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3"/>
  </p:notesMasterIdLst>
  <p:sldIdLst>
    <p:sldId id="256" r:id="rId2"/>
    <p:sldId id="280" r:id="rId3"/>
    <p:sldId id="282" r:id="rId4"/>
    <p:sldId id="312" r:id="rId5"/>
    <p:sldId id="313" r:id="rId6"/>
    <p:sldId id="314" r:id="rId7"/>
    <p:sldId id="315" r:id="rId8"/>
    <p:sldId id="306" r:id="rId9"/>
    <p:sldId id="316" r:id="rId10"/>
    <p:sldId id="317" r:id="rId11"/>
    <p:sldId id="318" r:id="rId12"/>
    <p:sldId id="308" r:id="rId13"/>
    <p:sldId id="285" r:id="rId14"/>
    <p:sldId id="319" r:id="rId15"/>
    <p:sldId id="320" r:id="rId16"/>
    <p:sldId id="321" r:id="rId17"/>
    <p:sldId id="290" r:id="rId18"/>
    <p:sldId id="322" r:id="rId19"/>
    <p:sldId id="291" r:id="rId20"/>
    <p:sldId id="288" r:id="rId21"/>
    <p:sldId id="281" r:id="rId22"/>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467A"/>
    <a:srgbClr val="0060A8"/>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5288" autoAdjust="0"/>
  </p:normalViewPr>
  <p:slideViewPr>
    <p:cSldViewPr>
      <p:cViewPr>
        <p:scale>
          <a:sx n="66" d="100"/>
          <a:sy n="66" d="100"/>
        </p:scale>
        <p:origin x="-1422" y="-108"/>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smtClean="0">
                <a:latin typeface="+mn-lt"/>
                <a:cs typeface="+mn-cs"/>
              </a:defRPr>
            </a:lvl1pPr>
          </a:lstStyle>
          <a:p>
            <a:pPr>
              <a:defRPr/>
            </a:pPr>
            <a:fld id="{52A9AE3A-98D6-4209-8CD5-7BB4F752B714}" type="datetimeFigureOut">
              <a:rPr lang="en-US"/>
              <a:pPr>
                <a:defRPr/>
              </a:pPr>
              <a:t>8/16/2016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smtClean="0">
                <a:latin typeface="+mn-lt"/>
                <a:cs typeface="+mn-cs"/>
              </a:defRPr>
            </a:lvl1pPr>
          </a:lstStyle>
          <a:p>
            <a:pPr>
              <a:defRPr/>
            </a:pPr>
            <a:fld id="{6AF798F2-CA5C-4221-83D7-4568E47E0907}" type="slidenum">
              <a:rPr lang="en-US"/>
              <a:pPr>
                <a:defRPr/>
              </a:pPr>
              <a:t>‹#›</a:t>
            </a:fld>
            <a:endParaRPr lang="en-US"/>
          </a:p>
        </p:txBody>
      </p:sp>
    </p:spTree>
    <p:extLst>
      <p:ext uri="{BB962C8B-B14F-4D97-AF65-F5344CB8AC3E}">
        <p14:creationId xmlns:p14="http://schemas.microsoft.com/office/powerpoint/2010/main" val="397585946"/>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4A8D54E4-FD7E-4F8A-8A5E-9F001F8E55FC}" type="datetime1">
              <a:rPr lang="en-US"/>
              <a:pPr>
                <a:defRPr/>
              </a:pPr>
              <a:t>8/16/2016</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7B9F53A6-A868-400A-9F0F-629FCFF8891C}" type="slidenum">
              <a:rPr lang="en-US"/>
              <a:pPr>
                <a:defRPr/>
              </a:pPr>
              <a:t>‹#›</a:t>
            </a:fld>
            <a:endParaRPr lang="en-US"/>
          </a:p>
        </p:txBody>
      </p:sp>
    </p:spTree>
    <p:extLst>
      <p:ext uri="{BB962C8B-B14F-4D97-AF65-F5344CB8AC3E}">
        <p14:creationId xmlns:p14="http://schemas.microsoft.com/office/powerpoint/2010/main" val="3790002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04D1A9EC-964C-414B-97F8-25EFDF7D48EB}" type="datetime1">
              <a:rPr lang="en-US"/>
              <a:pPr>
                <a:defRPr/>
              </a:pPr>
              <a:t>8/16/2016</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ECDEB3FE-7B84-4613-8956-BA723479D05A}" type="slidenum">
              <a:rPr lang="en-US"/>
              <a:pPr>
                <a:defRPr/>
              </a:pPr>
              <a:t>‹#›</a:t>
            </a:fld>
            <a:endParaRPr lang="en-US"/>
          </a:p>
        </p:txBody>
      </p:sp>
    </p:spTree>
    <p:extLst>
      <p:ext uri="{BB962C8B-B14F-4D97-AF65-F5344CB8AC3E}">
        <p14:creationId xmlns:p14="http://schemas.microsoft.com/office/powerpoint/2010/main" val="22064111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15716E1A-B422-4AB1-A20B-9CFC40D22BCF}" type="datetime1">
              <a:rPr lang="en-US"/>
              <a:pPr>
                <a:defRPr/>
              </a:pPr>
              <a:t>8/16/2016</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7E58B5FA-4253-461F-9F92-0B5B8BE35F5F}" type="slidenum">
              <a:rPr lang="en-US"/>
              <a:pPr>
                <a:defRPr/>
              </a:pPr>
              <a:t>‹#›</a:t>
            </a:fld>
            <a:endParaRPr lang="en-US"/>
          </a:p>
        </p:txBody>
      </p:sp>
    </p:spTree>
    <p:extLst>
      <p:ext uri="{BB962C8B-B14F-4D97-AF65-F5344CB8AC3E}">
        <p14:creationId xmlns:p14="http://schemas.microsoft.com/office/powerpoint/2010/main" val="278288432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A9D33DBE-E698-4C69-B8AB-2706834B6048}" type="datetime1">
              <a:rPr lang="en-US"/>
              <a:pPr>
                <a:defRPr/>
              </a:pPr>
              <a:t>8/16/2016</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5B52108-1701-4661-B5F6-D4266CA245A0}" type="slidenum">
              <a:rPr lang="en-US"/>
              <a:pPr>
                <a:defRPr/>
              </a:pPr>
              <a:t>‹#›</a:t>
            </a:fld>
            <a:endParaRPr lang="en-US"/>
          </a:p>
        </p:txBody>
      </p:sp>
    </p:spTree>
    <p:extLst>
      <p:ext uri="{BB962C8B-B14F-4D97-AF65-F5344CB8AC3E}">
        <p14:creationId xmlns:p14="http://schemas.microsoft.com/office/powerpoint/2010/main" val="34629297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C8E2566F-01DF-4071-9918-ED67448457CE}" type="datetime1">
              <a:rPr lang="en-US"/>
              <a:pPr>
                <a:defRPr/>
              </a:pPr>
              <a:t>8/16/2016</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37297ED3-703B-4319-8B4D-1EB92B7AF7DA}" type="slidenum">
              <a:rPr lang="en-US"/>
              <a:pPr>
                <a:defRPr/>
              </a:pPr>
              <a:t>‹#›</a:t>
            </a:fld>
            <a:endParaRPr lang="en-US"/>
          </a:p>
        </p:txBody>
      </p:sp>
    </p:spTree>
    <p:extLst>
      <p:ext uri="{BB962C8B-B14F-4D97-AF65-F5344CB8AC3E}">
        <p14:creationId xmlns:p14="http://schemas.microsoft.com/office/powerpoint/2010/main" val="301638625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FB646463-C699-40DB-A5CA-CD43E4BF67A0}" type="datetime1">
              <a:rPr lang="en-US"/>
              <a:pPr>
                <a:defRPr/>
              </a:pPr>
              <a:t>8/16/2016</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3E8B754B-0BE5-41D7-B7DC-8AF7329D1E98}" type="slidenum">
              <a:rPr lang="en-US"/>
              <a:pPr>
                <a:defRPr/>
              </a:pPr>
              <a:t>‹#›</a:t>
            </a:fld>
            <a:endParaRPr lang="en-US"/>
          </a:p>
        </p:txBody>
      </p:sp>
    </p:spTree>
    <p:extLst>
      <p:ext uri="{BB962C8B-B14F-4D97-AF65-F5344CB8AC3E}">
        <p14:creationId xmlns:p14="http://schemas.microsoft.com/office/powerpoint/2010/main" val="4264975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88F28943-15AF-4977-8985-EDBDED926072}" type="datetime1">
              <a:rPr lang="en-US"/>
              <a:pPr>
                <a:defRPr/>
              </a:pPr>
              <a:t>8/16/2016</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512B9320-0777-4482-B12A-1FF1DC98E407}" type="slidenum">
              <a:rPr lang="en-US"/>
              <a:pPr>
                <a:defRPr/>
              </a:pPr>
              <a:t>‹#›</a:t>
            </a:fld>
            <a:endParaRPr lang="en-US"/>
          </a:p>
        </p:txBody>
      </p:sp>
    </p:spTree>
    <p:extLst>
      <p:ext uri="{BB962C8B-B14F-4D97-AF65-F5344CB8AC3E}">
        <p14:creationId xmlns:p14="http://schemas.microsoft.com/office/powerpoint/2010/main" val="402270233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DD094511-3177-40DD-A842-BD2EF417C0E9}" type="datetime1">
              <a:rPr lang="en-US"/>
              <a:pPr>
                <a:defRPr/>
              </a:pPr>
              <a:t>8/16/2016</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24E300A1-BB78-4535-9B37-12B0234735DB}" type="slidenum">
              <a:rPr lang="en-US"/>
              <a:pPr>
                <a:defRPr/>
              </a:pPr>
              <a:t>‹#›</a:t>
            </a:fld>
            <a:endParaRPr lang="en-US"/>
          </a:p>
        </p:txBody>
      </p:sp>
    </p:spTree>
    <p:extLst>
      <p:ext uri="{BB962C8B-B14F-4D97-AF65-F5344CB8AC3E}">
        <p14:creationId xmlns:p14="http://schemas.microsoft.com/office/powerpoint/2010/main" val="20227236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C1E58333-2BC2-4C6B-A8F0-1E6E05C96C24}" type="datetime1">
              <a:rPr lang="en-US"/>
              <a:pPr>
                <a:defRPr/>
              </a:pPr>
              <a:t>8/16/2016</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EEED714E-518B-4AF9-A127-8E38C48D534B}" type="slidenum">
              <a:rPr lang="en-US"/>
              <a:pPr>
                <a:defRPr/>
              </a:pPr>
              <a:t>‹#›</a:t>
            </a:fld>
            <a:endParaRPr lang="en-US"/>
          </a:p>
        </p:txBody>
      </p:sp>
    </p:spTree>
    <p:extLst>
      <p:ext uri="{BB962C8B-B14F-4D97-AF65-F5344CB8AC3E}">
        <p14:creationId xmlns:p14="http://schemas.microsoft.com/office/powerpoint/2010/main" val="32634060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BF817176-D727-4FFA-8DAA-A7722DBAEF2A}" type="datetime1">
              <a:rPr lang="en-US"/>
              <a:pPr>
                <a:defRPr/>
              </a:pPr>
              <a:t>8/16/2016</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8E29A2D5-66A6-4B38-B2E8-C6B5C00BD269}" type="slidenum">
              <a:rPr lang="en-US"/>
              <a:pPr>
                <a:defRPr/>
              </a:pPr>
              <a:t>‹#›</a:t>
            </a:fld>
            <a:endParaRPr lang="en-US"/>
          </a:p>
        </p:txBody>
      </p:sp>
    </p:spTree>
    <p:extLst>
      <p:ext uri="{BB962C8B-B14F-4D97-AF65-F5344CB8AC3E}">
        <p14:creationId xmlns:p14="http://schemas.microsoft.com/office/powerpoint/2010/main" val="306548945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A72F15DC-BACF-4563-8EDD-1BCD1C56A6FA}" type="datetime1">
              <a:rPr lang="en-US"/>
              <a:pPr>
                <a:defRPr/>
              </a:pPr>
              <a:t>8/16/2016</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F81B8016-CFF8-475F-A11B-A2F8DEA39951}" type="slidenum">
              <a:rPr lang="en-US"/>
              <a:pPr>
                <a:defRPr/>
              </a:pPr>
              <a:t>‹#›</a:t>
            </a:fld>
            <a:endParaRPr lang="en-US"/>
          </a:p>
        </p:txBody>
      </p:sp>
    </p:spTree>
    <p:extLst>
      <p:ext uri="{BB962C8B-B14F-4D97-AF65-F5344CB8AC3E}">
        <p14:creationId xmlns:p14="http://schemas.microsoft.com/office/powerpoint/2010/main" val="356239452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ro-RO"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ro-RO" smtClean="0"/>
              <a:t>Click to edit Master text styles</a:t>
            </a:r>
          </a:p>
          <a:p>
            <a:pPr lvl="1"/>
            <a:r>
              <a:rPr lang="en-US" altLang="ro-RO" smtClean="0"/>
              <a:t>Second level</a:t>
            </a:r>
          </a:p>
          <a:p>
            <a:pPr lvl="2"/>
            <a:r>
              <a:rPr lang="en-US" altLang="ro-RO" smtClean="0"/>
              <a:t>Third level</a:t>
            </a:r>
          </a:p>
          <a:p>
            <a:pPr lvl="3"/>
            <a:r>
              <a:rPr lang="en-US" altLang="ro-RO" smtClean="0"/>
              <a:t>Fourth level</a:t>
            </a:r>
          </a:p>
          <a:p>
            <a:pPr lvl="4"/>
            <a:r>
              <a:rPr lang="en-US" altLang="ro-RO"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cs typeface="+mn-cs"/>
              </a:defRPr>
            </a:lvl1pPr>
          </a:lstStyle>
          <a:p>
            <a:pPr>
              <a:defRPr/>
            </a:pPr>
            <a:fld id="{E78727D9-03E7-4C78-940E-675DD623B792}" type="datetime1">
              <a:rPr lang="en-US"/>
              <a:pPr>
                <a:defRPr/>
              </a:pPr>
              <a:t>8/16/2016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cs typeface="+mn-cs"/>
              </a:defRPr>
            </a:lvl1pPr>
          </a:lstStyle>
          <a:p>
            <a:pPr>
              <a:defRPr/>
            </a:pPr>
            <a:fld id="{BB7DC179-0630-46C2-B680-8B84A2DF64EB}"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google.ro/imgres?imgurl=http://www.feg.ro/ro/scoala_postliceala_feg_iasi/images/i/logo_UE.png&amp;imgrefurl=http://www.feg.ro/ro/scoala_postliceala_feg_iasi/&amp;docid=RooHxlFaKS84OM&amp;tbnid=HPiMvq7GqP6XfM:&amp;w=203&amp;h=157&amp;bih=628&amp;biw=1366&amp;ved=0ahUKEwiX5o6hpsbOAhXE7BQKHV4cD6UQMwhxKE8wTw&amp;iact=mrc&amp;uact=8"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0" y="2061606"/>
            <a:ext cx="9144000" cy="681593"/>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9" name="Rectangle 8"/>
          <p:cNvSpPr/>
          <p:nvPr/>
        </p:nvSpPr>
        <p:spPr>
          <a:xfrm>
            <a:off x="0" y="2667000"/>
            <a:ext cx="9144000" cy="150813"/>
          </a:xfrm>
          <a:prstGeom prst="rect">
            <a:avLst/>
          </a:prstGeom>
          <a:solidFill>
            <a:srgbClr val="00467A"/>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en-US" dirty="0"/>
              <a:t> 	</a:t>
            </a:r>
          </a:p>
        </p:txBody>
      </p:sp>
      <p:sp>
        <p:nvSpPr>
          <p:cNvPr id="14340" name="TextBox 4"/>
          <p:cNvSpPr txBox="1">
            <a:spLocks noChangeArrowheads="1"/>
          </p:cNvSpPr>
          <p:nvPr/>
        </p:nvSpPr>
        <p:spPr bwMode="auto">
          <a:xfrm>
            <a:off x="2362199" y="2171482"/>
            <a:ext cx="6629401" cy="6463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indent="449263"/>
            <a:r>
              <a:rPr lang="ro-RO" altLang="ro-RO" b="1" dirty="0" smtClean="0">
                <a:solidFill>
                  <a:schemeClr val="bg1"/>
                </a:solidFill>
              </a:rPr>
              <a:t>PROTECTING THE CIVIL RIGHTS OF THE EUROPEAN CITIZENS  - </a:t>
            </a:r>
          </a:p>
          <a:p>
            <a:pPr marL="363538" indent="1524000"/>
            <a:r>
              <a:rPr lang="ro-RO" altLang="ro-RO" b="1" dirty="0" smtClean="0">
                <a:solidFill>
                  <a:schemeClr val="bg1"/>
                </a:solidFill>
              </a:rPr>
              <a:t>MULTIDISCIPLINARY  APPROACH</a:t>
            </a:r>
            <a:endParaRPr lang="en-US" altLang="ro-RO" b="1" dirty="0">
              <a:solidFill>
                <a:schemeClr val="bg1"/>
              </a:solidFill>
            </a:endParaRPr>
          </a:p>
        </p:txBody>
      </p:sp>
      <p:sp>
        <p:nvSpPr>
          <p:cNvPr id="12" name="TextBox 11"/>
          <p:cNvSpPr txBox="1"/>
          <p:nvPr/>
        </p:nvSpPr>
        <p:spPr>
          <a:xfrm>
            <a:off x="8754035" y="1692275"/>
            <a:ext cx="237565" cy="369332"/>
          </a:xfrm>
          <a:prstGeom prst="rect">
            <a:avLst/>
          </a:prstGeom>
          <a:noFill/>
        </p:spPr>
        <p:txBody>
          <a:bodyPr wrap="none">
            <a:spAutoFit/>
          </a:bodyPr>
          <a:lstStyle/>
          <a:p>
            <a:pPr algn="r" fontAlgn="auto">
              <a:spcBef>
                <a:spcPts val="0"/>
              </a:spcBef>
              <a:spcAft>
                <a:spcPts val="0"/>
              </a:spcAft>
              <a:defRPr/>
            </a:pPr>
            <a:r>
              <a:rPr lang="ro-RO" dirty="0" smtClean="0">
                <a:solidFill>
                  <a:schemeClr val="tx2">
                    <a:lumMod val="75000"/>
                  </a:schemeClr>
                </a:solidFill>
                <a:latin typeface="+mn-lt"/>
                <a:cs typeface="+mn-cs"/>
              </a:rPr>
              <a:t> </a:t>
            </a:r>
            <a:endParaRPr lang="en-US" dirty="0">
              <a:solidFill>
                <a:schemeClr val="tx2">
                  <a:lumMod val="75000"/>
                </a:schemeClr>
              </a:solidFill>
              <a:latin typeface="+mn-lt"/>
              <a:cs typeface="+mn-cs"/>
            </a:endParaRPr>
          </a:p>
        </p:txBody>
      </p:sp>
      <p:sp>
        <p:nvSpPr>
          <p:cNvPr id="13" name="TextBox 12"/>
          <p:cNvSpPr txBox="1"/>
          <p:nvPr/>
        </p:nvSpPr>
        <p:spPr>
          <a:xfrm>
            <a:off x="1068882" y="3276600"/>
            <a:ext cx="7006277" cy="1938992"/>
          </a:xfrm>
          <a:prstGeom prst="rect">
            <a:avLst/>
          </a:prstGeom>
          <a:noFill/>
        </p:spPr>
        <p:txBody>
          <a:bodyPr wrap="none">
            <a:spAutoFit/>
          </a:bodyPr>
          <a:lstStyle/>
          <a:p>
            <a:pPr algn="ctr" fontAlgn="auto">
              <a:spcBef>
                <a:spcPts val="0"/>
              </a:spcBef>
              <a:spcAft>
                <a:spcPts val="0"/>
              </a:spcAft>
              <a:defRPr/>
            </a:pPr>
            <a:r>
              <a:rPr lang="ro-RO" sz="3000" b="1" dirty="0" smtClean="0">
                <a:solidFill>
                  <a:schemeClr val="tx2">
                    <a:lumMod val="75000"/>
                  </a:schemeClr>
                </a:solidFill>
                <a:latin typeface="+mn-lt"/>
                <a:cs typeface="+mn-cs"/>
              </a:rPr>
              <a:t>DREPTUL LA LIBERĂ CIRCULAŢIE ŞI ŞEDERE </a:t>
            </a:r>
          </a:p>
          <a:p>
            <a:pPr algn="ctr" fontAlgn="auto">
              <a:spcBef>
                <a:spcPts val="0"/>
              </a:spcBef>
              <a:spcAft>
                <a:spcPts val="0"/>
              </a:spcAft>
              <a:defRPr/>
            </a:pPr>
            <a:r>
              <a:rPr lang="ro-RO" sz="3000" b="1" dirty="0" smtClean="0">
                <a:solidFill>
                  <a:schemeClr val="tx2">
                    <a:lumMod val="75000"/>
                  </a:schemeClr>
                </a:solidFill>
                <a:latin typeface="+mn-lt"/>
                <a:cs typeface="+mn-cs"/>
              </a:rPr>
              <a:t>PE TERITORIUL STELOR MEMBRE </a:t>
            </a:r>
          </a:p>
          <a:p>
            <a:pPr algn="ctr" fontAlgn="auto">
              <a:spcBef>
                <a:spcPts val="0"/>
              </a:spcBef>
              <a:spcAft>
                <a:spcPts val="0"/>
              </a:spcAft>
              <a:defRPr/>
            </a:pPr>
            <a:r>
              <a:rPr lang="ro-RO" sz="3000" b="1" dirty="0" smtClean="0">
                <a:solidFill>
                  <a:schemeClr val="tx2">
                    <a:lumMod val="75000"/>
                  </a:schemeClr>
                </a:solidFill>
                <a:latin typeface="+mn-lt"/>
                <a:cs typeface="+mn-cs"/>
              </a:rPr>
              <a:t>PENTRU CETĂŢENII UNIUNII </a:t>
            </a:r>
          </a:p>
          <a:p>
            <a:pPr algn="ctr" fontAlgn="auto">
              <a:spcBef>
                <a:spcPts val="0"/>
              </a:spcBef>
              <a:spcAft>
                <a:spcPts val="0"/>
              </a:spcAft>
              <a:defRPr/>
            </a:pPr>
            <a:r>
              <a:rPr lang="ro-RO" sz="3000" b="1" dirty="0" smtClean="0">
                <a:solidFill>
                  <a:schemeClr val="tx2">
                    <a:lumMod val="75000"/>
                  </a:schemeClr>
                </a:solidFill>
                <a:latin typeface="+mn-lt"/>
                <a:cs typeface="+mn-cs"/>
              </a:rPr>
              <a:t>ŞI MEMBRII  FAMILIILOR ACESTORA</a:t>
            </a:r>
            <a:endParaRPr lang="en-US" sz="3000" b="1" dirty="0">
              <a:solidFill>
                <a:schemeClr val="tx2">
                  <a:lumMod val="75000"/>
                </a:schemeClr>
              </a:solidFill>
              <a:latin typeface="+mn-lt"/>
              <a:cs typeface="+mn-cs"/>
            </a:endParaRPr>
          </a:p>
        </p:txBody>
      </p:sp>
      <p:sp>
        <p:nvSpPr>
          <p:cNvPr id="14" name="TextBox 13"/>
          <p:cNvSpPr txBox="1"/>
          <p:nvPr/>
        </p:nvSpPr>
        <p:spPr>
          <a:xfrm>
            <a:off x="457200" y="5181600"/>
            <a:ext cx="8229600" cy="923925"/>
          </a:xfrm>
          <a:prstGeom prst="rect">
            <a:avLst/>
          </a:prstGeom>
          <a:noFill/>
        </p:spPr>
        <p:txBody>
          <a:bodyPr>
            <a:spAutoFit/>
          </a:bodyPr>
          <a:lstStyle/>
          <a:p>
            <a:pPr algn="ctr" fontAlgn="auto">
              <a:spcBef>
                <a:spcPts val="0"/>
              </a:spcBef>
              <a:spcAft>
                <a:spcPts val="0"/>
              </a:spcAft>
              <a:defRPr/>
            </a:pPr>
            <a:r>
              <a:rPr lang="ro-RO" b="1" dirty="0" smtClean="0">
                <a:solidFill>
                  <a:schemeClr val="tx2">
                    <a:lumMod val="75000"/>
                  </a:schemeClr>
                </a:solidFill>
                <a:latin typeface="+mn-lt"/>
                <a:cs typeface="+mn-cs"/>
              </a:rPr>
              <a:t> </a:t>
            </a:r>
            <a:endParaRPr lang="en-US" b="1" dirty="0">
              <a:solidFill>
                <a:schemeClr val="tx2">
                  <a:lumMod val="75000"/>
                </a:schemeClr>
              </a:solidFill>
              <a:latin typeface="+mn-lt"/>
              <a:cs typeface="+mn-cs"/>
            </a:endParaRPr>
          </a:p>
          <a:p>
            <a:pPr algn="ctr" fontAlgn="auto">
              <a:spcBef>
                <a:spcPts val="0"/>
              </a:spcBef>
              <a:spcAft>
                <a:spcPts val="0"/>
              </a:spcAft>
              <a:defRPr/>
            </a:pPr>
            <a:r>
              <a:rPr lang="en-US" dirty="0" err="1" smtClean="0">
                <a:solidFill>
                  <a:schemeClr val="tx2">
                    <a:lumMod val="75000"/>
                  </a:schemeClr>
                </a:solidFill>
                <a:latin typeface="+mn-lt"/>
                <a:cs typeface="+mn-cs"/>
              </a:rPr>
              <a:t>Septembrie</a:t>
            </a:r>
            <a:r>
              <a:rPr lang="en-US" dirty="0" smtClean="0">
                <a:solidFill>
                  <a:schemeClr val="tx2">
                    <a:lumMod val="75000"/>
                  </a:schemeClr>
                </a:solidFill>
                <a:latin typeface="+mn-lt"/>
                <a:cs typeface="+mn-cs"/>
              </a:rPr>
              <a:t>, 201</a:t>
            </a:r>
            <a:r>
              <a:rPr lang="ro-RO" dirty="0" smtClean="0">
                <a:solidFill>
                  <a:schemeClr val="tx2">
                    <a:lumMod val="75000"/>
                  </a:schemeClr>
                </a:solidFill>
                <a:latin typeface="+mn-lt"/>
                <a:cs typeface="+mn-cs"/>
              </a:rPr>
              <a:t>6</a:t>
            </a:r>
            <a:endParaRPr lang="en-US" dirty="0">
              <a:solidFill>
                <a:schemeClr val="tx2">
                  <a:lumMod val="75000"/>
                </a:schemeClr>
              </a:solidFill>
              <a:latin typeface="+mn-lt"/>
              <a:cs typeface="+mn-cs"/>
            </a:endParaRPr>
          </a:p>
          <a:p>
            <a:pPr algn="ctr" fontAlgn="auto">
              <a:spcBef>
                <a:spcPts val="0"/>
              </a:spcBef>
              <a:spcAft>
                <a:spcPts val="0"/>
              </a:spcAft>
              <a:defRPr/>
            </a:pPr>
            <a:r>
              <a:rPr lang="en-US" dirty="0" smtClean="0">
                <a:solidFill>
                  <a:schemeClr val="tx2">
                    <a:lumMod val="75000"/>
                  </a:schemeClr>
                </a:solidFill>
                <a:latin typeface="+mn-lt"/>
                <a:cs typeface="+mn-cs"/>
              </a:rPr>
              <a:t>CROATIA</a:t>
            </a:r>
            <a:endParaRPr lang="en-US" dirty="0">
              <a:solidFill>
                <a:schemeClr val="tx2">
                  <a:lumMod val="75000"/>
                </a:schemeClr>
              </a:solidFill>
              <a:latin typeface="+mn-lt"/>
              <a:cs typeface="+mn-cs"/>
            </a:endParaRPr>
          </a:p>
        </p:txBody>
      </p:sp>
      <p:sp>
        <p:nvSpPr>
          <p:cNvPr id="3" name="Slide Number Placeholder 2"/>
          <p:cNvSpPr>
            <a:spLocks noGrp="1"/>
          </p:cNvSpPr>
          <p:nvPr>
            <p:ph type="sldNum" sz="quarter" idx="12"/>
          </p:nvPr>
        </p:nvSpPr>
        <p:spPr/>
        <p:txBody>
          <a:bodyPr/>
          <a:lstStyle/>
          <a:p>
            <a:pPr>
              <a:defRPr/>
            </a:pPr>
            <a:fld id="{8795B792-C16D-4511-B91D-86D1F01C3AB0}" type="slidenum">
              <a:rPr lang="en-US"/>
              <a:pPr>
                <a:defRPr/>
              </a:pPr>
              <a:t>1</a:t>
            </a:fld>
            <a:endParaRPr lang="en-US"/>
          </a:p>
        </p:txBody>
      </p:sp>
      <p:pic>
        <p:nvPicPr>
          <p:cNvPr id="15" name="Imagine 14"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531814"/>
            <a:ext cx="2757714" cy="2285999"/>
          </a:xfrm>
          <a:prstGeom prst="rect">
            <a:avLst/>
          </a:prstGeom>
          <a:noFill/>
          <a:ln>
            <a:noFill/>
          </a:ln>
        </p:spPr>
      </p:pic>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214312" y="900111"/>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914400"/>
          </a:xfrm>
          <a:prstGeom prst="rect">
            <a:avLst/>
          </a:prstGeom>
        </p:spPr>
        <p:txBody>
          <a:bodyPr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sz="3100" b="1" dirty="0">
                <a:ln w="12700">
                  <a:solidFill>
                    <a:schemeClr val="tx2">
                      <a:satMod val="155000"/>
                    </a:schemeClr>
                  </a:solidFill>
                  <a:prstDash val="solid"/>
                </a:ln>
                <a:solidFill>
                  <a:srgbClr val="0070C0"/>
                </a:solidFill>
                <a:effectLst>
                  <a:outerShdw blurRad="38100" dist="38100" dir="2700000" algn="tl">
                    <a:srgbClr val="000000">
                      <a:alpha val="43137"/>
                    </a:srgbClr>
                  </a:outerShdw>
                </a:effectLst>
              </a:rPr>
              <a:t>b) </a:t>
            </a:r>
            <a:r>
              <a:rPr lang="vi-VN" sz="3100" b="1" dirty="0" smtClean="0">
                <a:ln w="12700">
                  <a:solidFill>
                    <a:schemeClr val="tx2">
                      <a:satMod val="155000"/>
                    </a:schemeClr>
                  </a:solidFill>
                  <a:prstDash val="solid"/>
                </a:ln>
                <a:solidFill>
                  <a:srgbClr val="0070C0"/>
                </a:solidFill>
                <a:effectLst>
                  <a:outerShdw blurRad="38100" dist="38100" dir="2700000" algn="tl">
                    <a:srgbClr val="000000">
                      <a:alpha val="43137"/>
                    </a:srgbClr>
                  </a:outerShdw>
                </a:effectLst>
              </a:rPr>
              <a:t> </a:t>
            </a:r>
            <a:r>
              <a:rPr lang="vi-VN" sz="3100" b="1" dirty="0">
                <a:ln w="12700">
                  <a:solidFill>
                    <a:schemeClr val="tx2">
                      <a:satMod val="155000"/>
                    </a:schemeClr>
                  </a:solidFill>
                  <a:prstDash val="solid"/>
                </a:ln>
                <a:solidFill>
                  <a:srgbClr val="0070C0"/>
                </a:solidFill>
                <a:effectLst>
                  <a:outerShdw blurRad="38100" dist="38100" dir="2700000" algn="tl">
                    <a:srgbClr val="000000">
                      <a:alpha val="43137"/>
                    </a:srgbClr>
                  </a:outerShdw>
                </a:effectLst>
                <a:latin typeface="Calibri" panose="020F0502020204030204" pitchFamily="34" charset="0"/>
              </a:rPr>
              <a:t>îndepărtarea de pe teritoriul României pentru motive de sănătate publică</a:t>
            </a:r>
            <a:r>
              <a:rPr lang="ro-RO" sz="3100" b="1" dirty="0">
                <a:ln w="12700">
                  <a:solidFill>
                    <a:schemeClr val="tx2">
                      <a:satMod val="155000"/>
                    </a:schemeClr>
                  </a:solidFill>
                  <a:prstDash val="solid"/>
                </a:ln>
                <a:solidFill>
                  <a:srgbClr val="0070C0"/>
                </a:solidFill>
                <a:effectLst>
                  <a:outerShdw blurRad="38100" dist="38100" dir="2700000" algn="tl">
                    <a:srgbClr val="000000">
                      <a:alpha val="43137"/>
                    </a:srgbClr>
                  </a:outerShdw>
                </a:effectLst>
                <a:latin typeface="Calibri" panose="020F0502020204030204" pitchFamily="34" charset="0"/>
              </a:rPr>
              <a:t>  </a:t>
            </a:r>
            <a:endParaRPr lang="en-US" sz="3100" b="1" dirty="0">
              <a:ln w="12700">
                <a:solidFill>
                  <a:schemeClr val="tx2">
                    <a:satMod val="155000"/>
                  </a:schemeClr>
                </a:solidFill>
                <a:prstDash val="solid"/>
              </a:ln>
              <a:solidFill>
                <a:srgbClr val="0070C0"/>
              </a:solidFill>
              <a:effectLst>
                <a:outerShdw blurRad="38100" dist="38100" dir="2700000" algn="tl">
                  <a:srgbClr val="000000">
                    <a:alpha val="43137"/>
                  </a:srgbClr>
                </a:outerShdw>
              </a:effectLst>
              <a:latin typeface="Calibri" panose="020F0502020204030204" pitchFamily="34" charset="0"/>
            </a:endParaRPr>
          </a:p>
        </p:txBody>
      </p:sp>
      <p:sp>
        <p:nvSpPr>
          <p:cNvPr id="17411" name="Content Placeholder 2"/>
          <p:cNvSpPr txBox="1">
            <a:spLocks/>
          </p:cNvSpPr>
          <p:nvPr/>
        </p:nvSpPr>
        <p:spPr bwMode="auto">
          <a:xfrm>
            <a:off x="382083" y="2514600"/>
            <a:ext cx="8382000" cy="36877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just">
              <a:spcAft>
                <a:spcPts val="0"/>
              </a:spcAft>
            </a:pPr>
            <a:endParaRPr lang="ro-RO" dirty="0" smtClean="0">
              <a:solidFill>
                <a:srgbClr val="FF0000"/>
              </a:solidFill>
              <a:latin typeface="Arial"/>
              <a:ea typeface="Calibri"/>
              <a:cs typeface="Times New Roman"/>
            </a:endParaRPr>
          </a:p>
          <a:p>
            <a:pPr algn="just">
              <a:spcAft>
                <a:spcPts val="0"/>
              </a:spcAft>
            </a:pPr>
            <a:r>
              <a:rPr lang="ro-RO" dirty="0" smtClean="0">
                <a:solidFill>
                  <a:srgbClr val="000000"/>
                </a:solidFill>
                <a:latin typeface="Arial"/>
                <a:ea typeface="Calibri"/>
                <a:cs typeface="Times New Roman"/>
              </a:rPr>
              <a:t> </a:t>
            </a:r>
            <a:endParaRPr lang="vi-VN" dirty="0">
              <a:solidFill>
                <a:srgbClr val="000000"/>
              </a:solidFill>
              <a:latin typeface="Arial"/>
              <a:ea typeface="Calibri"/>
              <a:cs typeface="Times New Roman"/>
            </a:endParaRPr>
          </a:p>
          <a:p>
            <a:pPr algn="just">
              <a:spcAft>
                <a:spcPts val="0"/>
              </a:spcAft>
            </a:pPr>
            <a:r>
              <a:rPr lang="vi-VN" dirty="0">
                <a:solidFill>
                  <a:srgbClr val="000000"/>
                </a:solidFill>
                <a:latin typeface="Arial"/>
                <a:ea typeface="Calibri"/>
                <a:cs typeface="Times New Roman"/>
              </a:rPr>
              <a:t> </a:t>
            </a:r>
            <a:r>
              <a:rPr lang="ro-RO" dirty="0" smtClean="0">
                <a:solidFill>
                  <a:srgbClr val="000000"/>
                </a:solidFill>
                <a:latin typeface="Arial"/>
                <a:ea typeface="Calibri"/>
                <a:cs typeface="Times New Roman"/>
              </a:rPr>
              <a:t>  </a:t>
            </a:r>
            <a:endParaRPr lang="ro-RO" dirty="0">
              <a:solidFill>
                <a:srgbClr val="000000"/>
              </a:solidFill>
              <a:latin typeface="Arial"/>
              <a:ea typeface="Calibri"/>
              <a:cs typeface="Times New Roman"/>
            </a:endParaRP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10</a:t>
            </a:fld>
            <a:endParaRPr lang="en-US"/>
          </a:p>
        </p:txBody>
      </p:sp>
      <p:sp>
        <p:nvSpPr>
          <p:cNvPr id="10" name="Content Placeholder 2"/>
          <p:cNvSpPr txBox="1">
            <a:spLocks/>
          </p:cNvSpPr>
          <p:nvPr/>
        </p:nvSpPr>
        <p:spPr bwMode="auto">
          <a:xfrm>
            <a:off x="440140" y="2514600"/>
            <a:ext cx="8237084" cy="36696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just">
              <a:spcAft>
                <a:spcPts val="0"/>
              </a:spcAft>
            </a:pPr>
            <a:r>
              <a:rPr lang="ro-RO" sz="1600" b="1" dirty="0" smtClean="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Art.37</a:t>
            </a:r>
            <a:r>
              <a:rPr lang="ro-RO" sz="1600" b="1" dirty="0" smtClean="0">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 </a:t>
            </a:r>
            <a:r>
              <a:rPr lang="ro-RO" sz="1600" b="1" dirty="0" smtClean="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–(1) </a:t>
            </a:r>
            <a:r>
              <a:rPr lang="ro-RO" sz="1600" dirty="0" smtClean="0">
                <a:latin typeface="Arial" panose="020B0604020202020204" pitchFamily="34" charset="0"/>
                <a:cs typeface="Arial" panose="020B0604020202020204" pitchFamily="34" charset="0"/>
              </a:rPr>
              <a:t>Măsura </a:t>
            </a:r>
            <a:r>
              <a:rPr lang="ro-RO" sz="1600" dirty="0">
                <a:latin typeface="Arial" panose="020B0604020202020204" pitchFamily="34" charset="0"/>
                <a:cs typeface="Arial" panose="020B0604020202020204" pitchFamily="34" charset="0"/>
              </a:rPr>
              <a:t>îndepărtării de pe teritoriul României pentru motive de sănătate publică a cetăţenilor Uniunii Europene sau a membrilor de familie ai acestora poate fi dispusă de Oficiul Român pentru Imigrări, la solicitarea structurilor specializate ale Ministerului Sănătăţii, numai în cazul în care, pe baza analizelor medicale efectuate de către persoana în cauză la un interval de cel mult 3 luni de la intrarea pe teritoriul României, se constată existenţa unei afecţiuni dintre cele stabilite potrivit prevederilor alin. (3</a:t>
            </a:r>
            <a:r>
              <a:rPr lang="ro-RO" sz="1600" dirty="0" smtClean="0">
                <a:latin typeface="Arial" panose="020B0604020202020204" pitchFamily="34" charset="0"/>
                <a:cs typeface="Arial" panose="020B0604020202020204" pitchFamily="34" charset="0"/>
              </a:rPr>
              <a:t>).(…)</a:t>
            </a:r>
          </a:p>
          <a:p>
            <a:pPr algn="just">
              <a:spcAft>
                <a:spcPts val="0"/>
              </a:spcAft>
            </a:pPr>
            <a:endParaRPr lang="ro-RO" sz="1600" dirty="0">
              <a:latin typeface="Arial" panose="020B0604020202020204" pitchFamily="34" charset="0"/>
              <a:cs typeface="Arial" panose="020B0604020202020204" pitchFamily="34" charset="0"/>
            </a:endParaRPr>
          </a:p>
          <a:p>
            <a:pPr algn="just">
              <a:spcAft>
                <a:spcPts val="0"/>
              </a:spcAft>
            </a:pPr>
            <a:r>
              <a:rPr lang="vi-VN" sz="1600" dirty="0" smtClean="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 </a:t>
            </a:r>
            <a:r>
              <a:rPr lang="ro-RO" sz="1600" b="1" dirty="0">
                <a:solidFill>
                  <a:srgbClr val="FF0000"/>
                </a:solidFill>
                <a:effectLst>
                  <a:outerShdw blurRad="38100" dist="38100" dir="2700000" algn="tl">
                    <a:srgbClr val="000000">
                      <a:alpha val="43137"/>
                    </a:srgbClr>
                  </a:outerShdw>
                </a:effectLst>
                <a:latin typeface="Arial" panose="020B0604020202020204" pitchFamily="34" charset="0"/>
                <a:ea typeface="Times New Roman"/>
                <a:cs typeface="Arial" panose="020B0604020202020204" pitchFamily="34" charset="0"/>
              </a:rPr>
              <a:t>(3) </a:t>
            </a:r>
            <a:r>
              <a:rPr lang="ro-RO" sz="1600" dirty="0">
                <a:solidFill>
                  <a:srgbClr val="000000"/>
                </a:solidFill>
                <a:latin typeface="Arial" panose="020B0604020202020204" pitchFamily="34" charset="0"/>
                <a:ea typeface="Times New Roman"/>
                <a:cs typeface="Arial" panose="020B0604020202020204" pitchFamily="34" charset="0"/>
              </a:rPr>
              <a:t>Afecţiunile care justifică măsura nepermiterii intrării sau a îndepărtării de pe teritoriul României pe motiv de periclitare a sănătăţii publice sunt cele care au potenţial epidemiologic, astfel cum sunt prevăzute de documentele relevante ale Organizaţiei Mondiale a Sănătăţii, în măsura în care acestea fac obiectul unor măsuri de protecţie a sănătăţii publice prevăzute de legea română, aplicabile cetăţenilor români</a:t>
            </a:r>
            <a:r>
              <a:rPr lang="ro-RO" sz="1600" dirty="0" smtClean="0">
                <a:solidFill>
                  <a:srgbClr val="000000"/>
                </a:solidFill>
                <a:latin typeface="Arial" panose="020B0604020202020204" pitchFamily="34" charset="0"/>
                <a:ea typeface="Times New Roman"/>
                <a:cs typeface="Arial" panose="020B0604020202020204" pitchFamily="34" charset="0"/>
              </a:rPr>
              <a:t>.</a:t>
            </a:r>
            <a:endParaRPr lang="ro-RO" sz="1600" dirty="0">
              <a:latin typeface="Arial" panose="020B0604020202020204" pitchFamily="34" charset="0"/>
              <a:ea typeface="Calibri"/>
              <a:cs typeface="Arial" panose="020B0604020202020204" pitchFamily="34" charset="0"/>
            </a:endParaRPr>
          </a:p>
          <a:p>
            <a:pPr algn="just">
              <a:spcAft>
                <a:spcPts val="0"/>
              </a:spcAft>
            </a:pPr>
            <a:endParaRPr lang="vi-VN" dirty="0">
              <a:latin typeface="Arial" panose="020B0604020202020204" pitchFamily="34" charset="0"/>
              <a:ea typeface="Calibri"/>
              <a:cs typeface="Arial" panose="020B0604020202020204" pitchFamily="34" charset="0"/>
            </a:endParaRPr>
          </a:p>
        </p:txBody>
      </p:sp>
      <p:pic>
        <p:nvPicPr>
          <p:cNvPr id="11" name="Imagine 10"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1543050" cy="1190625"/>
          </a:xfrm>
          <a:prstGeom prst="rect">
            <a:avLst/>
          </a:prstGeom>
          <a:noFill/>
          <a:ln>
            <a:noFill/>
          </a:ln>
        </p:spPr>
      </p:pic>
    </p:spTree>
    <p:extLst>
      <p:ext uri="{BB962C8B-B14F-4D97-AF65-F5344CB8AC3E}">
        <p14:creationId xmlns:p14="http://schemas.microsoft.com/office/powerpoint/2010/main" val="182731359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76200" y="994230"/>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914400"/>
          </a:xfrm>
          <a:prstGeom prst="rect">
            <a:avLst/>
          </a:prstGeom>
        </p:spPr>
        <p:txBody>
          <a:bodyPr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fontAlgn="auto">
              <a:spcAft>
                <a:spcPts val="0"/>
              </a:spcAft>
              <a:defRPr/>
            </a:pPr>
            <a:r>
              <a:rPr lang="ro-RO" sz="3100" b="1" dirty="0">
                <a:ln w="12700">
                  <a:solidFill>
                    <a:schemeClr val="tx2">
                      <a:satMod val="155000"/>
                    </a:schemeClr>
                  </a:solidFill>
                  <a:prstDash val="solid"/>
                </a:ln>
                <a:solidFill>
                  <a:srgbClr val="0070C0"/>
                </a:solidFill>
                <a:effectLst>
                  <a:outerShdw blurRad="38100" dist="38100" dir="2700000" algn="tl">
                    <a:srgbClr val="000000">
                      <a:alpha val="43137"/>
                    </a:srgbClr>
                  </a:outerShdw>
                </a:effectLst>
              </a:rPr>
              <a:t>c</a:t>
            </a:r>
            <a:r>
              <a:rPr lang="ro-RO" sz="3100" b="1" dirty="0" smtClean="0">
                <a:ln w="12700">
                  <a:solidFill>
                    <a:schemeClr val="tx2">
                      <a:satMod val="155000"/>
                    </a:schemeClr>
                  </a:solidFill>
                  <a:prstDash val="solid"/>
                </a:ln>
                <a:solidFill>
                  <a:srgbClr val="0070C0"/>
                </a:solidFill>
                <a:effectLst>
                  <a:outerShdw blurRad="38100" dist="38100" dir="2700000" algn="tl">
                    <a:srgbClr val="000000">
                      <a:alpha val="43137"/>
                    </a:srgbClr>
                  </a:outerShdw>
                </a:effectLst>
              </a:rPr>
              <a:t>) declararea ca indezira</a:t>
            </a:r>
            <a:r>
              <a:rPr lang="ro-RO" sz="3100" b="1" dirty="0" smtClean="0">
                <a:ln w="12700">
                  <a:solidFill>
                    <a:schemeClr val="tx2">
                      <a:satMod val="155000"/>
                    </a:schemeClr>
                  </a:solidFill>
                  <a:prstDash val="solid"/>
                </a:ln>
                <a:solidFill>
                  <a:schemeClr val="bg2">
                    <a:tint val="85000"/>
                    <a:satMod val="155000"/>
                  </a:schemeClr>
                </a:solidFill>
                <a:effectLst>
                  <a:outerShdw blurRad="38100" dist="38100" dir="2700000" algn="tl">
                    <a:srgbClr val="000000">
                      <a:alpha val="43137"/>
                    </a:srgbClr>
                  </a:outerShdw>
                </a:effectLst>
              </a:rPr>
              <a:t>bil  </a:t>
            </a:r>
            <a:r>
              <a:rPr lang="vi-VN" sz="3100" b="1" dirty="0" smtClean="0">
                <a:ln w="12700">
                  <a:solidFill>
                    <a:schemeClr val="tx2">
                      <a:satMod val="155000"/>
                    </a:schemeClr>
                  </a:solidFill>
                  <a:prstDash val="solid"/>
                </a:ln>
                <a:solidFill>
                  <a:schemeClr val="bg2">
                    <a:tint val="85000"/>
                    <a:satMod val="155000"/>
                  </a:schemeClr>
                </a:solidFill>
                <a:effectLst>
                  <a:outerShdw blurRad="38100" dist="38100" dir="2700000" algn="tl">
                    <a:srgbClr val="000000">
                      <a:alpha val="43137"/>
                    </a:srgbClr>
                  </a:outerShdw>
                </a:effectLst>
              </a:rPr>
              <a:t> </a:t>
            </a:r>
            <a:r>
              <a:rPr lang="ro-RO" sz="3100" b="1" dirty="0" smtClean="0">
                <a:ln w="12700">
                  <a:solidFill>
                    <a:schemeClr val="tx2">
                      <a:satMod val="155000"/>
                    </a:schemeClr>
                  </a:solidFill>
                  <a:prstDash val="solid"/>
                </a:ln>
                <a:solidFill>
                  <a:schemeClr val="bg2">
                    <a:tint val="85000"/>
                    <a:satMod val="155000"/>
                  </a:schemeClr>
                </a:solidFill>
                <a:effectLst>
                  <a:outerShdw blurRad="38100" dist="38100" dir="2700000" algn="tl">
                    <a:srgbClr val="000000">
                      <a:alpha val="43137"/>
                    </a:srgbClr>
                  </a:outerShdw>
                </a:effectLst>
              </a:rPr>
              <a:t> </a:t>
            </a:r>
            <a:endParaRPr lang="en-US" sz="3100" b="1" dirty="0">
              <a:ln w="12700">
                <a:solidFill>
                  <a:schemeClr val="tx2">
                    <a:satMod val="155000"/>
                  </a:schemeClr>
                </a:solidFill>
                <a:prstDash val="solid"/>
              </a:ln>
              <a:solidFill>
                <a:schemeClr val="bg2">
                  <a:tint val="85000"/>
                  <a:satMod val="155000"/>
                </a:schemeClr>
              </a:solidFill>
              <a:effectLst>
                <a:outerShdw blurRad="38100" dist="38100" dir="2700000" algn="tl">
                  <a:srgbClr val="000000">
                    <a:alpha val="43137"/>
                  </a:srgbClr>
                </a:outerShdw>
              </a:effectLst>
            </a:endParaRPr>
          </a:p>
        </p:txBody>
      </p:sp>
      <p:sp>
        <p:nvSpPr>
          <p:cNvPr id="17411" name="Content Placeholder 2"/>
          <p:cNvSpPr txBox="1">
            <a:spLocks/>
          </p:cNvSpPr>
          <p:nvPr/>
        </p:nvSpPr>
        <p:spPr bwMode="auto">
          <a:xfrm>
            <a:off x="382084" y="3352801"/>
            <a:ext cx="8363856" cy="685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just">
              <a:spcAft>
                <a:spcPts val="0"/>
              </a:spcAft>
            </a:pPr>
            <a:r>
              <a:rPr lang="ro-RO" dirty="0" smtClean="0">
                <a:solidFill>
                  <a:srgbClr val="FF0000"/>
                </a:solidFill>
                <a:latin typeface="Arial"/>
                <a:ea typeface="Calibri"/>
                <a:cs typeface="Times New Roman"/>
              </a:rPr>
              <a:t> </a:t>
            </a:r>
            <a:r>
              <a:rPr lang="ro-RO" sz="3100" b="1" dirty="0" smtClean="0">
                <a:ln w="12700">
                  <a:solidFill>
                    <a:schemeClr val="tx2">
                      <a:satMod val="155000"/>
                    </a:schemeClr>
                  </a:solidFill>
                  <a:prstDash val="solid"/>
                </a:ln>
                <a:solidFill>
                  <a:srgbClr val="0070C0"/>
                </a:solidFill>
                <a:effectLst>
                  <a:outerShdw blurRad="38100" dist="38100" dir="2700000" algn="tl">
                    <a:srgbClr val="000000">
                      <a:alpha val="43137"/>
                    </a:srgbClr>
                  </a:outerShdw>
                </a:effectLst>
                <a:latin typeface="+mj-lt"/>
                <a:ea typeface="+mj-ea"/>
                <a:cs typeface="+mj-cs"/>
              </a:rPr>
              <a:t>d) expulzarea</a:t>
            </a:r>
            <a:r>
              <a:rPr lang="ro-RO" dirty="0">
                <a:solidFill>
                  <a:srgbClr val="FF0000"/>
                </a:solidFill>
                <a:latin typeface="Arial"/>
                <a:ea typeface="Calibri"/>
                <a:cs typeface="Times New Roman"/>
              </a:rPr>
              <a:t>.</a:t>
            </a: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11</a:t>
            </a:fld>
            <a:endParaRPr lang="en-US"/>
          </a:p>
        </p:txBody>
      </p:sp>
      <p:sp>
        <p:nvSpPr>
          <p:cNvPr id="10" name="Content Placeholder 2"/>
          <p:cNvSpPr txBox="1">
            <a:spLocks/>
          </p:cNvSpPr>
          <p:nvPr/>
        </p:nvSpPr>
        <p:spPr bwMode="auto">
          <a:xfrm>
            <a:off x="440140" y="1752599"/>
            <a:ext cx="8152317" cy="175260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spcAft>
                <a:spcPts val="0"/>
              </a:spcAft>
            </a:pPr>
            <a:endParaRPr lang="ro-RO" sz="2000" dirty="0">
              <a:effectLst>
                <a:outerShdw blurRad="38100" dist="38100" dir="2700000" algn="tl">
                  <a:srgbClr val="000000">
                    <a:alpha val="43137"/>
                  </a:srgbClr>
                </a:outerShdw>
              </a:effectLst>
              <a:latin typeface="Calibri"/>
              <a:ea typeface="Calibri"/>
              <a:cs typeface="Times New Roman"/>
            </a:endParaRPr>
          </a:p>
          <a:p>
            <a:pPr algn="just">
              <a:spcAft>
                <a:spcPts val="0"/>
              </a:spcAft>
            </a:pPr>
            <a:r>
              <a:rPr lang="ro-RO" sz="1600" dirty="0">
                <a:solidFill>
                  <a:srgbClr val="000000"/>
                </a:solidFill>
                <a:effectLst>
                  <a:outerShdw blurRad="38100" dist="38100" dir="2700000" algn="tl">
                    <a:srgbClr val="000000">
                      <a:alpha val="43137"/>
                    </a:srgbClr>
                  </a:outerShdw>
                </a:effectLst>
                <a:latin typeface="Arial"/>
                <a:ea typeface="Times New Roman"/>
                <a:cs typeface="Times New Roman"/>
              </a:rPr>
              <a:t>  </a:t>
            </a:r>
            <a:r>
              <a:rPr lang="ro-RO" sz="1600" b="1" dirty="0">
                <a:solidFill>
                  <a:srgbClr val="000000"/>
                </a:solidFill>
                <a:effectLst>
                  <a:outerShdw blurRad="38100" dist="38100" dir="2700000" algn="tl">
                    <a:srgbClr val="000000">
                      <a:alpha val="43137"/>
                    </a:srgbClr>
                  </a:outerShdw>
                </a:effectLst>
                <a:latin typeface="Arial"/>
                <a:ea typeface="Times New Roman"/>
                <a:cs typeface="Times New Roman"/>
              </a:rPr>
              <a:t>  </a:t>
            </a:r>
            <a:r>
              <a:rPr lang="ro-RO" sz="1600" b="1" dirty="0">
                <a:solidFill>
                  <a:srgbClr val="FF0000"/>
                </a:solidFill>
                <a:effectLst>
                  <a:outerShdw blurRad="38100" dist="38100" dir="2700000" algn="tl">
                    <a:srgbClr val="000000">
                      <a:alpha val="43137"/>
                    </a:srgbClr>
                  </a:outerShdw>
                </a:effectLst>
                <a:latin typeface="Arial"/>
                <a:ea typeface="Times New Roman"/>
                <a:cs typeface="Times New Roman"/>
              </a:rPr>
              <a:t>Art. 30 - (1) </a:t>
            </a:r>
            <a:r>
              <a:rPr lang="ro-RO" sz="1600" dirty="0">
                <a:solidFill>
                  <a:srgbClr val="000000"/>
                </a:solidFill>
                <a:latin typeface="Arial"/>
                <a:ea typeface="Times New Roman"/>
                <a:cs typeface="Times New Roman"/>
              </a:rPr>
              <a:t>Declararea ca indezirabil este o măsură care se dispune împotriva unui cetăţean al Uniunii Europene sau unui membru de familie al acestuia care a desfăşurat, desfăşoară ori despre care există indicii temeinice că intenţionează să desfăşoare activităţi de natură să pună în pericol securitatea naţională sau ordinea publică</a:t>
            </a:r>
            <a:r>
              <a:rPr lang="ro-RO" sz="1600" dirty="0" smtClean="0">
                <a:solidFill>
                  <a:srgbClr val="000000"/>
                </a:solidFill>
                <a:latin typeface="Arial"/>
                <a:ea typeface="Times New Roman"/>
                <a:cs typeface="Times New Roman"/>
              </a:rPr>
              <a:t>.</a:t>
            </a:r>
          </a:p>
          <a:p>
            <a:pPr>
              <a:spcAft>
                <a:spcPts val="0"/>
              </a:spcAft>
            </a:pPr>
            <a:endParaRPr lang="ro-RO" sz="1600" dirty="0">
              <a:solidFill>
                <a:srgbClr val="000000"/>
              </a:solidFill>
              <a:effectLst/>
              <a:latin typeface="Arial"/>
              <a:ea typeface="Calibri"/>
              <a:cs typeface="Times New Roman"/>
            </a:endParaRPr>
          </a:p>
          <a:p>
            <a:pPr>
              <a:spcAft>
                <a:spcPts val="0"/>
              </a:spcAft>
            </a:pPr>
            <a:endParaRPr lang="ro-RO" sz="2000" dirty="0">
              <a:effectLst/>
              <a:latin typeface="Calibri"/>
              <a:ea typeface="Calibri"/>
              <a:cs typeface="Times New Roman"/>
            </a:endParaRPr>
          </a:p>
        </p:txBody>
      </p:sp>
      <p:sp>
        <p:nvSpPr>
          <p:cNvPr id="6" name="CasetăText 5"/>
          <p:cNvSpPr txBox="1"/>
          <p:nvPr/>
        </p:nvSpPr>
        <p:spPr>
          <a:xfrm>
            <a:off x="382084" y="3924300"/>
            <a:ext cx="8152316" cy="1600438"/>
          </a:xfrm>
          <a:prstGeom prst="rect">
            <a:avLst/>
          </a:prstGeom>
          <a:noFill/>
        </p:spPr>
        <p:txBody>
          <a:bodyPr wrap="square" rtlCol="0">
            <a:spAutoFit/>
          </a:bodyPr>
          <a:lstStyle/>
          <a:p>
            <a:pPr algn="just">
              <a:spcAft>
                <a:spcPts val="0"/>
              </a:spcAft>
            </a:pPr>
            <a:r>
              <a:rPr lang="ro-RO" dirty="0">
                <a:solidFill>
                  <a:srgbClr val="000000"/>
                </a:solidFill>
                <a:latin typeface="Arial"/>
                <a:ea typeface="Times New Roman"/>
                <a:cs typeface="Times New Roman"/>
              </a:rPr>
              <a:t>  </a:t>
            </a:r>
            <a:r>
              <a:rPr lang="ro-RO" b="1" dirty="0">
                <a:solidFill>
                  <a:srgbClr val="000000"/>
                </a:solidFill>
                <a:latin typeface="Arial"/>
                <a:ea typeface="Times New Roman"/>
                <a:cs typeface="Times New Roman"/>
              </a:rPr>
              <a:t> </a:t>
            </a:r>
            <a:r>
              <a:rPr lang="ro-RO" sz="1600" b="1" dirty="0">
                <a:solidFill>
                  <a:srgbClr val="000000"/>
                </a:solidFill>
                <a:latin typeface="Arial" panose="020B0604020202020204" pitchFamily="34" charset="0"/>
                <a:ea typeface="Times New Roman"/>
                <a:cs typeface="Arial" panose="020B0604020202020204" pitchFamily="34" charset="0"/>
              </a:rPr>
              <a:t> </a:t>
            </a:r>
            <a:r>
              <a:rPr lang="ro-RO" sz="1600" b="1" dirty="0">
                <a:solidFill>
                  <a:srgbClr val="FF0000"/>
                </a:solidFill>
                <a:effectLst>
                  <a:outerShdw blurRad="38100" dist="38100" dir="2700000" algn="tl">
                    <a:srgbClr val="000000">
                      <a:alpha val="43137"/>
                    </a:srgbClr>
                  </a:outerShdw>
                </a:effectLst>
                <a:latin typeface="Arial" panose="020B0604020202020204" pitchFamily="34" charset="0"/>
                <a:ea typeface="Times New Roman"/>
                <a:cs typeface="Arial" panose="020B0604020202020204" pitchFamily="34" charset="0"/>
              </a:rPr>
              <a:t>Art. 33 - (1</a:t>
            </a:r>
            <a:r>
              <a:rPr lang="ro-RO" sz="1600" b="1" dirty="0" smtClean="0">
                <a:solidFill>
                  <a:srgbClr val="FF0000"/>
                </a:solidFill>
                <a:effectLst>
                  <a:outerShdw blurRad="38100" dist="38100" dir="2700000" algn="tl">
                    <a:srgbClr val="000000">
                      <a:alpha val="43137"/>
                    </a:srgbClr>
                  </a:outerShdw>
                </a:effectLst>
                <a:latin typeface="Arial" panose="020B0604020202020204" pitchFamily="34" charset="0"/>
                <a:ea typeface="Times New Roman"/>
                <a:cs typeface="Arial" panose="020B0604020202020204" pitchFamily="34" charset="0"/>
              </a:rPr>
              <a:t>)</a:t>
            </a:r>
            <a:r>
              <a:rPr lang="ro-RO" sz="1600" b="1" dirty="0" smtClean="0">
                <a:effectLst>
                  <a:outerShdw blurRad="38100" dist="38100" dir="2700000" algn="tl">
                    <a:srgbClr val="000000">
                      <a:alpha val="43137"/>
                    </a:srgbClr>
                  </a:outerShdw>
                </a:effectLst>
                <a:latin typeface="Arial" panose="020B0604020202020204" pitchFamily="34" charset="0"/>
                <a:ea typeface="Times New Roman"/>
                <a:cs typeface="Arial" panose="020B0604020202020204" pitchFamily="34" charset="0"/>
              </a:rPr>
              <a:t> </a:t>
            </a:r>
            <a:r>
              <a:rPr lang="ro-RO" sz="1600" dirty="0">
                <a:solidFill>
                  <a:srgbClr val="000000"/>
                </a:solidFill>
                <a:latin typeface="Arial" panose="020B0604020202020204" pitchFamily="34" charset="0"/>
                <a:ea typeface="Times New Roman"/>
                <a:cs typeface="Arial" panose="020B0604020202020204" pitchFamily="34" charset="0"/>
              </a:rPr>
              <a:t>Împotriva cetăţeanului Uniunii Europene sau a membrului de familie al acestuia care a săvârşit o infracţiune pe teritoriul României poate fi dispusă măsura expulzării în condiţiile prevăzute de Codul penal şi Codul de procedură penală, cu respectarea prevederilor art. 27.</a:t>
            </a:r>
            <a:endParaRPr lang="ro-RO" sz="1600" dirty="0">
              <a:latin typeface="Arial" panose="020B0604020202020204" pitchFamily="34" charset="0"/>
              <a:ea typeface="Calibri"/>
              <a:cs typeface="Arial" panose="020B0604020202020204" pitchFamily="34" charset="0"/>
            </a:endParaRPr>
          </a:p>
          <a:p>
            <a:pPr algn="just">
              <a:spcAft>
                <a:spcPts val="0"/>
              </a:spcAft>
            </a:pPr>
            <a:r>
              <a:rPr lang="ro-RO" sz="1600" dirty="0">
                <a:solidFill>
                  <a:srgbClr val="000000"/>
                </a:solidFill>
                <a:latin typeface="Arial" panose="020B0604020202020204" pitchFamily="34" charset="0"/>
                <a:ea typeface="Times New Roman"/>
                <a:cs typeface="Arial" panose="020B0604020202020204" pitchFamily="34" charset="0"/>
              </a:rPr>
              <a:t>   </a:t>
            </a:r>
            <a:r>
              <a:rPr lang="ro-RO" sz="1600" dirty="0" smtClean="0">
                <a:solidFill>
                  <a:srgbClr val="000000"/>
                </a:solidFill>
                <a:latin typeface="Arial" panose="020B0604020202020204" pitchFamily="34" charset="0"/>
                <a:ea typeface="Times New Roman"/>
                <a:cs typeface="Arial" panose="020B0604020202020204" pitchFamily="34" charset="0"/>
              </a:rPr>
              <a:t> </a:t>
            </a:r>
            <a:endParaRPr lang="ro-RO" sz="1600" dirty="0">
              <a:latin typeface="Arial" panose="020B0604020202020204" pitchFamily="34" charset="0"/>
              <a:ea typeface="Calibri"/>
              <a:cs typeface="Arial" panose="020B0604020202020204" pitchFamily="34" charset="0"/>
            </a:endParaRPr>
          </a:p>
          <a:p>
            <a:pPr algn="just">
              <a:spcAft>
                <a:spcPts val="0"/>
              </a:spcAft>
            </a:pPr>
            <a:r>
              <a:rPr lang="ro-RO" sz="1600" dirty="0">
                <a:solidFill>
                  <a:srgbClr val="000000"/>
                </a:solidFill>
                <a:latin typeface="Arial" panose="020B0604020202020204" pitchFamily="34" charset="0"/>
                <a:ea typeface="Times New Roman"/>
                <a:cs typeface="Arial" panose="020B0604020202020204" pitchFamily="34" charset="0"/>
              </a:rPr>
              <a:t>   </a:t>
            </a:r>
            <a:endParaRPr lang="ro-RO" sz="1600" dirty="0">
              <a:effectLst/>
              <a:latin typeface="Arial" panose="020B0604020202020204" pitchFamily="34" charset="0"/>
              <a:ea typeface="Calibri"/>
              <a:cs typeface="Arial" panose="020B0604020202020204" pitchFamily="34" charset="0"/>
            </a:endParaRPr>
          </a:p>
        </p:txBody>
      </p:sp>
      <p:pic>
        <p:nvPicPr>
          <p:cNvPr id="12" name="Imagine 11"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67130"/>
            <a:ext cx="1543050" cy="1190625"/>
          </a:xfrm>
          <a:prstGeom prst="rect">
            <a:avLst/>
          </a:prstGeom>
          <a:noFill/>
          <a:ln>
            <a:noFill/>
          </a:ln>
        </p:spPr>
      </p:pic>
    </p:spTree>
    <p:extLst>
      <p:ext uri="{BB962C8B-B14F-4D97-AF65-F5344CB8AC3E}">
        <p14:creationId xmlns:p14="http://schemas.microsoft.com/office/powerpoint/2010/main" val="380987248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76200" y="900111"/>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609599"/>
          </a:xfrm>
          <a:prstGeom prst="rect">
            <a:avLst/>
          </a:prstGeom>
        </p:spPr>
        <p:txBody>
          <a:bodyPr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 </a:t>
            </a:r>
            <a:r>
              <a:rPr lang="ro-RO" sz="32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Garanţii procedurale</a:t>
            </a:r>
          </a:p>
          <a:p>
            <a:pPr fontAlgn="auto">
              <a:spcAft>
                <a:spcPts val="0"/>
              </a:spcAft>
              <a:defRPr/>
            </a:pPr>
            <a:endParaRPr lang="en-US" sz="3200" b="1" dirty="0">
              <a:ln w="12700">
                <a:solidFill>
                  <a:schemeClr val="tx2">
                    <a:satMod val="155000"/>
                  </a:schemeClr>
                </a:solidFill>
                <a:prstDash val="solid"/>
              </a:ln>
              <a:solidFill>
                <a:srgbClr val="FF0000"/>
              </a:solidFill>
              <a:effectLst>
                <a:outerShdw blurRad="41275" dist="20320" dir="1800000" algn="tl" rotWithShape="0">
                  <a:srgbClr val="000000">
                    <a:alpha val="40000"/>
                  </a:srgbClr>
                </a:outerShdw>
              </a:effectLst>
            </a:endParaRPr>
          </a:p>
        </p:txBody>
      </p:sp>
      <p:sp>
        <p:nvSpPr>
          <p:cNvPr id="17411" name="Content Placeholder 2"/>
          <p:cNvSpPr txBox="1">
            <a:spLocks/>
          </p:cNvSpPr>
          <p:nvPr/>
        </p:nvSpPr>
        <p:spPr bwMode="auto">
          <a:xfrm>
            <a:off x="363940" y="1752601"/>
            <a:ext cx="8382000" cy="48307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just">
              <a:spcAft>
                <a:spcPts val="0"/>
              </a:spcAft>
            </a:pPr>
            <a:r>
              <a:rPr lang="ro-RO" dirty="0">
                <a:latin typeface="Arial" panose="020B0604020202020204" pitchFamily="34" charset="0"/>
                <a:cs typeface="Arial" panose="020B0604020202020204" pitchFamily="34" charset="0"/>
              </a:rPr>
              <a:t> </a:t>
            </a:r>
            <a:r>
              <a:rPr lang="ro-RO" sz="1600" b="1" i="1" dirty="0" smtClean="0">
                <a:solidFill>
                  <a:srgbClr val="FF0000"/>
                </a:solidFill>
                <a:effectLst/>
                <a:latin typeface="Arial"/>
                <a:ea typeface="Times New Roman"/>
                <a:cs typeface="Times New Roman"/>
              </a:rPr>
              <a:t>Informarea persoanei interesate si acordarea unui termen rezonabil pentru îndeplinirea formalităţilor </a:t>
            </a:r>
          </a:p>
          <a:p>
            <a:pPr marL="285750" indent="-285750" algn="just">
              <a:spcAft>
                <a:spcPts val="0"/>
              </a:spcAft>
              <a:buFont typeface="Arial" panose="020B0604020202020204" pitchFamily="34" charset="0"/>
              <a:buChar char="•"/>
            </a:pPr>
            <a:r>
              <a:rPr lang="ro-RO" sz="1400" dirty="0" smtClean="0">
                <a:latin typeface="Arial"/>
                <a:ea typeface="Calibri"/>
                <a:cs typeface="Times New Roman"/>
              </a:rPr>
              <a:t>Dovedirea îndeplinirii condiţiilor de intrare sau faptul că beneficiază de dreptul de liberă circulaţie şi rezidenţă pe teritoriul României ( art. 6 alin.2)</a:t>
            </a:r>
          </a:p>
          <a:p>
            <a:pPr marL="285750" indent="-285750" algn="just">
              <a:spcAft>
                <a:spcPts val="0"/>
              </a:spcAft>
              <a:buFont typeface="Arial" panose="020B0604020202020204" pitchFamily="34" charset="0"/>
              <a:buChar char="•"/>
            </a:pPr>
            <a:r>
              <a:rPr lang="ro-RO" sz="1400" dirty="0" smtClean="0">
                <a:latin typeface="Arial"/>
                <a:ea typeface="Calibri"/>
                <a:cs typeface="Times New Roman"/>
              </a:rPr>
              <a:t>Prezentarea documentelor necesare în vederea soluţionării cererii de eliberare a certificatelor de înregistrare ( art. 15 alin.2)</a:t>
            </a:r>
          </a:p>
          <a:p>
            <a:pPr algn="just">
              <a:spcAft>
                <a:spcPts val="0"/>
              </a:spcAft>
            </a:pPr>
            <a:r>
              <a:rPr lang="ro-RO" sz="1400" i="1" dirty="0">
                <a:effectLst/>
                <a:latin typeface="Arial"/>
                <a:ea typeface="Calibri"/>
                <a:cs typeface="Times New Roman"/>
              </a:rPr>
              <a:t> </a:t>
            </a:r>
            <a:r>
              <a:rPr lang="ro-RO" sz="1600" b="1" i="1" dirty="0" smtClean="0">
                <a:solidFill>
                  <a:srgbClr val="FF0000"/>
                </a:solidFill>
                <a:effectLst/>
                <a:latin typeface="Arial"/>
                <a:ea typeface="Calibri"/>
                <a:cs typeface="Times New Roman"/>
              </a:rPr>
              <a:t>Comunicarea refuzului de soluţionare a unor cereri, a motivelor care au stat la baza dispunerii măsurii, instanţei competente şi şi termenului în care măsura poate fi contestată </a:t>
            </a:r>
            <a:r>
              <a:rPr lang="ro-RO" sz="1400" b="1" i="1" dirty="0" smtClean="0">
                <a:effectLst/>
                <a:latin typeface="Arial"/>
                <a:ea typeface="Calibri"/>
                <a:cs typeface="Times New Roman"/>
              </a:rPr>
              <a:t> </a:t>
            </a:r>
          </a:p>
          <a:p>
            <a:pPr marL="285750" indent="-285750" algn="just">
              <a:spcAft>
                <a:spcPts val="0"/>
              </a:spcAft>
              <a:buFont typeface="Arial" panose="020B0604020202020204" pitchFamily="34" charset="0"/>
              <a:buChar char="•"/>
            </a:pPr>
            <a:r>
              <a:rPr lang="ro-RO" sz="1400" dirty="0" smtClean="0">
                <a:latin typeface="Arial"/>
                <a:ea typeface="Calibri"/>
                <a:cs typeface="Times New Roman"/>
              </a:rPr>
              <a:t>Refuzul permiterii intrării pe teritoriul României (art. 6 alin.3)</a:t>
            </a:r>
          </a:p>
          <a:p>
            <a:pPr marL="285750" indent="-285750" algn="just">
              <a:spcAft>
                <a:spcPts val="0"/>
              </a:spcAft>
              <a:buFont typeface="Arial" panose="020B0604020202020204" pitchFamily="34" charset="0"/>
              <a:buChar char="•"/>
            </a:pPr>
            <a:r>
              <a:rPr lang="ro-RO" sz="1400" dirty="0" smtClean="0">
                <a:effectLst/>
                <a:latin typeface="Arial"/>
                <a:ea typeface="Calibri"/>
                <a:cs typeface="Times New Roman"/>
              </a:rPr>
              <a:t>Refuzul permiterii ieşirii de pa teritoriul României (art. 8 alin.2)</a:t>
            </a:r>
          </a:p>
          <a:p>
            <a:pPr marL="285750" indent="-285750" algn="just">
              <a:spcAft>
                <a:spcPts val="0"/>
              </a:spcAft>
              <a:buFont typeface="Arial" panose="020B0604020202020204" pitchFamily="34" charset="0"/>
              <a:buChar char="•"/>
            </a:pPr>
            <a:r>
              <a:rPr lang="ro-RO" sz="1400" dirty="0" smtClean="0">
                <a:latin typeface="Arial"/>
                <a:ea typeface="Calibri"/>
                <a:cs typeface="Times New Roman"/>
              </a:rPr>
              <a:t>Refuzul eliberării certificatului de înregistrare (art. 15 alin.2 ) </a:t>
            </a:r>
            <a:endParaRPr lang="ro-RO" sz="1400" dirty="0" smtClean="0">
              <a:effectLst/>
              <a:latin typeface="Arial"/>
              <a:ea typeface="Calibri"/>
              <a:cs typeface="Times New Roman"/>
            </a:endParaRPr>
          </a:p>
          <a:p>
            <a:pPr marL="285750" indent="-285750" algn="just">
              <a:spcAft>
                <a:spcPts val="0"/>
              </a:spcAft>
              <a:buFont typeface="Arial" panose="020B0604020202020204" pitchFamily="34" charset="0"/>
              <a:buChar char="•"/>
            </a:pPr>
            <a:r>
              <a:rPr lang="ro-RO" sz="1400" dirty="0" smtClean="0">
                <a:effectLst/>
                <a:latin typeface="Arial"/>
                <a:ea typeface="Calibri"/>
                <a:cs typeface="Times New Roman"/>
              </a:rPr>
              <a:t>Refuzul eliberării cărţii de rezidenţă  pentru o perioadă de peste 3 luni (art. 16 alin.8)</a:t>
            </a:r>
          </a:p>
          <a:p>
            <a:pPr marL="285750" indent="-285750" algn="just">
              <a:spcAft>
                <a:spcPts val="0"/>
              </a:spcAft>
              <a:buFont typeface="Arial" panose="020B0604020202020204" pitchFamily="34" charset="0"/>
              <a:buChar char="•"/>
            </a:pPr>
            <a:r>
              <a:rPr lang="ro-RO" sz="1400" dirty="0" smtClean="0">
                <a:latin typeface="Arial"/>
                <a:ea typeface="Calibri"/>
                <a:cs typeface="Times New Roman"/>
              </a:rPr>
              <a:t>Refuzul eliberării cărţii de rezidenţă permanentă ( art. 22 alin.4)</a:t>
            </a:r>
          </a:p>
          <a:p>
            <a:pPr algn="just">
              <a:spcAft>
                <a:spcPts val="0"/>
              </a:spcAft>
            </a:pPr>
            <a:r>
              <a:rPr lang="ro-RO" sz="1600" b="1" i="1" dirty="0" smtClean="0">
                <a:solidFill>
                  <a:srgbClr val="FF0000"/>
                </a:solidFill>
                <a:latin typeface="Arial"/>
                <a:ea typeface="Calibri"/>
                <a:cs typeface="Times New Roman"/>
              </a:rPr>
              <a:t>Posibilitatea contestării la instanţă a documentelor emise de autorităţile române</a:t>
            </a:r>
          </a:p>
          <a:p>
            <a:pPr marL="285750" indent="-285750" algn="just">
              <a:spcAft>
                <a:spcPts val="0"/>
              </a:spcAft>
              <a:buFont typeface="Arial" panose="020B0604020202020204" pitchFamily="34" charset="0"/>
              <a:buChar char="•"/>
            </a:pPr>
            <a:r>
              <a:rPr lang="ro-RO" sz="1400" dirty="0">
                <a:effectLst/>
                <a:latin typeface="Arial"/>
                <a:ea typeface="Calibri"/>
                <a:cs typeface="Times New Roman"/>
              </a:rPr>
              <a:t> </a:t>
            </a:r>
            <a:r>
              <a:rPr lang="ro-RO" sz="1400" dirty="0">
                <a:latin typeface="Arial"/>
                <a:ea typeface="Calibri"/>
                <a:cs typeface="Times New Roman"/>
              </a:rPr>
              <a:t>D</a:t>
            </a:r>
            <a:r>
              <a:rPr lang="ro-RO" sz="1400" dirty="0" smtClean="0">
                <a:effectLst/>
                <a:latin typeface="Arial"/>
                <a:ea typeface="Calibri"/>
                <a:cs typeface="Times New Roman"/>
              </a:rPr>
              <a:t>ecizia de părăsire a teritoriului României  emisă împotriva cetăţenilor UE şi membrilor de familie care nu mai îndeplinesc condiţiile de exercitare a dreptului  de rezidenţă potrivit art. 23 alin.1 şi 2 (art. 24 alin.5)</a:t>
            </a:r>
          </a:p>
          <a:p>
            <a:pPr marL="285750" indent="-285750" algn="just">
              <a:spcAft>
                <a:spcPts val="0"/>
              </a:spcAft>
              <a:buFont typeface="Arial" panose="020B0604020202020204" pitchFamily="34" charset="0"/>
              <a:buChar char="•"/>
            </a:pPr>
            <a:r>
              <a:rPr lang="ro-RO" sz="1400" dirty="0">
                <a:latin typeface="Arial"/>
                <a:ea typeface="Calibri"/>
                <a:cs typeface="Times New Roman"/>
              </a:rPr>
              <a:t>D</a:t>
            </a:r>
            <a:r>
              <a:rPr lang="ro-RO" sz="1400" dirty="0" smtClean="0">
                <a:latin typeface="Arial"/>
                <a:ea typeface="Calibri"/>
                <a:cs typeface="Times New Roman"/>
              </a:rPr>
              <a:t>ecizia </a:t>
            </a:r>
            <a:r>
              <a:rPr lang="ro-RO" sz="1400" dirty="0">
                <a:solidFill>
                  <a:prstClr val="black"/>
                </a:solidFill>
                <a:latin typeface="Arial"/>
                <a:ea typeface="Calibri"/>
                <a:cs typeface="Times New Roman"/>
              </a:rPr>
              <a:t>de părăsire a teritoriului României  </a:t>
            </a:r>
            <a:r>
              <a:rPr lang="ro-RO" sz="1400" dirty="0" smtClean="0">
                <a:solidFill>
                  <a:prstClr val="black"/>
                </a:solidFill>
                <a:latin typeface="Arial"/>
                <a:ea typeface="Calibri"/>
                <a:cs typeface="Times New Roman"/>
              </a:rPr>
              <a:t>emisă din raţiuni de ordine publică, securitate naţională ori sănătate publică (art. 27 alin.8)</a:t>
            </a:r>
            <a:r>
              <a:rPr lang="ro-RO" sz="1400" dirty="0" smtClean="0">
                <a:effectLst/>
                <a:latin typeface="Arial"/>
                <a:ea typeface="Calibri"/>
                <a:cs typeface="Times New Roman"/>
              </a:rPr>
              <a:t> </a:t>
            </a:r>
          </a:p>
          <a:p>
            <a:pPr marL="285750" indent="-285750" algn="just">
              <a:spcAft>
                <a:spcPts val="0"/>
              </a:spcAft>
              <a:buFont typeface="Arial" panose="020B0604020202020204" pitchFamily="34" charset="0"/>
              <a:buChar char="•"/>
            </a:pPr>
            <a:r>
              <a:rPr lang="ro-RO" sz="1400" dirty="0" smtClean="0">
                <a:latin typeface="Arial"/>
                <a:ea typeface="Calibri"/>
                <a:cs typeface="Times New Roman"/>
              </a:rPr>
              <a:t>Hotărârea  instanţei de judecată de declarare ca indezirabil (art. 31)</a:t>
            </a:r>
            <a:endParaRPr lang="ro-RO" sz="1400" dirty="0" smtClean="0">
              <a:effectLst/>
              <a:latin typeface="Arial"/>
              <a:ea typeface="Calibri"/>
              <a:cs typeface="Times New Roman"/>
            </a:endParaRPr>
          </a:p>
          <a:p>
            <a:pPr marL="285750" indent="-285750" algn="just">
              <a:spcAft>
                <a:spcPts val="0"/>
              </a:spcAft>
              <a:buFont typeface="Arial" panose="020B0604020202020204" pitchFamily="34" charset="0"/>
              <a:buChar char="•"/>
            </a:pPr>
            <a:endParaRPr lang="ro-RO" sz="1400" dirty="0" smtClean="0">
              <a:effectLst/>
              <a:latin typeface="Arial"/>
              <a:ea typeface="Calibri"/>
              <a:cs typeface="Times New Roman"/>
            </a:endParaRPr>
          </a:p>
          <a:p>
            <a:pPr marL="285750" indent="-285750" algn="just">
              <a:spcAft>
                <a:spcPts val="0"/>
              </a:spcAft>
              <a:buFontTx/>
              <a:buChar char="-"/>
            </a:pPr>
            <a:endParaRPr lang="ro-RO" sz="1400" dirty="0" smtClean="0">
              <a:effectLst/>
              <a:latin typeface="Calibri"/>
              <a:ea typeface="Calibri"/>
              <a:cs typeface="Times New Roman"/>
            </a:endParaRPr>
          </a:p>
          <a:p>
            <a:pPr marL="285750" indent="-285750" algn="just">
              <a:spcBef>
                <a:spcPct val="20000"/>
              </a:spcBef>
              <a:buFont typeface="Arial" panose="020B0604020202020204" pitchFamily="34" charset="0"/>
              <a:buChar char="•"/>
            </a:pPr>
            <a:endParaRPr lang="ro-RO" altLang="ro-RO" dirty="0" smtClean="0">
              <a:latin typeface="Arial" panose="020B0604020202020204" pitchFamily="34" charset="0"/>
              <a:cs typeface="Arial" panose="020B0604020202020204" pitchFamily="34" charset="0"/>
            </a:endParaRP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12</a:t>
            </a:fld>
            <a:endParaRPr lang="en-US"/>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18143" y="25400"/>
            <a:ext cx="1543050" cy="1190625"/>
          </a:xfrm>
          <a:prstGeom prst="rect">
            <a:avLst/>
          </a:prstGeom>
          <a:noFill/>
          <a:ln>
            <a:noFill/>
          </a:ln>
        </p:spPr>
      </p:pic>
    </p:spTree>
    <p:extLst>
      <p:ext uri="{BB962C8B-B14F-4D97-AF65-F5344CB8AC3E}">
        <p14:creationId xmlns:p14="http://schemas.microsoft.com/office/powerpoint/2010/main" val="9558893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433" name="Group 16"/>
          <p:cNvGrpSpPr>
            <a:grpSpLocks/>
          </p:cNvGrpSpPr>
          <p:nvPr/>
        </p:nvGrpSpPr>
        <p:grpSpPr bwMode="auto">
          <a:xfrm>
            <a:off x="150586" y="930498"/>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40971"/>
            <a:ext cx="8229600" cy="914400"/>
          </a:xfrm>
          <a:prstGeom prst="rect">
            <a:avLst/>
          </a:prstGeom>
        </p:spPr>
        <p:txBody>
          <a:bodyPr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Transpunerea Directivei 2004/38/CE prin</a:t>
            </a:r>
          </a:p>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 Legea nr. 248/2005 </a:t>
            </a:r>
          </a:p>
        </p:txBody>
      </p:sp>
      <p:sp>
        <p:nvSpPr>
          <p:cNvPr id="18" name="Slide Number Placeholder 17"/>
          <p:cNvSpPr>
            <a:spLocks noGrp="1"/>
          </p:cNvSpPr>
          <p:nvPr>
            <p:ph type="sldNum" sz="quarter" idx="12"/>
          </p:nvPr>
        </p:nvSpPr>
        <p:spPr/>
        <p:txBody>
          <a:bodyPr/>
          <a:lstStyle/>
          <a:p>
            <a:pPr>
              <a:defRPr/>
            </a:pPr>
            <a:fld id="{BBEEC480-B297-4D46-BA8C-8A7E08E7DC6A}" type="slidenum">
              <a:rPr lang="en-US"/>
              <a:pPr>
                <a:defRPr/>
              </a:pPr>
              <a:t>13</a:t>
            </a:fld>
            <a:endParaRPr lang="en-US"/>
          </a:p>
        </p:txBody>
      </p:sp>
      <p:sp>
        <p:nvSpPr>
          <p:cNvPr id="24" name="Content Placeholder 2"/>
          <p:cNvSpPr txBox="1">
            <a:spLocks/>
          </p:cNvSpPr>
          <p:nvPr/>
        </p:nvSpPr>
        <p:spPr>
          <a:xfrm>
            <a:off x="762000" y="2155370"/>
            <a:ext cx="7772400" cy="4321629"/>
          </a:xfrm>
          <a:prstGeom prst="rect">
            <a:avLst/>
          </a:prstGeom>
        </p:spPr>
        <p:txBody>
          <a:bodyPr>
            <a:normAutofit fontScale="77500" lnSpcReduction="20000"/>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lgn="just" fontAlgn="auto">
              <a:spcAft>
                <a:spcPts val="0"/>
              </a:spcAft>
              <a:defRPr/>
            </a:pPr>
            <a:r>
              <a:rPr lang="ro-RO" altLang="en-US" sz="2400" dirty="0" smtClean="0">
                <a:solidFill>
                  <a:schemeClr val="tx1"/>
                </a:solidFill>
              </a:rPr>
              <a:t>  </a:t>
            </a:r>
          </a:p>
          <a:p>
            <a:pPr algn="just" fontAlgn="auto">
              <a:spcAft>
                <a:spcPts val="0"/>
              </a:spcAft>
              <a:defRPr/>
            </a:pPr>
            <a:r>
              <a:rPr lang="ro-RO" altLang="en-US" sz="23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Art. 2 (1) </a:t>
            </a:r>
            <a:r>
              <a:rPr lang="ro-RO" altLang="en-US" sz="2300" dirty="0" smtClean="0">
                <a:solidFill>
                  <a:schemeClr val="tx1"/>
                </a:solidFill>
                <a:latin typeface="Arial" panose="020B0604020202020204" pitchFamily="34" charset="0"/>
                <a:cs typeface="Arial" panose="020B0604020202020204" pitchFamily="34" charset="0"/>
              </a:rPr>
              <a:t>Cetăţenilor români care îndeplinesc condiţiile prevăzute de prezenta lege le este garantat </a:t>
            </a:r>
            <a:r>
              <a:rPr lang="ro-RO" altLang="en-US" sz="2300" b="1" dirty="0" smtClean="0">
                <a:solidFill>
                  <a:schemeClr val="tx1"/>
                </a:solidFill>
                <a:latin typeface="Arial" panose="020B0604020202020204" pitchFamily="34" charset="0"/>
                <a:cs typeface="Arial" panose="020B0604020202020204" pitchFamily="34" charset="0"/>
              </a:rPr>
              <a:t>dreptul de a călători în străinătate</a:t>
            </a:r>
            <a:r>
              <a:rPr lang="ro-RO" altLang="en-US" sz="2300" dirty="0" smtClean="0">
                <a:solidFill>
                  <a:schemeClr val="tx1"/>
                </a:solidFill>
                <a:latin typeface="Arial" panose="020B0604020202020204" pitchFamily="34" charset="0"/>
                <a:cs typeface="Arial" panose="020B0604020202020204" pitchFamily="34" charset="0"/>
              </a:rPr>
              <a:t>, </a:t>
            </a:r>
            <a:r>
              <a:rPr lang="ro-RO" altLang="en-US" sz="2300" b="1" dirty="0" smtClean="0">
                <a:solidFill>
                  <a:schemeClr val="tx1"/>
                </a:solidFill>
                <a:latin typeface="Arial" panose="020B0604020202020204" pitchFamily="34" charset="0"/>
                <a:cs typeface="Arial" panose="020B0604020202020204" pitchFamily="34" charset="0"/>
              </a:rPr>
              <a:t>de a emigra</a:t>
            </a:r>
            <a:r>
              <a:rPr lang="ro-RO" altLang="en-US" sz="2300" dirty="0" smtClean="0">
                <a:solidFill>
                  <a:schemeClr val="tx1"/>
                </a:solidFill>
                <a:latin typeface="Arial" panose="020B0604020202020204" pitchFamily="34" charset="0"/>
                <a:cs typeface="Arial" panose="020B0604020202020204" pitchFamily="34" charset="0"/>
              </a:rPr>
              <a:t> şi </a:t>
            </a:r>
            <a:r>
              <a:rPr lang="ro-RO" altLang="en-US" sz="2300" b="1" dirty="0" smtClean="0">
                <a:solidFill>
                  <a:schemeClr val="tx1"/>
                </a:solidFill>
                <a:latin typeface="Arial" panose="020B0604020202020204" pitchFamily="34" charset="0"/>
                <a:cs typeface="Arial" panose="020B0604020202020204" pitchFamily="34" charset="0"/>
              </a:rPr>
              <a:t>de a reveni oricând în ţară</a:t>
            </a:r>
            <a:r>
              <a:rPr lang="ro-RO" altLang="en-US" sz="2300" dirty="0" smtClean="0">
                <a:solidFill>
                  <a:schemeClr val="tx1"/>
                </a:solidFill>
                <a:latin typeface="Arial" panose="020B0604020202020204" pitchFamily="34" charset="0"/>
                <a:cs typeface="Arial" panose="020B0604020202020204" pitchFamily="34" charset="0"/>
              </a:rPr>
              <a:t>. </a:t>
            </a:r>
            <a:r>
              <a:rPr lang="ro-RO" altLang="en-US" sz="2300" dirty="0" err="1" smtClean="0">
                <a:solidFill>
                  <a:schemeClr val="tx1"/>
                </a:solidFill>
                <a:latin typeface="Arial" panose="020B0604020202020204" pitchFamily="34" charset="0"/>
                <a:cs typeface="Arial" panose="020B0604020202020204" pitchFamily="34" charset="0"/>
              </a:rPr>
              <a:t>Nicio</a:t>
            </a:r>
            <a:r>
              <a:rPr lang="ro-RO" altLang="en-US" sz="2300" dirty="0" smtClean="0">
                <a:solidFill>
                  <a:schemeClr val="tx1"/>
                </a:solidFill>
                <a:latin typeface="Arial" panose="020B0604020202020204" pitchFamily="34" charset="0"/>
                <a:cs typeface="Arial" panose="020B0604020202020204" pitchFamily="34" charset="0"/>
              </a:rPr>
              <a:t> autoritate română nu-i poate interzice în </a:t>
            </a:r>
            <a:r>
              <a:rPr lang="ro-RO" altLang="en-US" sz="2300" dirty="0" err="1" smtClean="0">
                <a:solidFill>
                  <a:schemeClr val="tx1"/>
                </a:solidFill>
                <a:latin typeface="Arial" panose="020B0604020202020204" pitchFamily="34" charset="0"/>
                <a:cs typeface="Arial" panose="020B0604020202020204" pitchFamily="34" charset="0"/>
              </a:rPr>
              <a:t>nicio</a:t>
            </a:r>
            <a:r>
              <a:rPr lang="ro-RO" altLang="en-US" sz="2300" dirty="0" smtClean="0">
                <a:solidFill>
                  <a:schemeClr val="tx1"/>
                </a:solidFill>
                <a:latin typeface="Arial" panose="020B0604020202020204" pitchFamily="34" charset="0"/>
                <a:cs typeface="Arial" panose="020B0604020202020204" pitchFamily="34" charset="0"/>
              </a:rPr>
              <a:t> situaţie unui cetăţean român să se întoarcă pe teritoriul României. </a:t>
            </a:r>
          </a:p>
          <a:p>
            <a:pPr algn="just" fontAlgn="auto">
              <a:spcAft>
                <a:spcPts val="0"/>
              </a:spcAft>
              <a:defRPr/>
            </a:pPr>
            <a:endParaRPr lang="ro-RO" altLang="en-US" sz="2300" b="1" dirty="0" smtClean="0">
              <a:solidFill>
                <a:schemeClr val="tx1"/>
              </a:solidFill>
              <a:latin typeface="Arial" panose="020B0604020202020204" pitchFamily="34" charset="0"/>
              <a:cs typeface="Arial" panose="020B0604020202020204" pitchFamily="34" charset="0"/>
            </a:endParaRPr>
          </a:p>
          <a:p>
            <a:pPr algn="just" fontAlgn="auto">
              <a:spcAft>
                <a:spcPts val="0"/>
              </a:spcAft>
              <a:defRPr/>
            </a:pPr>
            <a:r>
              <a:rPr lang="ro-RO" altLang="en-US" sz="23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Art.3 (1) </a:t>
            </a:r>
            <a:r>
              <a:rPr lang="ro-RO" altLang="en-US" sz="2300" dirty="0" smtClean="0">
                <a:solidFill>
                  <a:schemeClr val="tx1"/>
                </a:solidFill>
                <a:latin typeface="Arial" panose="020B0604020202020204" pitchFamily="34" charset="0"/>
                <a:cs typeface="Arial" panose="020B0604020202020204" pitchFamily="34" charset="0"/>
              </a:rPr>
              <a:t>Limitarea exercitării dreptului cetăţenilor români la liberă circulaţie în străinătate se poate face numai temporar, în cazurile şi condiţiile prevăzute în prezenta lege şi constă în </a:t>
            </a:r>
            <a:r>
              <a:rPr lang="ro-RO" altLang="en-US" sz="2300" b="1" dirty="0" smtClean="0">
                <a:solidFill>
                  <a:schemeClr val="tx1"/>
                </a:solidFill>
                <a:latin typeface="Arial" panose="020B0604020202020204" pitchFamily="34" charset="0"/>
                <a:cs typeface="Arial" panose="020B0604020202020204" pitchFamily="34" charset="0"/>
              </a:rPr>
              <a:t>suspendarea</a:t>
            </a:r>
            <a:r>
              <a:rPr lang="ro-RO" altLang="en-US" sz="2300" dirty="0" smtClean="0">
                <a:solidFill>
                  <a:schemeClr val="tx1"/>
                </a:solidFill>
                <a:latin typeface="Arial" panose="020B0604020202020204" pitchFamily="34" charset="0"/>
                <a:cs typeface="Arial" panose="020B0604020202020204" pitchFamily="34" charset="0"/>
              </a:rPr>
              <a:t> sau, după caz, </a:t>
            </a:r>
            <a:r>
              <a:rPr lang="ro-RO" altLang="en-US" sz="2300" b="1" dirty="0" smtClean="0">
                <a:solidFill>
                  <a:schemeClr val="tx1"/>
                </a:solidFill>
                <a:latin typeface="Arial" panose="020B0604020202020204" pitchFamily="34" charset="0"/>
                <a:cs typeface="Arial" panose="020B0604020202020204" pitchFamily="34" charset="0"/>
              </a:rPr>
              <a:t>restrângerea</a:t>
            </a:r>
            <a:r>
              <a:rPr lang="ro-RO" altLang="en-US" sz="2300" dirty="0" smtClean="0">
                <a:solidFill>
                  <a:schemeClr val="tx1"/>
                </a:solidFill>
                <a:latin typeface="Arial" panose="020B0604020202020204" pitchFamily="34" charset="0"/>
                <a:cs typeface="Arial" panose="020B0604020202020204" pitchFamily="34" charset="0"/>
              </a:rPr>
              <a:t> exercitării acestui drept.   </a:t>
            </a:r>
          </a:p>
          <a:p>
            <a:pPr algn="just" fontAlgn="auto">
              <a:spcAft>
                <a:spcPts val="0"/>
              </a:spcAft>
              <a:defRPr/>
            </a:pPr>
            <a:endParaRPr lang="ro-RO" altLang="en-US" sz="2300" dirty="0">
              <a:solidFill>
                <a:schemeClr val="tx1"/>
              </a:solidFill>
              <a:latin typeface="Arial" panose="020B0604020202020204" pitchFamily="34" charset="0"/>
              <a:cs typeface="Arial" panose="020B0604020202020204" pitchFamily="34" charset="0"/>
            </a:endParaRPr>
          </a:p>
          <a:p>
            <a:pPr algn="just" fontAlgn="auto">
              <a:spcAft>
                <a:spcPts val="0"/>
              </a:spcAft>
              <a:defRPr/>
            </a:pPr>
            <a:r>
              <a:rPr lang="ro-RO" altLang="en-US" sz="23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Art. 4 (1) </a:t>
            </a:r>
            <a:r>
              <a:rPr lang="ro-RO" altLang="en-US" sz="2300" dirty="0" smtClean="0">
                <a:solidFill>
                  <a:schemeClr val="tx1"/>
                </a:solidFill>
                <a:latin typeface="Arial" panose="020B0604020202020204" pitchFamily="34" charset="0"/>
                <a:cs typeface="Arial" panose="020B0604020202020204" pitchFamily="34" charset="0"/>
              </a:rPr>
              <a:t>Pe perioada şederii în străinătate, orice cetăţean român are </a:t>
            </a:r>
            <a:r>
              <a:rPr lang="ro-RO" altLang="en-US" sz="2300" b="1" dirty="0" smtClean="0">
                <a:solidFill>
                  <a:schemeClr val="tx1"/>
                </a:solidFill>
                <a:latin typeface="Arial" panose="020B0604020202020204" pitchFamily="34" charset="0"/>
                <a:cs typeface="Arial" panose="020B0604020202020204" pitchFamily="34" charset="0"/>
              </a:rPr>
              <a:t>dreptul la asistenţă şi protecţie</a:t>
            </a:r>
            <a:r>
              <a:rPr lang="ro-RO" altLang="en-US" sz="2300" dirty="0" smtClean="0">
                <a:solidFill>
                  <a:schemeClr val="tx1"/>
                </a:solidFill>
                <a:latin typeface="Arial" panose="020B0604020202020204" pitchFamily="34" charset="0"/>
                <a:cs typeface="Arial" panose="020B0604020202020204" pitchFamily="34" charset="0"/>
              </a:rPr>
              <a:t> din partea misiunilor diplomatice, precum şi a oficiilor consulare ale României.   </a:t>
            </a:r>
          </a:p>
          <a:p>
            <a:pPr algn="just" fontAlgn="auto">
              <a:spcAft>
                <a:spcPts val="0"/>
              </a:spcAft>
              <a:defRPr/>
            </a:pPr>
            <a:endParaRPr lang="ro-RO" altLang="en-US" sz="2400" dirty="0" smtClean="0">
              <a:solidFill>
                <a:schemeClr val="tx1"/>
              </a:solidFill>
            </a:endParaRPr>
          </a:p>
          <a:p>
            <a:pPr algn="just" fontAlgn="auto">
              <a:spcAft>
                <a:spcPts val="0"/>
              </a:spcAft>
              <a:defRPr/>
            </a:pPr>
            <a:r>
              <a:rPr lang="ro-RO" altLang="en-US" sz="2400" dirty="0" smtClean="0">
                <a:solidFill>
                  <a:schemeClr val="tx1"/>
                </a:solidFill>
              </a:rPr>
              <a:t> </a:t>
            </a:r>
            <a:endParaRPr lang="ro-RO" altLang="en-US" sz="2400" dirty="0">
              <a:solidFill>
                <a:schemeClr val="tx1"/>
              </a:solidFill>
            </a:endParaRPr>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50346"/>
            <a:ext cx="1543050" cy="1190625"/>
          </a:xfrm>
          <a:prstGeom prst="rect">
            <a:avLst/>
          </a:prstGeom>
          <a:noFill/>
          <a:ln>
            <a:noFill/>
          </a:ln>
        </p:spPr>
      </p:pic>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433" name="Group 16"/>
          <p:cNvGrpSpPr>
            <a:grpSpLocks/>
          </p:cNvGrpSpPr>
          <p:nvPr/>
        </p:nvGrpSpPr>
        <p:grpSpPr bwMode="auto">
          <a:xfrm>
            <a:off x="76200" y="871308"/>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066801"/>
            <a:ext cx="8229600" cy="838200"/>
          </a:xfrm>
          <a:prstGeom prst="rect">
            <a:avLst/>
          </a:prstGeom>
        </p:spPr>
        <p:txBody>
          <a:bodyPr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fontAlgn="auto">
              <a:spcAft>
                <a:spcPts val="0"/>
              </a:spcAft>
              <a:defRPr/>
            </a:pPr>
            <a:r>
              <a:rPr lang="ro-RO" sz="30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   </a:t>
            </a:r>
            <a:r>
              <a:rPr lang="ro-RO" sz="30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cs typeface="Arial" panose="020B0604020202020204" pitchFamily="34" charset="0"/>
              </a:rPr>
              <a:t>Dreptul de ieşire din ţară </a:t>
            </a:r>
          </a:p>
        </p:txBody>
      </p:sp>
      <p:sp>
        <p:nvSpPr>
          <p:cNvPr id="18" name="Slide Number Placeholder 17"/>
          <p:cNvSpPr>
            <a:spLocks noGrp="1"/>
          </p:cNvSpPr>
          <p:nvPr>
            <p:ph type="sldNum" sz="quarter" idx="12"/>
          </p:nvPr>
        </p:nvSpPr>
        <p:spPr/>
        <p:txBody>
          <a:bodyPr/>
          <a:lstStyle/>
          <a:p>
            <a:pPr>
              <a:defRPr/>
            </a:pPr>
            <a:fld id="{BBEEC480-B297-4D46-BA8C-8A7E08E7DC6A}" type="slidenum">
              <a:rPr lang="en-US"/>
              <a:pPr>
                <a:defRPr/>
              </a:pPr>
              <a:t>14</a:t>
            </a:fld>
            <a:endParaRPr lang="en-US"/>
          </a:p>
        </p:txBody>
      </p:sp>
      <p:sp>
        <p:nvSpPr>
          <p:cNvPr id="24" name="Content Placeholder 2"/>
          <p:cNvSpPr txBox="1">
            <a:spLocks/>
          </p:cNvSpPr>
          <p:nvPr/>
        </p:nvSpPr>
        <p:spPr>
          <a:xfrm>
            <a:off x="762000" y="2057400"/>
            <a:ext cx="7772400" cy="4419600"/>
          </a:xfrm>
          <a:prstGeom prst="rect">
            <a:avLst/>
          </a:prstGeom>
        </p:spPr>
        <p:txBody>
          <a:bodyPr>
            <a:normAutofit/>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lgn="just" fontAlgn="auto">
              <a:spcAft>
                <a:spcPts val="0"/>
              </a:spcAft>
              <a:defRPr/>
            </a:pPr>
            <a:r>
              <a:rPr lang="ro-RO" altLang="en-US" sz="2400" dirty="0" smtClean="0">
                <a:solidFill>
                  <a:schemeClr val="tx1"/>
                </a:solidFill>
              </a:rPr>
              <a:t> </a:t>
            </a:r>
            <a:r>
              <a:rPr lang="ro-RO" altLang="en-US" sz="16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Art</a:t>
            </a:r>
            <a:r>
              <a:rPr lang="ro-RO" altLang="en-US" sz="16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28 (1) </a:t>
            </a:r>
            <a:r>
              <a:rPr lang="ro-RO" altLang="en-US" sz="1600" dirty="0" smtClean="0">
                <a:solidFill>
                  <a:schemeClr val="tx1"/>
                </a:solidFill>
                <a:latin typeface="Arial" panose="020B0604020202020204" pitchFamily="34" charset="0"/>
                <a:cs typeface="Arial" panose="020B0604020202020204" pitchFamily="34" charset="0"/>
              </a:rPr>
              <a:t>Organele de poliţie de frontieră permit cetăţenilor români care au împlinit vârsta de 18 ani şi minorilor căsătoriţi în condiţiile legii, care sunt titulari de documente de călătorie valabile să iasă de pe teritoriul României, dacă nu se află în una din situaţiile de limitare a exercitării dreptului la liberă circulaţie în străinătate. (…)</a:t>
            </a:r>
          </a:p>
          <a:p>
            <a:pPr algn="just" fontAlgn="auto">
              <a:spcAft>
                <a:spcPts val="0"/>
              </a:spcAft>
              <a:defRPr/>
            </a:pPr>
            <a:r>
              <a:rPr lang="ro-RO" altLang="en-US" sz="16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(5) </a:t>
            </a:r>
            <a:r>
              <a:rPr lang="ro-RO" altLang="en-US" sz="1600" dirty="0" smtClean="0">
                <a:solidFill>
                  <a:schemeClr val="tx1"/>
                </a:solidFill>
                <a:latin typeface="Arial" panose="020B0604020202020204" pitchFamily="34" charset="0"/>
                <a:cs typeface="Arial" panose="020B0604020202020204" pitchFamily="34" charset="0"/>
              </a:rPr>
              <a:t>Cetăţeanul român </a:t>
            </a:r>
            <a:r>
              <a:rPr lang="ro-RO" altLang="en-US" sz="1600" u="sng" dirty="0" smtClean="0">
                <a:solidFill>
                  <a:schemeClr val="tx1"/>
                </a:solidFill>
                <a:latin typeface="Arial" panose="020B0604020202020204" pitchFamily="34" charset="0"/>
                <a:cs typeface="Arial" panose="020B0604020202020204" pitchFamily="34" charset="0"/>
              </a:rPr>
              <a:t>împotriva căruia s-a dispus măsura restrângerii exercitării dreptului  la libera circulaţie în străinătate </a:t>
            </a:r>
            <a:r>
              <a:rPr lang="ro-RO" altLang="en-US" sz="1600" dirty="0" smtClean="0">
                <a:solidFill>
                  <a:schemeClr val="tx1"/>
                </a:solidFill>
                <a:latin typeface="Arial" panose="020B0604020202020204" pitchFamily="34" charset="0"/>
                <a:cs typeface="Arial" panose="020B0604020202020204" pitchFamily="34" charset="0"/>
              </a:rPr>
              <a:t>poate călători în statul/statele cu privire la care s-a instituit această măsură numai în </a:t>
            </a:r>
            <a:r>
              <a:rPr lang="ro-RO" altLang="en-US" sz="1600" b="1" dirty="0" smtClean="0">
                <a:solidFill>
                  <a:schemeClr val="tx1"/>
                </a:solidFill>
                <a:latin typeface="Arial" panose="020B0604020202020204" pitchFamily="34" charset="0"/>
                <a:cs typeface="Arial" panose="020B0604020202020204" pitchFamily="34" charset="0"/>
              </a:rPr>
              <a:t>situaţii excepţionale</a:t>
            </a:r>
            <a:r>
              <a:rPr lang="ro-RO" altLang="en-US" sz="1600" dirty="0" smtClean="0">
                <a:solidFill>
                  <a:schemeClr val="tx1"/>
                </a:solidFill>
                <a:latin typeface="Arial" panose="020B0604020202020204" pitchFamily="34" charset="0"/>
                <a:cs typeface="Arial" panose="020B0604020202020204" pitchFamily="34" charset="0"/>
              </a:rPr>
              <a:t>, determinate de motive obiective are necesită prezenta acestuia în statul respectiv </a:t>
            </a:r>
          </a:p>
          <a:p>
            <a:pPr algn="just" fontAlgn="auto">
              <a:spcAft>
                <a:spcPts val="0"/>
              </a:spcAft>
              <a:defRPr/>
            </a:pPr>
            <a:endParaRPr lang="ro-RO" altLang="en-US" sz="1600" dirty="0">
              <a:solidFill>
                <a:schemeClr val="tx1"/>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endParaRPr>
          </a:p>
          <a:p>
            <a:pPr algn="just" fontAlgn="auto">
              <a:spcAft>
                <a:spcPts val="0"/>
              </a:spcAft>
              <a:defRPr/>
            </a:pPr>
            <a:r>
              <a:rPr lang="ro-RO" altLang="en-US" sz="16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Art</a:t>
            </a:r>
            <a:r>
              <a:rPr lang="ro-RO" altLang="en-US" sz="16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2 (2</a:t>
            </a:r>
            <a:r>
              <a:rPr lang="ro-RO" altLang="en-US" sz="1600" b="1" dirty="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a:t>
            </a:r>
            <a:r>
              <a:rPr lang="ro-RO" altLang="en-US" sz="1600" dirty="0">
                <a:solidFill>
                  <a:schemeClr val="tx1"/>
                </a:solidFill>
                <a:latin typeface="Arial" panose="020B0604020202020204" pitchFamily="34" charset="0"/>
                <a:cs typeface="Arial" panose="020B0604020202020204" pitchFamily="34" charset="0"/>
              </a:rPr>
              <a:t>Cetăţenii români </a:t>
            </a:r>
            <a:r>
              <a:rPr lang="ro-RO" altLang="en-US" sz="1600" u="sng" dirty="0">
                <a:solidFill>
                  <a:schemeClr val="tx1"/>
                </a:solidFill>
                <a:latin typeface="Arial" panose="020B0604020202020204" pitchFamily="34" charset="0"/>
                <a:cs typeface="Arial" panose="020B0604020202020204" pitchFamily="34" charset="0"/>
              </a:rPr>
              <a:t>minori </a:t>
            </a:r>
            <a:r>
              <a:rPr lang="ro-RO" altLang="en-US" sz="1600" dirty="0">
                <a:solidFill>
                  <a:schemeClr val="tx1"/>
                </a:solidFill>
                <a:latin typeface="Arial" panose="020B0604020202020204" pitchFamily="34" charset="0"/>
                <a:cs typeface="Arial" panose="020B0604020202020204" pitchFamily="34" charset="0"/>
              </a:rPr>
              <a:t>pot călători în străinătate numai însoţiţi, cu acordul părinţilor ori al reprezentanţilor legali, în condiţiile prezentei legi</a:t>
            </a:r>
            <a:r>
              <a:rPr lang="ro-RO" altLang="en-US" sz="1600" dirty="0" smtClean="0">
                <a:solidFill>
                  <a:schemeClr val="tx1"/>
                </a:solidFill>
                <a:latin typeface="Arial" panose="020B0604020202020204" pitchFamily="34" charset="0"/>
                <a:cs typeface="Arial" panose="020B0604020202020204" pitchFamily="34" charset="0"/>
              </a:rPr>
              <a:t>. În sensul prezentei legi, prin reprezentant legal se înţelege persoana desemnată, potrivit legii, să exercite drepturile şi să îndeplinească obligaţiile părinteşti faţă de minor. </a:t>
            </a:r>
            <a:endParaRPr lang="ro-RO" altLang="en-US" sz="1600" dirty="0">
              <a:solidFill>
                <a:schemeClr val="tx1"/>
              </a:solidFill>
              <a:latin typeface="Arial" panose="020B0604020202020204" pitchFamily="34" charset="0"/>
              <a:cs typeface="Arial" panose="020B0604020202020204" pitchFamily="34" charset="0"/>
            </a:endParaRPr>
          </a:p>
          <a:p>
            <a:pPr algn="just" fontAlgn="auto">
              <a:spcAft>
                <a:spcPts val="0"/>
              </a:spcAft>
              <a:defRPr/>
            </a:pPr>
            <a:endParaRPr lang="ro-RO" altLang="en-US" sz="1600" dirty="0">
              <a:solidFill>
                <a:schemeClr val="tx1"/>
              </a:solidFill>
              <a:latin typeface="Arial" panose="020B0604020202020204" pitchFamily="34" charset="0"/>
              <a:cs typeface="Arial" panose="020B0604020202020204" pitchFamily="34" charset="0"/>
            </a:endParaRPr>
          </a:p>
          <a:p>
            <a:pPr algn="just" fontAlgn="auto">
              <a:spcAft>
                <a:spcPts val="0"/>
              </a:spcAft>
              <a:defRPr/>
            </a:pPr>
            <a:endParaRPr lang="ro-RO" altLang="en-US" sz="1600" dirty="0">
              <a:solidFill>
                <a:schemeClr val="tx1"/>
              </a:solidFill>
              <a:latin typeface="Arial" panose="020B0604020202020204" pitchFamily="34" charset="0"/>
              <a:cs typeface="Arial" panose="020B0604020202020204" pitchFamily="34" charset="0"/>
            </a:endParaRPr>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9525" y="0"/>
            <a:ext cx="1543050" cy="1190625"/>
          </a:xfrm>
          <a:prstGeom prst="rect">
            <a:avLst/>
          </a:prstGeom>
          <a:noFill/>
          <a:ln>
            <a:noFill/>
          </a:ln>
        </p:spPr>
      </p:pic>
    </p:spTree>
    <p:extLst>
      <p:ext uri="{BB962C8B-B14F-4D97-AF65-F5344CB8AC3E}">
        <p14:creationId xmlns:p14="http://schemas.microsoft.com/office/powerpoint/2010/main" val="298889118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433" name="Group 16"/>
          <p:cNvGrpSpPr>
            <a:grpSpLocks/>
          </p:cNvGrpSpPr>
          <p:nvPr/>
        </p:nvGrpSpPr>
        <p:grpSpPr bwMode="auto">
          <a:xfrm>
            <a:off x="114300" y="885822"/>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031875"/>
            <a:ext cx="8229600" cy="720725"/>
          </a:xfrm>
          <a:prstGeom prst="rect">
            <a:avLst/>
          </a:prstGeom>
        </p:spPr>
        <p:txBody>
          <a:bodyPr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fontAlgn="auto">
              <a:spcAft>
                <a:spcPts val="0"/>
              </a:spcAft>
              <a:defRPr/>
            </a:pPr>
            <a:r>
              <a:rPr lang="ro-RO" sz="3000"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   </a:t>
            </a:r>
            <a:r>
              <a:rPr lang="ro-RO" sz="30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Dreptul de intrare în ţară </a:t>
            </a:r>
          </a:p>
        </p:txBody>
      </p:sp>
      <p:sp>
        <p:nvSpPr>
          <p:cNvPr id="18" name="Slide Number Placeholder 17"/>
          <p:cNvSpPr>
            <a:spLocks noGrp="1"/>
          </p:cNvSpPr>
          <p:nvPr>
            <p:ph type="sldNum" sz="quarter" idx="12"/>
          </p:nvPr>
        </p:nvSpPr>
        <p:spPr/>
        <p:txBody>
          <a:bodyPr/>
          <a:lstStyle/>
          <a:p>
            <a:pPr>
              <a:defRPr/>
            </a:pPr>
            <a:fld id="{BBEEC480-B297-4D46-BA8C-8A7E08E7DC6A}" type="slidenum">
              <a:rPr lang="en-US"/>
              <a:pPr>
                <a:defRPr/>
              </a:pPr>
              <a:t>15</a:t>
            </a:fld>
            <a:endParaRPr lang="en-US"/>
          </a:p>
        </p:txBody>
      </p:sp>
      <p:sp>
        <p:nvSpPr>
          <p:cNvPr id="24" name="Content Placeholder 2"/>
          <p:cNvSpPr txBox="1">
            <a:spLocks/>
          </p:cNvSpPr>
          <p:nvPr/>
        </p:nvSpPr>
        <p:spPr>
          <a:xfrm>
            <a:off x="762000" y="1752600"/>
            <a:ext cx="7772400" cy="4724400"/>
          </a:xfrm>
          <a:prstGeom prst="rect">
            <a:avLst/>
          </a:prstGeom>
        </p:spPr>
        <p:txBody>
          <a:bodyPr>
            <a:normAutofit lnSpcReduction="10000"/>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lgn="just" fontAlgn="auto">
              <a:spcAft>
                <a:spcPts val="0"/>
              </a:spcAft>
              <a:defRPr/>
            </a:pPr>
            <a:r>
              <a:rPr lang="ro-RO" altLang="en-US" sz="2400" dirty="0" smtClean="0">
                <a:solidFill>
                  <a:schemeClr val="tx1"/>
                </a:solidFill>
              </a:rPr>
              <a:t>  </a:t>
            </a:r>
            <a:r>
              <a:rPr lang="ro-RO" altLang="en-US" sz="16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Art. 29 (1</a:t>
            </a:r>
            <a:r>
              <a:rPr lang="vi-VN" altLang="en-US" sz="16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a:t>
            </a:r>
            <a:r>
              <a:rPr lang="vi-VN" altLang="en-US" sz="1600" dirty="0">
                <a:solidFill>
                  <a:schemeClr val="tx1"/>
                </a:solidFill>
                <a:latin typeface="Arial" panose="020B0604020202020204" pitchFamily="34" charset="0"/>
                <a:cs typeface="Arial" panose="020B0604020202020204" pitchFamily="34" charset="0"/>
              </a:rPr>
              <a:t>La întoarcerea pe teritoriul României, cetăţenii români au obligaţia să prezinte organelor poliţiei de frontieră </a:t>
            </a:r>
            <a:r>
              <a:rPr lang="vi-VN" altLang="en-US" sz="1600" u="sng" dirty="0">
                <a:solidFill>
                  <a:schemeClr val="tx1"/>
                </a:solidFill>
                <a:latin typeface="Arial" panose="020B0604020202020204" pitchFamily="34" charset="0"/>
                <a:cs typeface="Arial" panose="020B0604020202020204" pitchFamily="34" charset="0"/>
              </a:rPr>
              <a:t>documentele de călătorie în străinătate valabile</a:t>
            </a:r>
            <a:r>
              <a:rPr lang="vi-VN" altLang="en-US" sz="1600" dirty="0">
                <a:solidFill>
                  <a:schemeClr val="tx1"/>
                </a:solidFill>
                <a:latin typeface="Arial" panose="020B0604020202020204" pitchFamily="34" charset="0"/>
                <a:cs typeface="Arial" panose="020B0604020202020204" pitchFamily="34" charset="0"/>
              </a:rPr>
              <a:t>, emise de autorităţile competente române din ţară sau din străinătate.</a:t>
            </a:r>
          </a:p>
          <a:p>
            <a:pPr algn="just">
              <a:spcAft>
                <a:spcPts val="0"/>
              </a:spcAft>
            </a:pPr>
            <a:r>
              <a:rPr lang="ro-RO" sz="1600" dirty="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 </a:t>
            </a:r>
            <a:r>
              <a:rPr lang="ro-RO" sz="1600" b="1" dirty="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(2) </a:t>
            </a:r>
            <a:r>
              <a:rPr lang="ro-RO" sz="1600" dirty="0">
                <a:solidFill>
                  <a:schemeClr val="tx1"/>
                </a:solidFill>
                <a:latin typeface="Arial" panose="020B0604020202020204" pitchFamily="34" charset="0"/>
                <a:ea typeface="Calibri"/>
                <a:cs typeface="Arial" panose="020B0604020202020204" pitchFamily="34" charset="0"/>
              </a:rPr>
              <a:t>Organele poliţiei de frontieră pot permite intrarea pe teritoriul României a cetăţeanului român care se legitimează cu un document de călătorie emis de autorităţile competente române, </a:t>
            </a:r>
            <a:r>
              <a:rPr lang="ro-RO" sz="1600" u="sng" dirty="0">
                <a:solidFill>
                  <a:schemeClr val="tx1"/>
                </a:solidFill>
                <a:latin typeface="Arial" panose="020B0604020202020204" pitchFamily="34" charset="0"/>
                <a:ea typeface="Calibri"/>
                <a:cs typeface="Arial" panose="020B0604020202020204" pitchFamily="34" charset="0"/>
              </a:rPr>
              <a:t>a cărui valabilitate a încetat</a:t>
            </a:r>
            <a:r>
              <a:rPr lang="ro-RO" sz="1600" dirty="0">
                <a:solidFill>
                  <a:schemeClr val="tx1"/>
                </a:solidFill>
                <a:latin typeface="Arial" panose="020B0604020202020204" pitchFamily="34" charset="0"/>
                <a:ea typeface="Calibri"/>
                <a:cs typeface="Arial" panose="020B0604020202020204" pitchFamily="34" charset="0"/>
              </a:rPr>
              <a:t>, numai după efectuarea verificărilor corespunzătoare în evidenţele specifice, cu privire la identitatea şi cetăţenia titularului. În acest caz durata verificărilor efectuate nu poate depăşi 24 de ore din momentul prezentării solicitantului în punctul de trecere a frontierei.</a:t>
            </a:r>
          </a:p>
          <a:p>
            <a:pPr algn="just">
              <a:spcAft>
                <a:spcPts val="0"/>
              </a:spcAft>
            </a:pPr>
            <a:r>
              <a:rPr lang="ro-RO" altLang="en-US" sz="16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(3) </a:t>
            </a:r>
            <a:r>
              <a:rPr lang="ro-RO" sz="1600" b="1" dirty="0" smtClean="0">
                <a:solidFill>
                  <a:srgbClr val="FF0000"/>
                </a:solidFill>
                <a:effectLst>
                  <a:outerShdw blurRad="38100" dist="38100" dir="2700000" algn="tl">
                    <a:srgbClr val="000000">
                      <a:alpha val="43137"/>
                    </a:srgbClr>
                  </a:outerShdw>
                </a:effectLst>
                <a:ea typeface="Calibri"/>
                <a:cs typeface="Times New Roman"/>
              </a:rPr>
              <a:t> </a:t>
            </a:r>
            <a:r>
              <a:rPr lang="ro-RO" sz="1600" dirty="0">
                <a:solidFill>
                  <a:schemeClr val="tx1"/>
                </a:solidFill>
                <a:latin typeface="Arial" panose="020B0604020202020204" pitchFamily="34" charset="0"/>
                <a:ea typeface="Calibri"/>
                <a:cs typeface="Arial" panose="020B0604020202020204" pitchFamily="34" charset="0"/>
              </a:rPr>
              <a:t>În cazul în care persoana care se prezintă în punctul de trecere a frontierei pentru a intra pe teritoriul României </a:t>
            </a:r>
            <a:r>
              <a:rPr lang="ro-RO" sz="1600" u="sng" dirty="0">
                <a:solidFill>
                  <a:schemeClr val="tx1"/>
                </a:solidFill>
                <a:latin typeface="Arial" panose="020B0604020202020204" pitchFamily="34" charset="0"/>
                <a:ea typeface="Calibri"/>
                <a:cs typeface="Arial" panose="020B0604020202020204" pitchFamily="34" charset="0"/>
              </a:rPr>
              <a:t>declară ca este cetăţean român, dar nu posedă documente eliberate de autorităţile române, valabile sau expirate, care să ateste identitatea acesteia,</a:t>
            </a:r>
            <a:r>
              <a:rPr lang="ro-RO" sz="1600" b="1" dirty="0">
                <a:solidFill>
                  <a:schemeClr val="tx1"/>
                </a:solidFill>
                <a:latin typeface="Arial" panose="020B0604020202020204" pitchFamily="34" charset="0"/>
                <a:ea typeface="Calibri"/>
                <a:cs typeface="Arial" panose="020B0604020202020204" pitchFamily="34" charset="0"/>
              </a:rPr>
              <a:t> </a:t>
            </a:r>
            <a:r>
              <a:rPr lang="ro-RO" sz="1600" dirty="0">
                <a:solidFill>
                  <a:schemeClr val="tx1"/>
                </a:solidFill>
                <a:latin typeface="Arial" panose="020B0604020202020204" pitchFamily="34" charset="0"/>
                <a:ea typeface="Calibri"/>
                <a:cs typeface="Arial" panose="020B0604020202020204" pitchFamily="34" charset="0"/>
              </a:rPr>
              <a:t>organele poliţiei de frontieră efectuează în cel mai scurt timp posibil verificările necesare pentru stabilirea identităţii şi cetăţeniei persoanei respective</a:t>
            </a:r>
            <a:r>
              <a:rPr lang="ro-RO" sz="1600" dirty="0" smtClean="0">
                <a:solidFill>
                  <a:schemeClr val="tx1"/>
                </a:solidFill>
                <a:latin typeface="Arial" panose="020B0604020202020204" pitchFamily="34" charset="0"/>
                <a:ea typeface="Calibri"/>
                <a:cs typeface="Arial" panose="020B0604020202020204" pitchFamily="34" charset="0"/>
              </a:rPr>
              <a:t>. (…)</a:t>
            </a:r>
            <a:endParaRPr lang="ro-RO" sz="1600" dirty="0">
              <a:solidFill>
                <a:schemeClr val="tx1"/>
              </a:solidFill>
              <a:latin typeface="Arial" panose="020B0604020202020204" pitchFamily="34" charset="0"/>
              <a:ea typeface="Calibri"/>
              <a:cs typeface="Arial" panose="020B0604020202020204" pitchFamily="34" charset="0"/>
            </a:endParaRPr>
          </a:p>
          <a:p>
            <a:pPr algn="just" fontAlgn="auto">
              <a:spcAft>
                <a:spcPts val="0"/>
              </a:spcAft>
              <a:defRPr/>
            </a:pPr>
            <a:r>
              <a:rPr lang="ro-RO" altLang="en-US" sz="16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(5)  </a:t>
            </a:r>
            <a:r>
              <a:rPr lang="ro-RO" altLang="en-US" sz="1600" dirty="0" smtClean="0">
                <a:solidFill>
                  <a:schemeClr val="tx1"/>
                </a:solidFill>
                <a:latin typeface="Arial" panose="020B0604020202020204" pitchFamily="34" charset="0"/>
                <a:cs typeface="Arial" panose="020B0604020202020204" pitchFamily="34" charset="0"/>
              </a:rPr>
              <a:t>Organele poliţiei de frontieră sunt obligate să permită intrarea pe teritoriul României persoanelor prevăzute la alin.(2) şi (3), </a:t>
            </a:r>
            <a:r>
              <a:rPr lang="ro-RO" altLang="en-US" sz="1600" u="sng" dirty="0" smtClean="0">
                <a:solidFill>
                  <a:schemeClr val="tx1"/>
                </a:solidFill>
                <a:latin typeface="Arial" panose="020B0604020202020204" pitchFamily="34" charset="0"/>
                <a:cs typeface="Arial" panose="020B0604020202020204" pitchFamily="34" charset="0"/>
              </a:rPr>
              <a:t>de îndată ce stabilesc identitatea </a:t>
            </a:r>
            <a:r>
              <a:rPr lang="ro-RO" altLang="en-US" sz="1600" dirty="0" smtClean="0">
                <a:solidFill>
                  <a:schemeClr val="tx1"/>
                </a:solidFill>
                <a:latin typeface="Arial" panose="020B0604020202020204" pitchFamily="34" charset="0"/>
                <a:cs typeface="Arial" panose="020B0604020202020204" pitchFamily="34" charset="0"/>
              </a:rPr>
              <a:t>acestora, precum şi faptul că sunt cetăţeni români. </a:t>
            </a:r>
          </a:p>
          <a:p>
            <a:pPr algn="just" fontAlgn="auto">
              <a:spcAft>
                <a:spcPts val="0"/>
              </a:spcAft>
              <a:defRPr/>
            </a:pPr>
            <a:r>
              <a:rPr lang="ro-RO" altLang="en-US" sz="1600"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a:t>
            </a:r>
            <a:endParaRPr lang="ro-RO" altLang="en-US" sz="1600" dirty="0">
              <a:solidFill>
                <a:schemeClr val="tx1"/>
              </a:solidFill>
              <a:latin typeface="Arial" panose="020B0604020202020204" pitchFamily="34" charset="0"/>
              <a:cs typeface="Arial" panose="020B0604020202020204" pitchFamily="34" charset="0"/>
            </a:endParaRPr>
          </a:p>
          <a:p>
            <a:pPr algn="just" fontAlgn="auto">
              <a:spcAft>
                <a:spcPts val="0"/>
              </a:spcAft>
              <a:defRPr/>
            </a:pPr>
            <a:endParaRPr lang="ro-RO" altLang="en-US" sz="1600" dirty="0">
              <a:solidFill>
                <a:schemeClr val="tx1"/>
              </a:solidFill>
              <a:latin typeface="Arial" panose="020B0604020202020204" pitchFamily="34" charset="0"/>
              <a:cs typeface="Arial" panose="020B0604020202020204" pitchFamily="34" charset="0"/>
            </a:endParaRPr>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9525" y="0"/>
            <a:ext cx="1543050" cy="1190625"/>
          </a:xfrm>
          <a:prstGeom prst="rect">
            <a:avLst/>
          </a:prstGeom>
          <a:noFill/>
          <a:ln>
            <a:noFill/>
          </a:ln>
        </p:spPr>
      </p:pic>
    </p:spTree>
    <p:extLst>
      <p:ext uri="{BB962C8B-B14F-4D97-AF65-F5344CB8AC3E}">
        <p14:creationId xmlns:p14="http://schemas.microsoft.com/office/powerpoint/2010/main" val="190998461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433" name="Group 16"/>
          <p:cNvGrpSpPr>
            <a:grpSpLocks/>
          </p:cNvGrpSpPr>
          <p:nvPr/>
        </p:nvGrpSpPr>
        <p:grpSpPr bwMode="auto">
          <a:xfrm>
            <a:off x="76200" y="856793"/>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031875"/>
            <a:ext cx="8229600" cy="720725"/>
          </a:xfrm>
          <a:prstGeom prst="rect">
            <a:avLst/>
          </a:prstGeom>
        </p:spPr>
        <p:txBody>
          <a:bodyPr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fontAlgn="auto">
              <a:spcAft>
                <a:spcPts val="0"/>
              </a:spcAft>
              <a:defRPr/>
            </a:pPr>
            <a:r>
              <a:rPr lang="ro-RO"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   </a:t>
            </a:r>
            <a:r>
              <a:rPr lang="ro-RO" sz="3200"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 </a:t>
            </a:r>
            <a:r>
              <a:rPr lang="ro-RO" sz="32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Stabilirea domiciliului în străinătate </a:t>
            </a:r>
          </a:p>
        </p:txBody>
      </p:sp>
      <p:sp>
        <p:nvSpPr>
          <p:cNvPr id="18" name="Slide Number Placeholder 17"/>
          <p:cNvSpPr>
            <a:spLocks noGrp="1"/>
          </p:cNvSpPr>
          <p:nvPr>
            <p:ph type="sldNum" sz="quarter" idx="12"/>
          </p:nvPr>
        </p:nvSpPr>
        <p:spPr/>
        <p:txBody>
          <a:bodyPr/>
          <a:lstStyle/>
          <a:p>
            <a:pPr>
              <a:defRPr/>
            </a:pPr>
            <a:fld id="{BBEEC480-B297-4D46-BA8C-8A7E08E7DC6A}" type="slidenum">
              <a:rPr lang="en-US"/>
              <a:pPr>
                <a:defRPr/>
              </a:pPr>
              <a:t>16</a:t>
            </a:fld>
            <a:endParaRPr lang="en-US"/>
          </a:p>
        </p:txBody>
      </p:sp>
      <p:sp>
        <p:nvSpPr>
          <p:cNvPr id="24" name="Content Placeholder 2"/>
          <p:cNvSpPr txBox="1">
            <a:spLocks/>
          </p:cNvSpPr>
          <p:nvPr/>
        </p:nvSpPr>
        <p:spPr>
          <a:xfrm>
            <a:off x="762000" y="1752600"/>
            <a:ext cx="7772400" cy="4724400"/>
          </a:xfrm>
          <a:prstGeom prst="rect">
            <a:avLst/>
          </a:prstGeom>
        </p:spPr>
        <p:txBody>
          <a:bodyPr>
            <a:normAutofit fontScale="92500" lnSpcReduction="20000"/>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lgn="just" fontAlgn="auto">
              <a:spcAft>
                <a:spcPts val="0"/>
              </a:spcAft>
              <a:defRPr/>
            </a:pPr>
            <a:r>
              <a:rPr lang="ro-RO" altLang="en-US" sz="1700" dirty="0" smtClean="0">
                <a:solidFill>
                  <a:schemeClr val="tx1"/>
                </a:solidFill>
                <a:latin typeface="Arial" panose="020B0604020202020204" pitchFamily="34" charset="0"/>
                <a:cs typeface="Arial" panose="020B0604020202020204" pitchFamily="34" charset="0"/>
              </a:rPr>
              <a:t>  </a:t>
            </a:r>
            <a:r>
              <a:rPr lang="ro-RO" altLang="en-US" sz="17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Art. 34 (1</a:t>
            </a:r>
            <a:r>
              <a:rPr lang="vi-VN" altLang="en-US" sz="17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a:t>
            </a:r>
            <a:r>
              <a:rPr lang="ro-RO" altLang="en-US" sz="17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a:t>
            </a:r>
            <a:r>
              <a:rPr lang="ro-RO" altLang="en-US" sz="1700" dirty="0" smtClean="0">
                <a:solidFill>
                  <a:schemeClr val="tx1"/>
                </a:solidFill>
                <a:latin typeface="Arial" panose="020B0604020202020204" pitchFamily="34" charset="0"/>
                <a:cs typeface="Arial" panose="020B0604020202020204" pitchFamily="34" charset="0"/>
              </a:rPr>
              <a:t>Cetăţeanul român care şi-a stabilit domiciliul în străinătate poate solicita eliberarea unui paşaport simplu electronic ori a unui paşaport simplu temporar cu menţionarea ţării de domiciliu, când se află în una din următoarele situaţii: </a:t>
            </a:r>
          </a:p>
          <a:p>
            <a:pPr marL="363538" indent="-363538" algn="just">
              <a:lnSpc>
                <a:spcPct val="110000"/>
              </a:lnSpc>
              <a:spcBef>
                <a:spcPts val="0"/>
              </a:spcBef>
              <a:spcAft>
                <a:spcPts val="0"/>
              </a:spcAft>
            </a:pPr>
            <a:r>
              <a:rPr lang="ro-RO" sz="1700" dirty="0" smtClean="0">
                <a:solidFill>
                  <a:schemeClr val="tx1"/>
                </a:solidFill>
                <a:latin typeface="Arial" panose="020B0604020202020204" pitchFamily="34" charset="0"/>
                <a:ea typeface="Calibri"/>
                <a:cs typeface="Arial" panose="020B0604020202020204" pitchFamily="34" charset="0"/>
              </a:rPr>
              <a:t>a</a:t>
            </a:r>
            <a:r>
              <a:rPr lang="ro-RO" sz="1700" dirty="0">
                <a:solidFill>
                  <a:schemeClr val="tx1"/>
                </a:solidFill>
                <a:latin typeface="Arial" panose="020B0604020202020204" pitchFamily="34" charset="0"/>
                <a:ea typeface="Calibri"/>
                <a:cs typeface="Arial" panose="020B0604020202020204" pitchFamily="34" charset="0"/>
              </a:rPr>
              <a:t>) a dobândit un drept de şedere pentru o perioadă de cel puţin un an sau, după caz, i s-a prelungit succesiv dreptul de şedere, în decurs de un an, pe teritoriul statului respectiv;</a:t>
            </a:r>
          </a:p>
          <a:p>
            <a:pPr marL="363538" indent="-363538" algn="just">
              <a:lnSpc>
                <a:spcPct val="110000"/>
              </a:lnSpc>
              <a:spcBef>
                <a:spcPts val="0"/>
              </a:spcBef>
              <a:spcAft>
                <a:spcPts val="0"/>
              </a:spcAft>
            </a:pPr>
            <a:r>
              <a:rPr lang="ro-RO" sz="1700" dirty="0" smtClean="0">
                <a:solidFill>
                  <a:schemeClr val="tx1"/>
                </a:solidFill>
                <a:latin typeface="Arial" panose="020B0604020202020204" pitchFamily="34" charset="0"/>
                <a:ea typeface="Calibri"/>
                <a:cs typeface="Arial" panose="020B0604020202020204" pitchFamily="34" charset="0"/>
              </a:rPr>
              <a:t>b</a:t>
            </a:r>
            <a:r>
              <a:rPr lang="ro-RO" sz="1700" dirty="0">
                <a:solidFill>
                  <a:schemeClr val="tx1"/>
                </a:solidFill>
                <a:latin typeface="Arial" panose="020B0604020202020204" pitchFamily="34" charset="0"/>
                <a:ea typeface="Calibri"/>
                <a:cs typeface="Arial" panose="020B0604020202020204" pitchFamily="34" charset="0"/>
              </a:rPr>
              <a:t>) a dobândit un drept de şedere pe teritoriul statului respectiv, în scopul reunificării familiale cu o persoană care domiciliază pe teritoriul acelui stat;</a:t>
            </a:r>
          </a:p>
          <a:p>
            <a:pPr marL="363538" indent="-363538" algn="just">
              <a:lnSpc>
                <a:spcPct val="110000"/>
              </a:lnSpc>
              <a:spcBef>
                <a:spcPts val="0"/>
              </a:spcBef>
              <a:spcAft>
                <a:spcPts val="0"/>
              </a:spcAft>
            </a:pPr>
            <a:r>
              <a:rPr lang="ro-RO" sz="1700" dirty="0" smtClean="0">
                <a:solidFill>
                  <a:schemeClr val="tx1"/>
                </a:solidFill>
                <a:latin typeface="Arial" panose="020B0604020202020204" pitchFamily="34" charset="0"/>
                <a:ea typeface="Calibri"/>
                <a:cs typeface="Arial" panose="020B0604020202020204" pitchFamily="34" charset="0"/>
              </a:rPr>
              <a:t>c</a:t>
            </a:r>
            <a:r>
              <a:rPr lang="ro-RO" sz="1700" dirty="0">
                <a:solidFill>
                  <a:schemeClr val="tx1"/>
                </a:solidFill>
                <a:latin typeface="Arial" panose="020B0604020202020204" pitchFamily="34" charset="0"/>
                <a:ea typeface="Calibri"/>
                <a:cs typeface="Arial" panose="020B0604020202020204" pitchFamily="34" charset="0"/>
              </a:rPr>
              <a:t>) a dobândit un drept de lungă şedere sau, după caz, un drept de şedere permanentă pe teritoriul statului respectiv;</a:t>
            </a:r>
          </a:p>
          <a:p>
            <a:pPr marL="363538" indent="-363538" algn="just">
              <a:lnSpc>
                <a:spcPct val="110000"/>
              </a:lnSpc>
              <a:spcBef>
                <a:spcPts val="0"/>
              </a:spcBef>
              <a:spcAft>
                <a:spcPts val="0"/>
              </a:spcAft>
            </a:pPr>
            <a:r>
              <a:rPr lang="ro-RO" sz="1700" dirty="0">
                <a:solidFill>
                  <a:schemeClr val="tx1"/>
                </a:solidFill>
                <a:latin typeface="Arial" panose="020B0604020202020204" pitchFamily="34" charset="0"/>
                <a:ea typeface="Calibri"/>
                <a:cs typeface="Arial" panose="020B0604020202020204" pitchFamily="34" charset="0"/>
              </a:rPr>
              <a:t> </a:t>
            </a:r>
            <a:r>
              <a:rPr lang="ro-RO" sz="1700" dirty="0" smtClean="0">
                <a:solidFill>
                  <a:schemeClr val="tx1"/>
                </a:solidFill>
                <a:latin typeface="Arial" panose="020B0604020202020204" pitchFamily="34" charset="0"/>
                <a:ea typeface="Calibri"/>
                <a:cs typeface="Arial" panose="020B0604020202020204" pitchFamily="34" charset="0"/>
              </a:rPr>
              <a:t>d</a:t>
            </a:r>
            <a:r>
              <a:rPr lang="ro-RO" sz="1700" dirty="0">
                <a:solidFill>
                  <a:schemeClr val="tx1"/>
                </a:solidFill>
                <a:latin typeface="Arial" panose="020B0604020202020204" pitchFamily="34" charset="0"/>
                <a:ea typeface="Calibri"/>
                <a:cs typeface="Arial" panose="020B0604020202020204" pitchFamily="34" charset="0"/>
              </a:rPr>
              <a:t>) a dobândit cetăţenia statului respectiv;</a:t>
            </a:r>
          </a:p>
          <a:p>
            <a:pPr marL="363538" indent="-363538" algn="just">
              <a:lnSpc>
                <a:spcPct val="110000"/>
              </a:lnSpc>
              <a:spcBef>
                <a:spcPts val="0"/>
              </a:spcBef>
              <a:spcAft>
                <a:spcPts val="0"/>
              </a:spcAft>
            </a:pPr>
            <a:r>
              <a:rPr lang="ro-RO" sz="1700" dirty="0">
                <a:solidFill>
                  <a:schemeClr val="tx1"/>
                </a:solidFill>
                <a:latin typeface="Arial" panose="020B0604020202020204" pitchFamily="34" charset="0"/>
                <a:ea typeface="Calibri"/>
                <a:cs typeface="Arial" panose="020B0604020202020204" pitchFamily="34" charset="0"/>
              </a:rPr>
              <a:t> </a:t>
            </a:r>
            <a:r>
              <a:rPr lang="ro-RO" sz="1700" dirty="0" smtClean="0">
                <a:solidFill>
                  <a:schemeClr val="tx1"/>
                </a:solidFill>
                <a:latin typeface="Arial" panose="020B0604020202020204" pitchFamily="34" charset="0"/>
                <a:ea typeface="Calibri"/>
                <a:cs typeface="Arial" panose="020B0604020202020204" pitchFamily="34" charset="0"/>
              </a:rPr>
              <a:t>e</a:t>
            </a:r>
            <a:r>
              <a:rPr lang="ro-RO" sz="1700" dirty="0">
                <a:solidFill>
                  <a:schemeClr val="tx1"/>
                </a:solidFill>
                <a:latin typeface="Arial" panose="020B0604020202020204" pitchFamily="34" charset="0"/>
                <a:ea typeface="Calibri"/>
                <a:cs typeface="Arial" panose="020B0604020202020204" pitchFamily="34" charset="0"/>
              </a:rPr>
              <a:t>) a dobândit un drept de muncă ori este înscris într-o instituţie privată sau publică cu scopul principal de a urma studii, inclusiv de formare profesională.</a:t>
            </a:r>
          </a:p>
          <a:p>
            <a:pPr algn="just">
              <a:spcAft>
                <a:spcPts val="0"/>
              </a:spcAft>
            </a:pPr>
            <a:r>
              <a:rPr lang="vi-VN" altLang="en-US" sz="1700" dirty="0" smtClean="0">
                <a:solidFill>
                  <a:schemeClr val="tx1"/>
                </a:solidFill>
                <a:latin typeface="Arial" panose="020B0604020202020204" pitchFamily="34" charset="0"/>
                <a:cs typeface="Arial" panose="020B0604020202020204" pitchFamily="34" charset="0"/>
              </a:rPr>
              <a:t> </a:t>
            </a:r>
            <a:r>
              <a:rPr lang="ro-RO" sz="1700" b="1" dirty="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 (2) </a:t>
            </a:r>
            <a:r>
              <a:rPr lang="ro-RO" sz="1700" dirty="0">
                <a:solidFill>
                  <a:schemeClr val="tx1"/>
                </a:solidFill>
                <a:latin typeface="Arial" panose="020B0604020202020204" pitchFamily="34" charset="0"/>
                <a:ea typeface="Calibri"/>
                <a:cs typeface="Arial" panose="020B0604020202020204" pitchFamily="34" charset="0"/>
              </a:rPr>
              <a:t>Cetăţeanul român posesor al unui certificat de înregistrare ori al unui document care atestă rezidenţa într-un stat membru al Uniunii Europene, al Spaţiului Economic European sau în Confederaţia Elveţiană, eliberat de autorităţile competente dintr-un stat membru al Uniunii Europene, al Spaţiului Economic European sau din Confederaţia Elveţiană, poate solicita eliberarea unui paşaport simplu electronic ori a unui paşaport simplu temporar cu menţionarea ţării de domiciliu în acel stat.</a:t>
            </a:r>
          </a:p>
          <a:p>
            <a:pPr algn="just" fontAlgn="auto">
              <a:lnSpc>
                <a:spcPct val="110000"/>
              </a:lnSpc>
              <a:spcBef>
                <a:spcPts val="0"/>
              </a:spcBef>
              <a:spcAft>
                <a:spcPts val="0"/>
              </a:spcAft>
              <a:defRPr/>
            </a:pPr>
            <a:r>
              <a:rPr lang="ro-RO" altLang="en-US" sz="1700" dirty="0" smtClean="0">
                <a:solidFill>
                  <a:schemeClr val="tx1"/>
                </a:solidFill>
                <a:latin typeface="Arial" panose="020B0604020202020204" pitchFamily="34" charset="0"/>
                <a:cs typeface="Arial" panose="020B0604020202020204" pitchFamily="34" charset="0"/>
              </a:rPr>
              <a:t> </a:t>
            </a:r>
            <a:endParaRPr lang="ro-RO" altLang="en-US" sz="1700" dirty="0">
              <a:solidFill>
                <a:schemeClr val="tx1"/>
              </a:solidFill>
              <a:latin typeface="Arial" panose="020B0604020202020204" pitchFamily="34" charset="0"/>
              <a:cs typeface="Arial" panose="020B0604020202020204" pitchFamily="34" charset="0"/>
            </a:endParaRPr>
          </a:p>
          <a:p>
            <a:pPr algn="just" fontAlgn="auto">
              <a:spcAft>
                <a:spcPts val="0"/>
              </a:spcAft>
              <a:defRPr/>
            </a:pPr>
            <a:endParaRPr lang="ro-RO" altLang="en-US" sz="1600" dirty="0">
              <a:solidFill>
                <a:schemeClr val="tx1"/>
              </a:solidFill>
              <a:latin typeface="Arial" panose="020B0604020202020204" pitchFamily="34" charset="0"/>
              <a:cs typeface="Arial" panose="020B0604020202020204" pitchFamily="34" charset="0"/>
            </a:endParaRPr>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9525" y="0"/>
            <a:ext cx="1543050" cy="1190625"/>
          </a:xfrm>
          <a:prstGeom prst="rect">
            <a:avLst/>
          </a:prstGeom>
          <a:noFill/>
          <a:ln>
            <a:noFill/>
          </a:ln>
        </p:spPr>
      </p:pic>
    </p:spTree>
    <p:extLst>
      <p:ext uri="{BB962C8B-B14F-4D97-AF65-F5344CB8AC3E}">
        <p14:creationId xmlns:p14="http://schemas.microsoft.com/office/powerpoint/2010/main" val="239237543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9457" name="Group 16"/>
          <p:cNvGrpSpPr>
            <a:grpSpLocks/>
          </p:cNvGrpSpPr>
          <p:nvPr/>
        </p:nvGrpSpPr>
        <p:grpSpPr bwMode="auto">
          <a:xfrm>
            <a:off x="76200" y="768349"/>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066800"/>
            <a:ext cx="8229600" cy="990600"/>
          </a:xfrm>
          <a:prstGeom prst="rect">
            <a:avLst/>
          </a:prstGeom>
        </p:spPr>
        <p:txBody>
          <a:bodyPr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fontAlgn="auto">
              <a:spcAft>
                <a:spcPts val="0"/>
              </a:spcAft>
              <a:defRPr/>
            </a:pPr>
            <a:endParaRPr lang="ro-RO" sz="3000"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a:p>
            <a:pPr fontAlgn="auto">
              <a:spcAft>
                <a:spcPts val="0"/>
              </a:spcAft>
              <a:defRPr/>
            </a:pPr>
            <a:r>
              <a:rPr lang="ro-RO" sz="30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Limitarea exercitării dreptului la liberă circulaţie </a:t>
            </a:r>
          </a:p>
          <a:p>
            <a:pPr fontAlgn="auto">
              <a:spcAft>
                <a:spcPts val="0"/>
              </a:spcAft>
              <a:defRPr/>
            </a:pPr>
            <a:r>
              <a:rPr lang="ro-RO" sz="30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în străinătate  </a:t>
            </a:r>
          </a:p>
          <a:p>
            <a:pPr algn="just" fontAlgn="auto">
              <a:spcAft>
                <a:spcPts val="0"/>
              </a:spcAft>
              <a:defRPr/>
            </a:pPr>
            <a:endParaRPr lang="en-US" sz="3200" b="1" dirty="0">
              <a:ln w="12700">
                <a:solidFill>
                  <a:schemeClr val="tx2">
                    <a:satMod val="155000"/>
                  </a:schemeClr>
                </a:solidFill>
                <a:prstDash val="solid"/>
              </a:ln>
              <a:solidFill>
                <a:srgbClr val="FF0000"/>
              </a:solidFill>
              <a:effectLst>
                <a:outerShdw blurRad="41275" dist="20320" dir="1800000" algn="tl" rotWithShape="0">
                  <a:srgbClr val="000000">
                    <a:alpha val="40000"/>
                  </a:srgbClr>
                </a:outerShdw>
              </a:effectLst>
            </a:endParaRPr>
          </a:p>
        </p:txBody>
      </p:sp>
      <p:sp>
        <p:nvSpPr>
          <p:cNvPr id="18" name="Slide Number Placeholder 17"/>
          <p:cNvSpPr>
            <a:spLocks noGrp="1"/>
          </p:cNvSpPr>
          <p:nvPr>
            <p:ph type="sldNum" sz="quarter" idx="12"/>
          </p:nvPr>
        </p:nvSpPr>
        <p:spPr/>
        <p:txBody>
          <a:bodyPr/>
          <a:lstStyle/>
          <a:p>
            <a:pPr>
              <a:defRPr/>
            </a:pPr>
            <a:fld id="{8CE11417-D395-462A-B486-83E3C16E48DA}" type="slidenum">
              <a:rPr lang="en-US"/>
              <a:pPr>
                <a:defRPr/>
              </a:pPr>
              <a:t>17</a:t>
            </a:fld>
            <a:endParaRPr lang="en-US"/>
          </a:p>
        </p:txBody>
      </p:sp>
      <p:sp>
        <p:nvSpPr>
          <p:cNvPr id="2" name="CasetăText 1"/>
          <p:cNvSpPr txBox="1"/>
          <p:nvPr/>
        </p:nvSpPr>
        <p:spPr>
          <a:xfrm>
            <a:off x="762001" y="2133600"/>
            <a:ext cx="8001000" cy="4339650"/>
          </a:xfrm>
          <a:prstGeom prst="rect">
            <a:avLst/>
          </a:prstGeom>
          <a:noFill/>
        </p:spPr>
        <p:txBody>
          <a:bodyPr wrap="square" rtlCol="0">
            <a:spAutoFit/>
          </a:bodyPr>
          <a:lstStyle/>
          <a:p>
            <a:pPr algn="just"/>
            <a:r>
              <a:rPr lang="ro-RO" dirty="0" smtClean="0">
                <a:solidFill>
                  <a:srgbClr val="FF0000"/>
                </a:solidFill>
                <a:effectLst>
                  <a:outerShdw blurRad="38100" dist="38100" dir="2700000" algn="tl">
                    <a:srgbClr val="000000">
                      <a:alpha val="43137"/>
                    </a:srgbClr>
                  </a:outerShdw>
                </a:effectLst>
              </a:rPr>
              <a:t> </a:t>
            </a:r>
            <a:r>
              <a:rPr lang="ro-RO" b="1" dirty="0" smtClean="0">
                <a:solidFill>
                  <a:srgbClr val="FF0000"/>
                </a:solidFill>
                <a:effectLst>
                  <a:outerShdw blurRad="38100" dist="38100" dir="2700000" algn="tl">
                    <a:srgbClr val="000000">
                      <a:alpha val="43137"/>
                    </a:srgbClr>
                  </a:outerShdw>
                </a:effectLst>
              </a:rPr>
              <a:t>Suspendarea exercitării dreptului la liberă circulaţie în străinătate </a:t>
            </a:r>
          </a:p>
          <a:p>
            <a:pPr algn="just"/>
            <a:endParaRPr lang="ro-RO" dirty="0" smtClean="0">
              <a:solidFill>
                <a:srgbClr val="FF0000"/>
              </a:solidFill>
              <a:effectLst>
                <a:outerShdw blurRad="38100" dist="38100" dir="2700000" algn="tl">
                  <a:srgbClr val="000000">
                    <a:alpha val="43137"/>
                  </a:srgbClr>
                </a:outerShdw>
              </a:effectLst>
            </a:endParaRPr>
          </a:p>
          <a:p>
            <a:pPr algn="just"/>
            <a:r>
              <a:rPr lang="ro-RO" sz="1600" b="1" dirty="0" smtClean="0">
                <a:solidFill>
                  <a:srgbClr val="FF0000"/>
                </a:solidFill>
                <a:effectLst>
                  <a:outerShdw blurRad="38100" dist="38100" dir="2700000" algn="tl">
                    <a:srgbClr val="000000">
                      <a:alpha val="43137"/>
                    </a:srgbClr>
                  </a:outerShdw>
                </a:effectLst>
              </a:rPr>
              <a:t>Art. 3 (2)   </a:t>
            </a:r>
            <a:r>
              <a:rPr lang="ro-RO" sz="1600" dirty="0" smtClean="0"/>
              <a:t>Suspendarea exercitării dreptului la liberă circulaţie în străinătate reprezintă interdicţia temporară de părăsire a teritoriului României, instituită de drept sau, după caz, de către autorităţile competente, în condiţiile prezentei legi. Această măsură are caracter individual, cu excepţia situaţiilor în care este instituită prin lege specială, în cazul apariţiei unor situaţii de natură să o justifice în raport cu necesitatea asigurării apărării ţării sau a securităţii naţionale. </a:t>
            </a:r>
          </a:p>
          <a:p>
            <a:pPr algn="just"/>
            <a:endParaRPr lang="ro-RO" sz="1600" dirty="0" smtClean="0"/>
          </a:p>
          <a:p>
            <a:pPr algn="just"/>
            <a:r>
              <a:rPr lang="ro-RO" sz="1600" b="1" dirty="0" smtClean="0">
                <a:solidFill>
                  <a:srgbClr val="FF0000"/>
                </a:solidFill>
                <a:effectLst>
                  <a:outerShdw blurRad="38100" dist="38100" dir="2700000" algn="tl">
                    <a:srgbClr val="000000">
                      <a:alpha val="43137"/>
                    </a:srgbClr>
                  </a:outerShdw>
                </a:effectLst>
              </a:rPr>
              <a:t>Art. 40 </a:t>
            </a:r>
            <a:r>
              <a:rPr lang="ro-RO" sz="1600" dirty="0" smtClean="0"/>
              <a:t>Exercitarea de către o persoană a dreptului la liberă circulaţie în străinătate se suspendă numai în următoarele condiţii:</a:t>
            </a:r>
          </a:p>
          <a:p>
            <a:pPr marL="342900" indent="-342900" algn="just">
              <a:buAutoNum type="alphaLcParenR"/>
            </a:pPr>
            <a:r>
              <a:rPr lang="ro-RO" sz="1600" dirty="0" smtClean="0">
                <a:latin typeface="Arial" panose="020B0604020202020204" pitchFamily="34" charset="0"/>
                <a:ea typeface="Calibri"/>
                <a:cs typeface="Arial" panose="020B0604020202020204" pitchFamily="34" charset="0"/>
              </a:rPr>
              <a:t>este </a:t>
            </a:r>
            <a:r>
              <a:rPr lang="ro-RO" sz="1600" dirty="0">
                <a:latin typeface="Arial" panose="020B0604020202020204" pitchFamily="34" charset="0"/>
                <a:ea typeface="Calibri"/>
                <a:cs typeface="Arial" panose="020B0604020202020204" pitchFamily="34" charset="0"/>
              </a:rPr>
              <a:t>învinuită sau inculpată într-o cauză penală şi a fost dispusă instituirea unei masuri preventive în condiţiile Codului de procedură </a:t>
            </a:r>
            <a:r>
              <a:rPr lang="ro-RO" sz="1600" dirty="0" smtClean="0">
                <a:latin typeface="Arial" panose="020B0604020202020204" pitchFamily="34" charset="0"/>
                <a:ea typeface="Calibri"/>
                <a:cs typeface="Arial" panose="020B0604020202020204" pitchFamily="34" charset="0"/>
              </a:rPr>
              <a:t>penală;</a:t>
            </a:r>
            <a:endParaRPr lang="ro-RO" sz="1600" dirty="0">
              <a:latin typeface="Arial" panose="020B0604020202020204" pitchFamily="34" charset="0"/>
              <a:ea typeface="Calibri"/>
              <a:cs typeface="Arial" panose="020B0604020202020204" pitchFamily="34" charset="0"/>
            </a:endParaRPr>
          </a:p>
          <a:p>
            <a:pPr marL="342900" indent="-342900" algn="just">
              <a:buAutoNum type="alphaLcParenR"/>
            </a:pPr>
            <a:r>
              <a:rPr lang="ro-RO" sz="1600" dirty="0" smtClean="0">
                <a:latin typeface="Arial" panose="020B0604020202020204" pitchFamily="34" charset="0"/>
                <a:ea typeface="Calibri"/>
                <a:cs typeface="Arial" panose="020B0604020202020204" pitchFamily="34" charset="0"/>
              </a:rPr>
              <a:t> </a:t>
            </a:r>
            <a:r>
              <a:rPr lang="ro-RO" sz="1600" dirty="0">
                <a:latin typeface="Arial" panose="020B0604020202020204" pitchFamily="34" charset="0"/>
                <a:ea typeface="Calibri"/>
                <a:cs typeface="Arial" panose="020B0604020202020204" pitchFamily="34" charset="0"/>
              </a:rPr>
              <a:t>a fost condamnată şi are de executat o pedeapsa privativă de libertate</a:t>
            </a:r>
            <a:r>
              <a:rPr lang="ro-RO" sz="1600" dirty="0" smtClean="0">
                <a:latin typeface="Arial" panose="020B0604020202020204" pitchFamily="34" charset="0"/>
                <a:ea typeface="Calibri"/>
                <a:cs typeface="Arial" panose="020B0604020202020204" pitchFamily="34" charset="0"/>
              </a:rPr>
              <a:t>;</a:t>
            </a:r>
          </a:p>
          <a:p>
            <a:pPr marL="342900" indent="-342900" algn="just">
              <a:buAutoNum type="alphaLcParenR"/>
            </a:pPr>
            <a:r>
              <a:rPr lang="ro-RO" sz="1600" dirty="0" smtClean="0">
                <a:latin typeface="Arial" panose="020B0604020202020204" pitchFamily="34" charset="0"/>
                <a:ea typeface="Calibri"/>
                <a:cs typeface="Arial" panose="020B0604020202020204" pitchFamily="34" charset="0"/>
              </a:rPr>
              <a:t> </a:t>
            </a:r>
            <a:r>
              <a:rPr lang="ro-RO" sz="1600" dirty="0">
                <a:latin typeface="Arial" panose="020B0604020202020204" pitchFamily="34" charset="0"/>
                <a:ea typeface="Calibri"/>
                <a:cs typeface="Arial" panose="020B0604020202020204" pitchFamily="34" charset="0"/>
              </a:rPr>
              <a:t>este internată într-un centru educativ sau într-un centru de </a:t>
            </a:r>
            <a:r>
              <a:rPr lang="ro-RO" sz="1600" dirty="0" smtClean="0">
                <a:latin typeface="Arial" panose="020B0604020202020204" pitchFamily="34" charset="0"/>
                <a:ea typeface="Calibri"/>
                <a:cs typeface="Arial" panose="020B0604020202020204" pitchFamily="34" charset="0"/>
              </a:rPr>
              <a:t>detenţie;</a:t>
            </a:r>
          </a:p>
          <a:p>
            <a:pPr marL="342900" indent="-342900" algn="just">
              <a:buAutoNum type="alphaLcParenR"/>
            </a:pPr>
            <a:r>
              <a:rPr lang="ro-RO" sz="1600" dirty="0" smtClean="0">
                <a:latin typeface="Arial" panose="020B0604020202020204" pitchFamily="34" charset="0"/>
                <a:ea typeface="Calibri"/>
                <a:cs typeface="Arial" panose="020B0604020202020204" pitchFamily="34" charset="0"/>
              </a:rPr>
              <a:t>nu </a:t>
            </a:r>
            <a:r>
              <a:rPr lang="ro-RO" sz="1600" dirty="0">
                <a:latin typeface="Arial" panose="020B0604020202020204" pitchFamily="34" charset="0"/>
                <a:ea typeface="Calibri"/>
                <a:cs typeface="Arial" panose="020B0604020202020204" pitchFamily="34" charset="0"/>
              </a:rPr>
              <a:t>a respectat măsura restrângerii exercitării dreptului la libera circulaţie în străinătate, dispusă în condiţiile prezentei legi</a:t>
            </a:r>
            <a:r>
              <a:rPr lang="ro-RO" sz="1600" dirty="0" smtClean="0">
                <a:latin typeface="Arial" panose="020B0604020202020204" pitchFamily="34" charset="0"/>
                <a:ea typeface="Calibri"/>
                <a:cs typeface="Arial" panose="020B0604020202020204" pitchFamily="34" charset="0"/>
              </a:rPr>
              <a:t>.</a:t>
            </a:r>
            <a:endParaRPr lang="ro-RO" dirty="0"/>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10886" y="0"/>
            <a:ext cx="1543050" cy="1066801"/>
          </a:xfrm>
          <a:prstGeom prst="rect">
            <a:avLst/>
          </a:prstGeom>
          <a:noFill/>
          <a:ln>
            <a:noFill/>
          </a:ln>
        </p:spPr>
      </p:pic>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9457" name="Group 16"/>
          <p:cNvGrpSpPr>
            <a:grpSpLocks/>
          </p:cNvGrpSpPr>
          <p:nvPr/>
        </p:nvGrpSpPr>
        <p:grpSpPr bwMode="auto">
          <a:xfrm>
            <a:off x="21040" y="906678"/>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447800"/>
            <a:ext cx="8229600" cy="609599"/>
          </a:xfrm>
          <a:prstGeom prst="rect">
            <a:avLst/>
          </a:prstGeom>
        </p:spPr>
        <p:txBody>
          <a:bodyPr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fontAlgn="auto">
              <a:spcAft>
                <a:spcPts val="0"/>
              </a:spcAft>
              <a:defRPr/>
            </a:pPr>
            <a:endParaRPr lang="ro-RO" sz="3000"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a:p>
            <a:pPr fontAlgn="auto">
              <a:spcAft>
                <a:spcPts val="0"/>
              </a:spcAft>
              <a:defRPr/>
            </a:pPr>
            <a:r>
              <a:rPr lang="ro-RO" sz="30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Limitarea exercitării dreptului la liberă circulaţie </a:t>
            </a:r>
          </a:p>
          <a:p>
            <a:pPr fontAlgn="auto">
              <a:spcAft>
                <a:spcPts val="0"/>
              </a:spcAft>
              <a:defRPr/>
            </a:pPr>
            <a:r>
              <a:rPr lang="ro-RO" sz="30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în străinătate  </a:t>
            </a:r>
          </a:p>
          <a:p>
            <a:pPr algn="just" fontAlgn="auto">
              <a:spcAft>
                <a:spcPts val="0"/>
              </a:spcAft>
              <a:defRPr/>
            </a:pPr>
            <a:endParaRPr lang="en-US" sz="3200" b="1" dirty="0">
              <a:ln w="12700">
                <a:solidFill>
                  <a:schemeClr val="tx2">
                    <a:satMod val="155000"/>
                  </a:schemeClr>
                </a:solidFill>
                <a:prstDash val="solid"/>
              </a:ln>
              <a:solidFill>
                <a:srgbClr val="FF0000"/>
              </a:solidFill>
              <a:effectLst>
                <a:outerShdw blurRad="41275" dist="20320" dir="1800000" algn="tl" rotWithShape="0">
                  <a:srgbClr val="000000">
                    <a:alpha val="40000"/>
                  </a:srgbClr>
                </a:outerShdw>
              </a:effectLst>
            </a:endParaRPr>
          </a:p>
        </p:txBody>
      </p:sp>
      <p:sp>
        <p:nvSpPr>
          <p:cNvPr id="18" name="Slide Number Placeholder 17"/>
          <p:cNvSpPr>
            <a:spLocks noGrp="1"/>
          </p:cNvSpPr>
          <p:nvPr>
            <p:ph type="sldNum" sz="quarter" idx="12"/>
          </p:nvPr>
        </p:nvSpPr>
        <p:spPr/>
        <p:txBody>
          <a:bodyPr/>
          <a:lstStyle/>
          <a:p>
            <a:pPr>
              <a:defRPr/>
            </a:pPr>
            <a:fld id="{8CE11417-D395-462A-B486-83E3C16E48DA}" type="slidenum">
              <a:rPr lang="en-US"/>
              <a:pPr>
                <a:defRPr/>
              </a:pPr>
              <a:t>18</a:t>
            </a:fld>
            <a:endParaRPr lang="en-US"/>
          </a:p>
        </p:txBody>
      </p:sp>
      <p:sp>
        <p:nvSpPr>
          <p:cNvPr id="2" name="CasetăText 1"/>
          <p:cNvSpPr txBox="1"/>
          <p:nvPr/>
        </p:nvSpPr>
        <p:spPr>
          <a:xfrm>
            <a:off x="762001" y="2133600"/>
            <a:ext cx="8001000" cy="4370427"/>
          </a:xfrm>
          <a:prstGeom prst="rect">
            <a:avLst/>
          </a:prstGeom>
          <a:noFill/>
        </p:spPr>
        <p:txBody>
          <a:bodyPr wrap="square" rtlCol="0">
            <a:spAutoFit/>
          </a:bodyPr>
          <a:lstStyle/>
          <a:p>
            <a:pPr algn="just"/>
            <a:r>
              <a:rPr lang="ro-RO" dirty="0" smtClean="0">
                <a:solidFill>
                  <a:srgbClr val="FF0000"/>
                </a:solidFill>
                <a:effectLst>
                  <a:outerShdw blurRad="38100" dist="38100" dir="2700000" algn="tl">
                    <a:srgbClr val="000000">
                      <a:alpha val="43137"/>
                    </a:srgbClr>
                  </a:outerShdw>
                </a:effectLst>
              </a:rPr>
              <a:t> </a:t>
            </a:r>
            <a:endParaRPr lang="ro-RO" dirty="0" smtClean="0">
              <a:solidFill>
                <a:srgbClr val="FF0000"/>
              </a:solidFill>
              <a:effectLst>
                <a:outerShdw blurRad="38100" dist="38100" dir="2700000" algn="tl">
                  <a:srgbClr val="000000">
                    <a:alpha val="43137"/>
                  </a:srgbClr>
                </a:outerShdw>
              </a:effectLst>
            </a:endParaRPr>
          </a:p>
          <a:p>
            <a:pPr algn="just"/>
            <a:r>
              <a:rPr lang="ro-RO" b="1" dirty="0" smtClean="0">
                <a:solidFill>
                  <a:srgbClr val="FF0000"/>
                </a:solidFill>
                <a:effectLst>
                  <a:outerShdw blurRad="38100" dist="38100" dir="2700000" algn="tl">
                    <a:srgbClr val="000000">
                      <a:alpha val="43137"/>
                    </a:srgbClr>
                  </a:outerShdw>
                </a:effectLst>
              </a:rPr>
              <a:t>Restrângerea </a:t>
            </a:r>
            <a:r>
              <a:rPr lang="ro-RO" b="1" dirty="0" smtClean="0">
                <a:solidFill>
                  <a:srgbClr val="FF0000"/>
                </a:solidFill>
                <a:effectLst>
                  <a:outerShdw blurRad="38100" dist="38100" dir="2700000" algn="tl">
                    <a:srgbClr val="000000">
                      <a:alpha val="43137"/>
                    </a:srgbClr>
                  </a:outerShdw>
                </a:effectLst>
              </a:rPr>
              <a:t>exercitării dreptului la liberă circulaţie în străinătate </a:t>
            </a:r>
          </a:p>
          <a:p>
            <a:pPr algn="just"/>
            <a:endParaRPr lang="ro-RO" dirty="0" smtClean="0">
              <a:solidFill>
                <a:srgbClr val="FF0000"/>
              </a:solidFill>
              <a:effectLst>
                <a:outerShdw blurRad="38100" dist="38100" dir="2700000" algn="tl">
                  <a:srgbClr val="000000">
                    <a:alpha val="43137"/>
                  </a:srgbClr>
                </a:outerShdw>
              </a:effectLst>
            </a:endParaRPr>
          </a:p>
          <a:p>
            <a:pPr algn="just">
              <a:spcAft>
                <a:spcPts val="0"/>
              </a:spcAft>
            </a:pPr>
            <a:r>
              <a:rPr lang="ro-RO" sz="1600" b="1" dirty="0" smtClean="0">
                <a:solidFill>
                  <a:srgbClr val="FF0000"/>
                </a:solidFill>
                <a:effectLst>
                  <a:outerShdw blurRad="38100" dist="38100" dir="2700000" algn="tl">
                    <a:srgbClr val="000000">
                      <a:alpha val="43137"/>
                    </a:srgbClr>
                  </a:outerShdw>
                </a:effectLst>
              </a:rPr>
              <a:t>Art. 3 (3) </a:t>
            </a:r>
            <a:r>
              <a:rPr lang="ro-RO" sz="1600" dirty="0">
                <a:latin typeface="Arial" panose="020B0604020202020204" pitchFamily="34" charset="0"/>
                <a:ea typeface="Calibri"/>
                <a:cs typeface="Arial" panose="020B0604020202020204" pitchFamily="34" charset="0"/>
              </a:rPr>
              <a:t>Restrângerea exercitării dreptului la liberă circulaţie în străinătate reprezintă interdicţia temporară de a călători în anumite state, dispusă de autorităţile competente române, în condiţiile prezentei legi.</a:t>
            </a:r>
          </a:p>
          <a:p>
            <a:pPr algn="just"/>
            <a:r>
              <a:rPr lang="ro-RO" sz="1600" b="1" dirty="0" smtClean="0">
                <a:latin typeface="Arial" panose="020B0604020202020204" pitchFamily="34" charset="0"/>
                <a:cs typeface="Arial" panose="020B0604020202020204" pitchFamily="34" charset="0"/>
              </a:rPr>
              <a:t> </a:t>
            </a:r>
            <a:endParaRPr lang="ro-RO" sz="1600" b="1" dirty="0" smtClean="0"/>
          </a:p>
          <a:p>
            <a:pPr algn="just">
              <a:spcAft>
                <a:spcPts val="0"/>
              </a:spcAft>
            </a:pPr>
            <a:r>
              <a:rPr lang="ro-RO" sz="1600" b="1" dirty="0" smtClean="0">
                <a:solidFill>
                  <a:srgbClr val="FF0000"/>
                </a:solidFill>
                <a:effectLst>
                  <a:outerShdw blurRad="38100" dist="38100" dir="2700000" algn="tl">
                    <a:srgbClr val="000000">
                      <a:alpha val="43137"/>
                    </a:srgbClr>
                  </a:outerShdw>
                </a:effectLst>
              </a:rPr>
              <a:t>Art. 38 </a:t>
            </a:r>
            <a:r>
              <a:rPr lang="ro-RO" sz="1600" b="1" dirty="0" smtClean="0"/>
              <a:t> </a:t>
            </a:r>
            <a:r>
              <a:rPr lang="ro-RO" sz="1600" dirty="0">
                <a:latin typeface="Arial" panose="020B0604020202020204" pitchFamily="34" charset="0"/>
                <a:ea typeface="Calibri"/>
                <a:cs typeface="Arial" panose="020B0604020202020204" pitchFamily="34" charset="0"/>
              </a:rPr>
              <a:t>Restrângerea exercitării dreptului la liberă circulaţie în străinătate a cetăţenilor români poate fi dispusă pentru o perioadă de cel mult 3 ani numai în condiţiile şi cu privire la următoarele categorii de persoane</a:t>
            </a:r>
            <a:r>
              <a:rPr lang="ro-RO" sz="1600" dirty="0" smtClean="0">
                <a:latin typeface="Arial" panose="020B0604020202020204" pitchFamily="34" charset="0"/>
                <a:ea typeface="Calibri"/>
                <a:cs typeface="Arial" panose="020B0604020202020204" pitchFamily="34" charset="0"/>
              </a:rPr>
              <a:t>:</a:t>
            </a:r>
          </a:p>
          <a:p>
            <a:pPr algn="just">
              <a:spcAft>
                <a:spcPts val="0"/>
              </a:spcAft>
            </a:pPr>
            <a:r>
              <a:rPr lang="ro-RO" sz="1600" dirty="0">
                <a:latin typeface="Arial" panose="020B0604020202020204" pitchFamily="34" charset="0"/>
                <a:ea typeface="Calibri"/>
                <a:cs typeface="Arial" panose="020B0604020202020204" pitchFamily="34" charset="0"/>
              </a:rPr>
              <a:t> </a:t>
            </a:r>
            <a:r>
              <a:rPr lang="ro-RO" sz="1600" strike="sngStrike" dirty="0">
                <a:latin typeface="Arial" panose="020B0604020202020204" pitchFamily="34" charset="0"/>
                <a:ea typeface="Calibri"/>
                <a:cs typeface="Arial" panose="020B0604020202020204" pitchFamily="34" charset="0"/>
              </a:rPr>
              <a:t>a) cu privire la persoana care a fost </a:t>
            </a:r>
            <a:r>
              <a:rPr lang="ro-RO" sz="1600" strike="sngStrike" dirty="0" smtClean="0">
                <a:latin typeface="Arial" panose="020B0604020202020204" pitchFamily="34" charset="0"/>
                <a:ea typeface="Calibri"/>
                <a:cs typeface="Arial" panose="020B0604020202020204" pitchFamily="34" charset="0"/>
              </a:rPr>
              <a:t>returnată </a:t>
            </a:r>
            <a:r>
              <a:rPr lang="ro-RO" sz="1600" strike="sngStrike" dirty="0">
                <a:latin typeface="Arial" panose="020B0604020202020204" pitchFamily="34" charset="0"/>
                <a:ea typeface="Calibri"/>
                <a:cs typeface="Arial" panose="020B0604020202020204" pitchFamily="34" charset="0"/>
              </a:rPr>
              <a:t>dintr-un stat </a:t>
            </a:r>
            <a:r>
              <a:rPr lang="ro-RO" sz="1600" strike="sngStrike" dirty="0" smtClean="0">
                <a:latin typeface="Arial" panose="020B0604020202020204" pitchFamily="34" charset="0"/>
                <a:ea typeface="Calibri"/>
                <a:cs typeface="Arial" panose="020B0604020202020204" pitchFamily="34" charset="0"/>
              </a:rPr>
              <a:t>în </a:t>
            </a:r>
            <a:r>
              <a:rPr lang="ro-RO" sz="1600" strike="sngStrike" dirty="0">
                <a:latin typeface="Arial" panose="020B0604020202020204" pitchFamily="34" charset="0"/>
                <a:ea typeface="Calibri"/>
                <a:cs typeface="Arial" panose="020B0604020202020204" pitchFamily="34" charset="0"/>
              </a:rPr>
              <a:t>baza unui acord de readmisie </a:t>
            </a:r>
            <a:r>
              <a:rPr lang="ro-RO" sz="1600" strike="sngStrike" dirty="0" smtClean="0">
                <a:latin typeface="Arial" panose="020B0604020202020204" pitchFamily="34" charset="0"/>
                <a:ea typeface="Calibri"/>
                <a:cs typeface="Arial" panose="020B0604020202020204" pitchFamily="34" charset="0"/>
              </a:rPr>
              <a:t>încheiat între România şi </a:t>
            </a:r>
            <a:r>
              <a:rPr lang="ro-RO" sz="1600" strike="sngStrike" dirty="0">
                <a:latin typeface="Arial" panose="020B0604020202020204" pitchFamily="34" charset="0"/>
                <a:ea typeface="Calibri"/>
                <a:cs typeface="Arial" panose="020B0604020202020204" pitchFamily="34" charset="0"/>
              </a:rPr>
              <a:t>acel </a:t>
            </a:r>
            <a:r>
              <a:rPr lang="ro-RO" sz="1600" strike="sngStrike" dirty="0" smtClean="0">
                <a:latin typeface="Arial" panose="020B0604020202020204" pitchFamily="34" charset="0"/>
                <a:ea typeface="Calibri"/>
                <a:cs typeface="Arial" panose="020B0604020202020204" pitchFamily="34" charset="0"/>
              </a:rPr>
              <a:t>stat; </a:t>
            </a:r>
            <a:r>
              <a:rPr lang="ro-RO" sz="1600" dirty="0" smtClean="0">
                <a:solidFill>
                  <a:srgbClr val="FF0000"/>
                </a:solidFill>
                <a:latin typeface="Arial" panose="020B0604020202020204" pitchFamily="34" charset="0"/>
                <a:ea typeface="Calibri"/>
                <a:cs typeface="Arial" panose="020B0604020202020204" pitchFamily="34" charset="0"/>
              </a:rPr>
              <a:t> text abrogat prin Legea nr. 206/2010)</a:t>
            </a:r>
            <a:endParaRPr lang="ro-RO" sz="1600" strike="sngStrike" dirty="0">
              <a:solidFill>
                <a:srgbClr val="FF0000"/>
              </a:solidFill>
              <a:latin typeface="Arial" panose="020B0604020202020204" pitchFamily="34" charset="0"/>
              <a:ea typeface="Calibri"/>
              <a:cs typeface="Arial" panose="020B0604020202020204" pitchFamily="34" charset="0"/>
            </a:endParaRPr>
          </a:p>
          <a:p>
            <a:pPr algn="just">
              <a:spcAft>
                <a:spcPts val="0"/>
              </a:spcAft>
            </a:pPr>
            <a:r>
              <a:rPr lang="ro-RO" sz="1600" dirty="0">
                <a:latin typeface="Arial" panose="020B0604020202020204" pitchFamily="34" charset="0"/>
                <a:ea typeface="Calibri"/>
                <a:cs typeface="Arial" panose="020B0604020202020204" pitchFamily="34" charset="0"/>
              </a:rPr>
              <a:t> b) cu privire la persoana a </a:t>
            </a:r>
            <a:r>
              <a:rPr lang="ro-RO" sz="1600" dirty="0" smtClean="0">
                <a:latin typeface="Arial" panose="020B0604020202020204" pitchFamily="34" charset="0"/>
                <a:ea typeface="Calibri"/>
                <a:cs typeface="Arial" panose="020B0604020202020204" pitchFamily="34" charset="0"/>
              </a:rPr>
              <a:t>cărei prezenţă </a:t>
            </a:r>
            <a:r>
              <a:rPr lang="ro-RO" sz="1600" dirty="0">
                <a:latin typeface="Arial" panose="020B0604020202020204" pitchFamily="34" charset="0"/>
                <a:ea typeface="Calibri"/>
                <a:cs typeface="Arial" panose="020B0604020202020204" pitchFamily="34" charset="0"/>
              </a:rPr>
              <a:t>pe teritoriul unui stat, prin activitatea pe care o </a:t>
            </a:r>
            <a:r>
              <a:rPr lang="ro-RO" sz="1600" dirty="0" smtClean="0">
                <a:latin typeface="Arial" panose="020B0604020202020204" pitchFamily="34" charset="0"/>
                <a:ea typeface="Calibri"/>
                <a:cs typeface="Arial" panose="020B0604020202020204" pitchFamily="34" charset="0"/>
              </a:rPr>
              <a:t>desfăşoară </a:t>
            </a:r>
            <a:r>
              <a:rPr lang="ro-RO" sz="1600" dirty="0">
                <a:latin typeface="Arial" panose="020B0604020202020204" pitchFamily="34" charset="0"/>
                <a:ea typeface="Calibri"/>
                <a:cs typeface="Arial" panose="020B0604020202020204" pitchFamily="34" charset="0"/>
              </a:rPr>
              <a:t>sau ar urma </a:t>
            </a:r>
            <a:r>
              <a:rPr lang="ro-RO" sz="1600" dirty="0" smtClean="0">
                <a:latin typeface="Arial" panose="020B0604020202020204" pitchFamily="34" charset="0"/>
                <a:ea typeface="Calibri"/>
                <a:cs typeface="Arial" panose="020B0604020202020204" pitchFamily="34" charset="0"/>
              </a:rPr>
              <a:t>să </a:t>
            </a:r>
            <a:r>
              <a:rPr lang="ro-RO" sz="1600" dirty="0">
                <a:latin typeface="Arial" panose="020B0604020202020204" pitchFamily="34" charset="0"/>
                <a:ea typeface="Calibri"/>
                <a:cs typeface="Arial" panose="020B0604020202020204" pitchFamily="34" charset="0"/>
              </a:rPr>
              <a:t>o </a:t>
            </a:r>
            <a:r>
              <a:rPr lang="ro-RO" sz="1600" dirty="0" smtClean="0">
                <a:latin typeface="Arial" panose="020B0604020202020204" pitchFamily="34" charset="0"/>
                <a:ea typeface="Calibri"/>
                <a:cs typeface="Arial" panose="020B0604020202020204" pitchFamily="34" charset="0"/>
              </a:rPr>
              <a:t>desfăşoare</a:t>
            </a:r>
            <a:r>
              <a:rPr lang="ro-RO" sz="1600" dirty="0">
                <a:latin typeface="Arial" panose="020B0604020202020204" pitchFamily="34" charset="0"/>
                <a:ea typeface="Calibri"/>
                <a:cs typeface="Arial" panose="020B0604020202020204" pitchFamily="34" charset="0"/>
              </a:rPr>
              <a:t>, ar aduce atingere </a:t>
            </a:r>
            <a:r>
              <a:rPr lang="ro-RO" sz="1600" dirty="0" smtClean="0">
                <a:latin typeface="Arial" panose="020B0604020202020204" pitchFamily="34" charset="0"/>
                <a:ea typeface="Calibri"/>
                <a:cs typeface="Arial" panose="020B0604020202020204" pitchFamily="34" charset="0"/>
              </a:rPr>
              <a:t>gravă </a:t>
            </a:r>
            <a:r>
              <a:rPr lang="ro-RO" sz="1600" dirty="0">
                <a:latin typeface="Arial" panose="020B0604020202020204" pitchFamily="34" charset="0"/>
                <a:ea typeface="Calibri"/>
                <a:cs typeface="Arial" panose="020B0604020202020204" pitchFamily="34" charset="0"/>
              </a:rPr>
              <a:t>intereselor </a:t>
            </a:r>
            <a:r>
              <a:rPr lang="ro-RO" sz="1600" dirty="0" smtClean="0">
                <a:latin typeface="Arial" panose="020B0604020202020204" pitchFamily="34" charset="0"/>
                <a:ea typeface="Calibri"/>
                <a:cs typeface="Arial" panose="020B0604020202020204" pitchFamily="34" charset="0"/>
              </a:rPr>
              <a:t>României </a:t>
            </a:r>
            <a:r>
              <a:rPr lang="ro-RO" sz="1600" dirty="0">
                <a:latin typeface="Arial" panose="020B0604020202020204" pitchFamily="34" charset="0"/>
                <a:ea typeface="Calibri"/>
                <a:cs typeface="Arial" panose="020B0604020202020204" pitchFamily="34" charset="0"/>
              </a:rPr>
              <a:t>sau, </a:t>
            </a:r>
            <a:r>
              <a:rPr lang="ro-RO" sz="1600" dirty="0" smtClean="0">
                <a:latin typeface="Arial" panose="020B0604020202020204" pitchFamily="34" charset="0"/>
                <a:ea typeface="Calibri"/>
                <a:cs typeface="Arial" panose="020B0604020202020204" pitchFamily="34" charset="0"/>
              </a:rPr>
              <a:t>după </a:t>
            </a:r>
            <a:r>
              <a:rPr lang="ro-RO" sz="1600" dirty="0">
                <a:latin typeface="Arial" panose="020B0604020202020204" pitchFamily="34" charset="0"/>
                <a:ea typeface="Calibri"/>
                <a:cs typeface="Arial" panose="020B0604020202020204" pitchFamily="34" charset="0"/>
              </a:rPr>
              <a:t>caz, </a:t>
            </a:r>
            <a:r>
              <a:rPr lang="ro-RO" sz="1600" dirty="0" smtClean="0">
                <a:latin typeface="Arial" panose="020B0604020202020204" pitchFamily="34" charset="0"/>
                <a:ea typeface="Calibri"/>
                <a:cs typeface="Arial" panose="020B0604020202020204" pitchFamily="34" charset="0"/>
              </a:rPr>
              <a:t>relaţiilor </a:t>
            </a:r>
            <a:r>
              <a:rPr lang="ro-RO" sz="1600" dirty="0">
                <a:latin typeface="Arial" panose="020B0604020202020204" pitchFamily="34" charset="0"/>
                <a:ea typeface="Calibri"/>
                <a:cs typeface="Arial" panose="020B0604020202020204" pitchFamily="34" charset="0"/>
              </a:rPr>
              <a:t>bilaterale dintre Romania </a:t>
            </a:r>
            <a:r>
              <a:rPr lang="ro-RO" sz="1600" dirty="0" smtClean="0">
                <a:latin typeface="Arial" panose="020B0604020202020204" pitchFamily="34" charset="0"/>
                <a:ea typeface="Calibri"/>
                <a:cs typeface="Arial" panose="020B0604020202020204" pitchFamily="34" charset="0"/>
              </a:rPr>
              <a:t>şi </a:t>
            </a:r>
            <a:r>
              <a:rPr lang="ro-RO" sz="1600" dirty="0">
                <a:latin typeface="Arial" panose="020B0604020202020204" pitchFamily="34" charset="0"/>
                <a:ea typeface="Calibri"/>
                <a:cs typeface="Arial" panose="020B0604020202020204" pitchFamily="34" charset="0"/>
              </a:rPr>
              <a:t>acel stat. </a:t>
            </a:r>
          </a:p>
          <a:p>
            <a:pPr algn="just">
              <a:spcAft>
                <a:spcPts val="0"/>
              </a:spcAft>
            </a:pPr>
            <a:endParaRPr lang="ro-RO" sz="1600" dirty="0">
              <a:latin typeface="Arial" panose="020B0604020202020204" pitchFamily="34" charset="0"/>
              <a:ea typeface="Calibri"/>
              <a:cs typeface="Arial" panose="020B0604020202020204" pitchFamily="34" charset="0"/>
            </a:endParaRPr>
          </a:p>
          <a:p>
            <a:pPr algn="just"/>
            <a:endParaRPr lang="ro-RO" sz="1600" dirty="0">
              <a:latin typeface="Arial" panose="020B0604020202020204" pitchFamily="34" charset="0"/>
              <a:cs typeface="Arial" panose="020B0604020202020204" pitchFamily="34" charset="0"/>
            </a:endParaRPr>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32656"/>
            <a:ext cx="1543050" cy="1190625"/>
          </a:xfrm>
          <a:prstGeom prst="rect">
            <a:avLst/>
          </a:prstGeom>
          <a:noFill/>
          <a:ln>
            <a:noFill/>
          </a:ln>
        </p:spPr>
      </p:pic>
    </p:spTree>
    <p:extLst>
      <p:ext uri="{BB962C8B-B14F-4D97-AF65-F5344CB8AC3E}">
        <p14:creationId xmlns:p14="http://schemas.microsoft.com/office/powerpoint/2010/main" val="2201628701"/>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481" name="Group 16"/>
          <p:cNvGrpSpPr>
            <a:grpSpLocks/>
          </p:cNvGrpSpPr>
          <p:nvPr/>
        </p:nvGrpSpPr>
        <p:grpSpPr bwMode="auto">
          <a:xfrm>
            <a:off x="76200" y="885822"/>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1066800"/>
          </a:xfrm>
          <a:prstGeom prst="rect">
            <a:avLst/>
          </a:prstGeom>
        </p:spPr>
        <p:txBody>
          <a:bodyPr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  Înlocuirea măsurii suspendării cu măsura temporară a restrângeri dreptului la liberă circulaţie </a:t>
            </a:r>
            <a:endParaRPr lang="en-US"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8" name="Slide Number Placeholder 17"/>
          <p:cNvSpPr>
            <a:spLocks noGrp="1"/>
          </p:cNvSpPr>
          <p:nvPr>
            <p:ph type="sldNum" sz="quarter" idx="12"/>
          </p:nvPr>
        </p:nvSpPr>
        <p:spPr/>
        <p:txBody>
          <a:bodyPr/>
          <a:lstStyle/>
          <a:p>
            <a:pPr>
              <a:defRPr/>
            </a:pPr>
            <a:fld id="{88E52C2F-2423-42AE-94AE-5836BBF29EFB}" type="slidenum">
              <a:rPr lang="en-US"/>
              <a:pPr>
                <a:defRPr/>
              </a:pPr>
              <a:t>19</a:t>
            </a:fld>
            <a:endParaRPr lang="en-US"/>
          </a:p>
        </p:txBody>
      </p:sp>
      <p:sp>
        <p:nvSpPr>
          <p:cNvPr id="2" name="CasetăText 1"/>
          <p:cNvSpPr txBox="1"/>
          <p:nvPr/>
        </p:nvSpPr>
        <p:spPr>
          <a:xfrm>
            <a:off x="440140" y="2362200"/>
            <a:ext cx="8399061" cy="4278094"/>
          </a:xfrm>
          <a:prstGeom prst="rect">
            <a:avLst/>
          </a:prstGeom>
          <a:noFill/>
        </p:spPr>
        <p:txBody>
          <a:bodyPr wrap="square" rtlCol="0">
            <a:spAutoFit/>
          </a:bodyPr>
          <a:lstStyle/>
          <a:p>
            <a:pPr algn="just"/>
            <a:r>
              <a:rPr lang="ro-RO" sz="1600" dirty="0" smtClean="0"/>
              <a:t> </a:t>
            </a:r>
            <a:r>
              <a:rPr lang="ro-RO" sz="1600" b="1" dirty="0" smtClean="0">
                <a:solidFill>
                  <a:srgbClr val="FF0000"/>
                </a:solidFill>
                <a:effectLst>
                  <a:outerShdw blurRad="38100" dist="38100" dir="2700000" algn="tl">
                    <a:srgbClr val="000000">
                      <a:alpha val="43137"/>
                    </a:srgbClr>
                  </a:outerShdw>
                </a:effectLst>
              </a:rPr>
              <a:t>Art. 44 </a:t>
            </a:r>
            <a:r>
              <a:rPr lang="vi-VN" sz="1600" b="1" dirty="0" smtClean="0">
                <a:solidFill>
                  <a:srgbClr val="FF0000"/>
                </a:solidFill>
                <a:effectLst>
                  <a:outerShdw blurRad="38100" dist="38100" dir="2700000" algn="tl">
                    <a:srgbClr val="000000">
                      <a:alpha val="43137"/>
                    </a:srgbClr>
                  </a:outerShdw>
                </a:effectLst>
              </a:rPr>
              <a:t> </a:t>
            </a:r>
            <a:r>
              <a:rPr lang="vi-VN" sz="1600" b="1" dirty="0">
                <a:solidFill>
                  <a:srgbClr val="FF0000"/>
                </a:solidFill>
                <a:effectLst>
                  <a:outerShdw blurRad="38100" dist="38100" dir="2700000" algn="tl">
                    <a:srgbClr val="000000">
                      <a:alpha val="43137"/>
                    </a:srgbClr>
                  </a:outerShdw>
                </a:effectLst>
              </a:rPr>
              <a:t>(1) </a:t>
            </a:r>
            <a:r>
              <a:rPr lang="vi-VN" sz="1600" dirty="0"/>
              <a:t>La cererea persoanei împotriva căreia s-a dispus măsura prevăzută la art. 40, </a:t>
            </a:r>
            <a:r>
              <a:rPr lang="ro-RO" sz="1600" dirty="0" smtClean="0"/>
              <a:t> (…)</a:t>
            </a:r>
            <a:r>
              <a:rPr lang="vi-VN" sz="1600" dirty="0" smtClean="0"/>
              <a:t>, </a:t>
            </a:r>
            <a:r>
              <a:rPr lang="vi-VN" sz="1600" dirty="0"/>
              <a:t>instanţa de judecată care a instituit această măsură poate dispune suspendarea temporară a executării acesteia şi înlocuirea acestei măsuri, pentru o perioadă limitată de timp, cu măsura restrângerii dreptului la liberă circulaţie, cu aplicarea corespunzătoare a prevederilor art. 39 alin. (3)-(7), în următoarele cazuri</a:t>
            </a:r>
            <a:r>
              <a:rPr lang="vi-VN" sz="1600" dirty="0" smtClean="0"/>
              <a:t>:</a:t>
            </a:r>
            <a:endParaRPr lang="vi-VN" sz="1600" dirty="0"/>
          </a:p>
          <a:p>
            <a:pPr marL="363538" indent="-363538" algn="just"/>
            <a:r>
              <a:rPr lang="vi-VN" sz="1600" dirty="0"/>
              <a:t> a) persoana urmează să se deplaseze în străinătate pentru a urma un tratament medical care nu este posibil pe teritoriul României şi fără de care viaţa sau sănătatea îi este pusă în mod grav în pericol, prezentând documente doveditoare în acest sens, emise sau avizate de autorităţile medicale române</a:t>
            </a:r>
            <a:r>
              <a:rPr lang="vi-VN" sz="1600" dirty="0" smtClean="0"/>
              <a:t>;</a:t>
            </a:r>
            <a:endParaRPr lang="vi-VN" sz="1600" dirty="0"/>
          </a:p>
          <a:p>
            <a:pPr marL="363538" indent="-363538" algn="just"/>
            <a:r>
              <a:rPr lang="vi-VN" sz="1600" dirty="0"/>
              <a:t> b) în cazul decesului în străinătate al soţului sau al unei rude de până la gradul al IV-lea inclusiv</a:t>
            </a:r>
            <a:r>
              <a:rPr lang="vi-VN" sz="1600" dirty="0" smtClean="0"/>
              <a:t>;</a:t>
            </a:r>
            <a:endParaRPr lang="vi-VN" sz="1600" dirty="0"/>
          </a:p>
          <a:p>
            <a:pPr marL="363538" indent="-363538" algn="just"/>
            <a:r>
              <a:rPr lang="vi-VN" sz="1600" dirty="0"/>
              <a:t> c) în alte situaţii obiective care necesită prezenţa temporară a persoanei pe teritoriul altui stat, fără de care interesele legitime ale acesteia sau ale altui cetăţean ar fi în mod grav afectate</a:t>
            </a:r>
            <a:r>
              <a:rPr lang="vi-VN" sz="1600" dirty="0" smtClean="0"/>
              <a:t>.</a:t>
            </a:r>
            <a:endParaRPr lang="ro-RO" sz="1600" dirty="0" smtClean="0"/>
          </a:p>
          <a:p>
            <a:pPr marL="363538" indent="-363538" algn="just"/>
            <a:r>
              <a:rPr lang="ro-RO" sz="1600" b="1" dirty="0" smtClean="0">
                <a:solidFill>
                  <a:srgbClr val="FF0000"/>
                </a:solidFill>
                <a:effectLst>
                  <a:outerShdw blurRad="38100" dist="38100" dir="2700000" algn="tl">
                    <a:srgbClr val="000000">
                      <a:alpha val="43137"/>
                    </a:srgbClr>
                  </a:outerShdw>
                </a:effectLst>
              </a:rPr>
              <a:t>(2) </a:t>
            </a:r>
            <a:r>
              <a:rPr lang="ro-RO" sz="1600" dirty="0" smtClean="0"/>
              <a:t>În cazul în care instanţa admite cererea prevăzută la alin.1, prin hotărârea pe care o pronunţă trebuie să stabilească perioada exactă, precum şi statul/statele în care persoana poate călători. </a:t>
            </a:r>
            <a:endParaRPr lang="vi-VN" sz="1600" dirty="0"/>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21317"/>
            <a:ext cx="1543050" cy="1190625"/>
          </a:xfrm>
          <a:prstGeom prst="rect">
            <a:avLst/>
          </a:prstGeom>
          <a:noFill/>
          <a:ln>
            <a:noFill/>
          </a:ln>
        </p:spPr>
      </p:pic>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5361" name="Group 16"/>
          <p:cNvGrpSpPr>
            <a:grpSpLocks/>
          </p:cNvGrpSpPr>
          <p:nvPr/>
        </p:nvGrpSpPr>
        <p:grpSpPr bwMode="auto">
          <a:xfrm>
            <a:off x="108857" y="599955"/>
            <a:ext cx="9067800" cy="536465"/>
            <a:chOff x="76200" y="647810"/>
            <a:chExt cx="9067800" cy="536464"/>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12" name="TextBox 11"/>
            <p:cNvSpPr txBox="1"/>
            <p:nvPr/>
          </p:nvSpPr>
          <p:spPr>
            <a:xfrm>
              <a:off x="8916053" y="647810"/>
              <a:ext cx="227947" cy="323165"/>
            </a:xfrm>
            <a:prstGeom prst="rect">
              <a:avLst/>
            </a:prstGeom>
            <a:noFill/>
          </p:spPr>
          <p:txBody>
            <a:bodyPr wrap="none">
              <a:spAutoFit/>
            </a:bodyPr>
            <a:lstStyle/>
            <a:p>
              <a:pPr algn="r" fontAlgn="auto">
                <a:spcBef>
                  <a:spcPts val="0"/>
                </a:spcBef>
                <a:spcAft>
                  <a:spcPts val="0"/>
                </a:spcAft>
                <a:defRPr/>
              </a:pPr>
              <a:r>
                <a:rPr lang="ro-RO" sz="1500" dirty="0" smtClean="0">
                  <a:solidFill>
                    <a:schemeClr val="tx2">
                      <a:lumMod val="75000"/>
                    </a:schemeClr>
                  </a:solidFill>
                  <a:latin typeface="+mn-lt"/>
                  <a:cs typeface="+mn-cs"/>
                </a:rPr>
                <a:t> </a:t>
              </a:r>
              <a:endParaRPr lang="en-US" sz="1500" dirty="0">
                <a:solidFill>
                  <a:schemeClr val="tx2">
                    <a:lumMod val="75000"/>
                  </a:schemeClr>
                </a:solidFill>
                <a:latin typeface="+mn-lt"/>
                <a:cs typeface="+mn-cs"/>
              </a:endParaRPr>
            </a:p>
          </p:txBody>
        </p:sp>
      </p:grpSp>
      <p:sp>
        <p:nvSpPr>
          <p:cNvPr id="15" name="Title 1"/>
          <p:cNvSpPr txBox="1">
            <a:spLocks/>
          </p:cNvSpPr>
          <p:nvPr/>
        </p:nvSpPr>
        <p:spPr>
          <a:xfrm>
            <a:off x="440140" y="1295400"/>
            <a:ext cx="8229600" cy="1066800"/>
          </a:xfrm>
          <a:prstGeom prst="rect">
            <a:avLst/>
          </a:prstGeom>
        </p:spPr>
        <p:txBody>
          <a:bodyPr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Dreptul la liberă circulaţie şi şedere pe teritoriul statelor </a:t>
            </a:r>
            <a:r>
              <a:rPr lang="ro-RO"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m</a:t>
            </a: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embre</a:t>
            </a:r>
            <a:endParaRPr lang="en-US"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5363" name="Content Placeholder 2"/>
          <p:cNvSpPr txBox="1">
            <a:spLocks/>
          </p:cNvSpPr>
          <p:nvPr/>
        </p:nvSpPr>
        <p:spPr bwMode="auto">
          <a:xfrm>
            <a:off x="418369" y="2209800"/>
            <a:ext cx="8382000" cy="4373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marL="536575" indent="-536575" algn="just" fontAlgn="auto">
              <a:lnSpc>
                <a:spcPct val="80000"/>
              </a:lnSpc>
              <a:spcBef>
                <a:spcPct val="20000"/>
              </a:spcBef>
              <a:spcAft>
                <a:spcPts val="0"/>
              </a:spcAft>
              <a:buFont typeface="Arial" panose="020B0604020202020204" pitchFamily="34" charset="0"/>
              <a:defRPr/>
            </a:pPr>
            <a:r>
              <a:rPr lang="ro-RO" altLang="en-US" sz="2000" dirty="0" smtClean="0">
                <a:latin typeface="Arial" panose="020B0604020202020204" pitchFamily="34" charset="0"/>
                <a:cs typeface="Arial" panose="020B0604020202020204" pitchFamily="34" charset="0"/>
              </a:rPr>
              <a:t>  </a:t>
            </a:r>
          </a:p>
          <a:p>
            <a:pPr indent="536575" algn="just" fontAlgn="auto">
              <a:lnSpc>
                <a:spcPct val="80000"/>
              </a:lnSpc>
              <a:spcBef>
                <a:spcPct val="20000"/>
              </a:spcBef>
              <a:spcAft>
                <a:spcPts val="0"/>
              </a:spcAft>
              <a:buFont typeface="Arial" panose="020B0604020202020204" pitchFamily="34" charset="0"/>
              <a:defRPr/>
            </a:pPr>
            <a:r>
              <a:rPr lang="ro-RO" altLang="en-US" sz="20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a:t>
            </a:r>
            <a:r>
              <a:rPr lang="vi-VN" altLang="en-US" sz="20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DIRECTIVA </a:t>
            </a:r>
            <a:r>
              <a:rPr lang="vi-VN" altLang="en-US" sz="2000" b="1" dirty="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2004/38/CE A PARLAMENTULUI EUROPEAN ȘI A CONSILIULUI </a:t>
            </a:r>
            <a:r>
              <a:rPr lang="vi-VN" altLang="en-US" sz="20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privind </a:t>
            </a:r>
            <a:r>
              <a:rPr lang="vi-VN" altLang="en-US" sz="2000" b="1" dirty="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dreptul la liberă circulație și ședere pe teritoriul statelor membre pentru cetățenii Uniunii și membrii familiilor acestora, de modificare a Regulamentului (CEE) nr. 1612/68 și de abrogare a Directivelor 64/221/CEE, 68/360/CEE, 72/194/CEE, 73/148/CEE, 75/34/CEE, 75/35/CEE, 90/364/CEE, 90/365/CEE </a:t>
            </a:r>
            <a:r>
              <a:rPr lang="ro-RO" altLang="en-US" sz="20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şi </a:t>
            </a:r>
            <a:r>
              <a:rPr lang="vi-VN" altLang="en-US" sz="20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93/96/CEE</a:t>
            </a:r>
            <a:endParaRPr lang="ro-RO" altLang="en-US" sz="20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endParaRPr>
          </a:p>
          <a:p>
            <a:pPr marL="536575" indent="-536575" algn="just" fontAlgn="auto">
              <a:lnSpc>
                <a:spcPct val="80000"/>
              </a:lnSpc>
              <a:spcBef>
                <a:spcPct val="20000"/>
              </a:spcBef>
              <a:spcAft>
                <a:spcPts val="0"/>
              </a:spcAft>
              <a:buFont typeface="Arial" panose="020B0604020202020204" pitchFamily="34" charset="0"/>
              <a:defRPr/>
            </a:pPr>
            <a:endParaRPr lang="ro-RO" altLang="en-US" sz="2000" dirty="0" smtClean="0">
              <a:latin typeface="Arial" panose="020B0604020202020204" pitchFamily="34" charset="0"/>
              <a:cs typeface="Arial" panose="020B0604020202020204" pitchFamily="34" charset="0"/>
            </a:endParaRPr>
          </a:p>
          <a:p>
            <a:pPr marL="536575" indent="-536575" algn="just" fontAlgn="auto">
              <a:spcAft>
                <a:spcPts val="0"/>
              </a:spcAft>
              <a:buFont typeface="Arial" panose="020B0604020202020204" pitchFamily="34" charset="0"/>
              <a:buChar char="•"/>
              <a:defRPr/>
            </a:pPr>
            <a:r>
              <a:rPr lang="vi-VN" altLang="en-US" sz="1600" dirty="0">
                <a:latin typeface="Arial" panose="020B0604020202020204" pitchFamily="34" charset="0"/>
                <a:cs typeface="Arial" panose="020B0604020202020204" pitchFamily="34" charset="0"/>
              </a:rPr>
              <a:t>reunește într-un singur act juridic numeroase documente legislative existente; </a:t>
            </a:r>
          </a:p>
          <a:p>
            <a:pPr marL="536575" indent="-536575" algn="just" fontAlgn="auto">
              <a:spcAft>
                <a:spcPts val="0"/>
              </a:spcAft>
              <a:defRPr/>
            </a:pPr>
            <a:r>
              <a:rPr lang="vi-VN" altLang="en-US" sz="1600" dirty="0">
                <a:latin typeface="Arial" panose="020B0604020202020204" pitchFamily="34" charset="0"/>
                <a:cs typeface="Arial" panose="020B0604020202020204" pitchFamily="34" charset="0"/>
              </a:rPr>
              <a:t>• </a:t>
            </a:r>
            <a:r>
              <a:rPr lang="ro-RO" altLang="en-US" sz="1600" dirty="0">
                <a:latin typeface="Arial" panose="020B0604020202020204" pitchFamily="34" charset="0"/>
                <a:cs typeface="Arial" panose="020B0604020202020204" pitchFamily="34" charset="0"/>
              </a:rPr>
              <a:t>   </a:t>
            </a:r>
            <a:r>
              <a:rPr lang="ro-RO" altLang="en-US" sz="1600" dirty="0" smtClean="0">
                <a:latin typeface="Arial" panose="020B0604020202020204" pitchFamily="34" charset="0"/>
                <a:cs typeface="Arial" panose="020B0604020202020204" pitchFamily="34" charset="0"/>
              </a:rPr>
              <a:t>   </a:t>
            </a:r>
            <a:r>
              <a:rPr lang="vi-VN" altLang="en-US" sz="1600" dirty="0" smtClean="0">
                <a:latin typeface="Arial" panose="020B0604020202020204" pitchFamily="34" charset="0"/>
                <a:cs typeface="Arial" panose="020B0604020202020204" pitchFamily="34" charset="0"/>
              </a:rPr>
              <a:t>stabilește </a:t>
            </a:r>
            <a:r>
              <a:rPr lang="vi-VN" altLang="en-US" sz="1600" dirty="0">
                <a:latin typeface="Arial" panose="020B0604020202020204" pitchFamily="34" charset="0"/>
                <a:cs typeface="Arial" panose="020B0604020202020204" pitchFamily="34" charset="0"/>
              </a:rPr>
              <a:t>condițiile pentru dreptul cetățenilor UE și al membrilor familiilor acestora la liberă circulație și ședere (atât temporară, cât și permanentă); </a:t>
            </a:r>
          </a:p>
          <a:p>
            <a:pPr marL="536575" indent="-536575" algn="just" fontAlgn="auto">
              <a:spcAft>
                <a:spcPts val="0"/>
              </a:spcAft>
              <a:defRPr/>
            </a:pPr>
            <a:r>
              <a:rPr lang="vi-VN" altLang="en-US" sz="1600" dirty="0">
                <a:latin typeface="Arial" panose="020B0604020202020204" pitchFamily="34" charset="0"/>
                <a:cs typeface="Arial" panose="020B0604020202020204" pitchFamily="34" charset="0"/>
              </a:rPr>
              <a:t>• </a:t>
            </a:r>
            <a:r>
              <a:rPr lang="ro-RO" altLang="en-US" sz="1600" dirty="0">
                <a:latin typeface="Arial" panose="020B0604020202020204" pitchFamily="34" charset="0"/>
                <a:cs typeface="Arial" panose="020B0604020202020204" pitchFamily="34" charset="0"/>
              </a:rPr>
              <a:t>	</a:t>
            </a:r>
            <a:r>
              <a:rPr lang="vi-VN" altLang="en-US" sz="1600" dirty="0">
                <a:latin typeface="Arial" panose="020B0604020202020204" pitchFamily="34" charset="0"/>
                <a:cs typeface="Arial" panose="020B0604020202020204" pitchFamily="34" charset="0"/>
              </a:rPr>
              <a:t>definește limitele impuse drepturilor respective pe motive ce țin de ordinea publică, siguranța publică sau sănătatea publică; </a:t>
            </a:r>
          </a:p>
          <a:p>
            <a:pPr marL="536575" indent="-536575" algn="just" fontAlgn="auto">
              <a:spcAft>
                <a:spcPts val="0"/>
              </a:spcAft>
              <a:defRPr/>
            </a:pPr>
            <a:r>
              <a:rPr lang="vi-VN" altLang="en-US" sz="1600" dirty="0">
                <a:latin typeface="Arial" panose="020B0604020202020204" pitchFamily="34" charset="0"/>
                <a:cs typeface="Arial" panose="020B0604020202020204" pitchFamily="34" charset="0"/>
              </a:rPr>
              <a:t>• </a:t>
            </a:r>
            <a:r>
              <a:rPr lang="ro-RO" altLang="en-US" sz="1600" dirty="0">
                <a:latin typeface="Arial" panose="020B0604020202020204" pitchFamily="34" charset="0"/>
                <a:cs typeface="Arial" panose="020B0604020202020204" pitchFamily="34" charset="0"/>
              </a:rPr>
              <a:t>	</a:t>
            </a:r>
            <a:r>
              <a:rPr lang="vi-VN" altLang="en-US" sz="1600" dirty="0">
                <a:latin typeface="Arial" panose="020B0604020202020204" pitchFamily="34" charset="0"/>
                <a:cs typeface="Arial" panose="020B0604020202020204" pitchFamily="34" charset="0"/>
              </a:rPr>
              <a:t>clarifică statutul persoanelor care desfășoară o activitate salariată sau o activitate independentă, sunt studenți sau nu desfășoară o activitate remunerată. </a:t>
            </a:r>
          </a:p>
          <a:p>
            <a:pPr marL="536575" indent="-536575" algn="just" fontAlgn="auto">
              <a:lnSpc>
                <a:spcPct val="80000"/>
              </a:lnSpc>
              <a:spcBef>
                <a:spcPct val="20000"/>
              </a:spcBef>
              <a:spcAft>
                <a:spcPts val="0"/>
              </a:spcAft>
              <a:buFont typeface="Arial" panose="020B0604020202020204" pitchFamily="34" charset="0"/>
              <a:defRPr/>
            </a:pPr>
            <a:endParaRPr lang="ro-RO" altLang="en-US" sz="2000" dirty="0" smtClean="0">
              <a:latin typeface="Arial" panose="020B0604020202020204" pitchFamily="34" charset="0"/>
              <a:cs typeface="Arial" panose="020B0604020202020204" pitchFamily="34" charset="0"/>
            </a:endParaRPr>
          </a:p>
          <a:p>
            <a:pPr marL="536575" indent="-536575" algn="just" fontAlgn="auto">
              <a:lnSpc>
                <a:spcPct val="80000"/>
              </a:lnSpc>
              <a:spcBef>
                <a:spcPct val="20000"/>
              </a:spcBef>
              <a:spcAft>
                <a:spcPts val="0"/>
              </a:spcAft>
              <a:buFont typeface="Arial" panose="020B0604020202020204" pitchFamily="34" charset="0"/>
              <a:defRPr/>
            </a:pPr>
            <a:endParaRPr lang="ro-RO" altLang="en-US" sz="2000" dirty="0">
              <a:latin typeface="Arial" panose="020B0604020202020204" pitchFamily="34" charset="0"/>
              <a:cs typeface="Arial" panose="020B0604020202020204" pitchFamily="34" charset="0"/>
            </a:endParaRPr>
          </a:p>
          <a:p>
            <a:pPr marL="536575" indent="-536575" algn="just" fontAlgn="auto">
              <a:lnSpc>
                <a:spcPct val="80000"/>
              </a:lnSpc>
              <a:spcBef>
                <a:spcPct val="20000"/>
              </a:spcBef>
              <a:spcAft>
                <a:spcPts val="0"/>
              </a:spcAft>
              <a:buFont typeface="Arial" panose="020B0604020202020204" pitchFamily="34" charset="0"/>
              <a:defRPr/>
            </a:pPr>
            <a:r>
              <a:rPr lang="ro-RO" altLang="en-US" sz="2000" dirty="0" smtClean="0">
                <a:solidFill>
                  <a:srgbClr val="FF0000"/>
                </a:solidFill>
                <a:latin typeface="Arial" panose="020B0604020202020204" pitchFamily="34" charset="0"/>
                <a:cs typeface="Arial" panose="020B0604020202020204" pitchFamily="34" charset="0"/>
              </a:rPr>
              <a:t> </a:t>
            </a:r>
            <a:endParaRPr lang="ro-RO" altLang="ro-RO" dirty="0">
              <a:latin typeface="Arial" panose="020B0604020202020204" pitchFamily="34" charset="0"/>
              <a:cs typeface="Arial" panose="020B0604020202020204" pitchFamily="34" charset="0"/>
            </a:endParaRPr>
          </a:p>
          <a:p>
            <a:pPr marL="536575" indent="-536575" algn="just" fontAlgn="auto">
              <a:lnSpc>
                <a:spcPct val="80000"/>
              </a:lnSpc>
              <a:spcBef>
                <a:spcPct val="20000"/>
              </a:spcBef>
              <a:spcAft>
                <a:spcPts val="0"/>
              </a:spcAft>
              <a:buFont typeface="Arial" panose="020B0604020202020204" pitchFamily="34" charset="0"/>
              <a:defRPr/>
            </a:pPr>
            <a:endParaRPr lang="ro-RO" altLang="en-US" sz="2000" dirty="0">
              <a:latin typeface="Arial" panose="020B0604020202020204" pitchFamily="34" charset="0"/>
              <a:cs typeface="Arial" panose="020B0604020202020204" pitchFamily="34" charset="0"/>
            </a:endParaRPr>
          </a:p>
        </p:txBody>
      </p:sp>
      <p:sp>
        <p:nvSpPr>
          <p:cNvPr id="18" name="Slide Number Placeholder 17"/>
          <p:cNvSpPr>
            <a:spLocks noGrp="1"/>
          </p:cNvSpPr>
          <p:nvPr>
            <p:ph type="sldNum" sz="quarter" idx="12"/>
          </p:nvPr>
        </p:nvSpPr>
        <p:spPr/>
        <p:txBody>
          <a:bodyPr/>
          <a:lstStyle/>
          <a:p>
            <a:pPr>
              <a:defRPr/>
            </a:pPr>
            <a:fld id="{7B479B53-95E3-4133-8D98-C0943FB2530B}" type="slidenum">
              <a:rPr lang="en-US"/>
              <a:pPr>
                <a:defRPr/>
              </a:pPr>
              <a:t>2</a:t>
            </a:fld>
            <a:endParaRPr lang="en-US"/>
          </a:p>
        </p:txBody>
      </p:sp>
      <p:pic>
        <p:nvPicPr>
          <p:cNvPr id="11" name="Imagine 10"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2546" y="61681"/>
            <a:ext cx="1543050" cy="1190625"/>
          </a:xfrm>
          <a:prstGeom prst="rect">
            <a:avLst/>
          </a:prstGeom>
          <a:noFill/>
          <a:ln>
            <a:noFill/>
          </a:ln>
        </p:spPr>
      </p:pic>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505" name="Group 16"/>
          <p:cNvGrpSpPr>
            <a:grpSpLocks/>
          </p:cNvGrpSpPr>
          <p:nvPr/>
        </p:nvGrpSpPr>
        <p:grpSpPr bwMode="auto">
          <a:xfrm>
            <a:off x="112486" y="856793"/>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447800"/>
            <a:ext cx="8229600" cy="838200"/>
          </a:xfrm>
          <a:prstGeom prst="rect">
            <a:avLst/>
          </a:prstGeom>
        </p:spPr>
        <p:txBody>
          <a:bodyPr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fontAlgn="auto">
              <a:spcAft>
                <a:spcPts val="0"/>
              </a:spcAft>
              <a:defRPr/>
            </a:pPr>
            <a:r>
              <a:rPr lang="ro-RO"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 </a:t>
            </a:r>
            <a:r>
              <a:rPr lang="ro-RO" sz="32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Garanţii procedurale</a:t>
            </a:r>
            <a:endParaRPr lang="en-US" sz="3200"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8" name="Slide Number Placeholder 17"/>
          <p:cNvSpPr>
            <a:spLocks noGrp="1"/>
          </p:cNvSpPr>
          <p:nvPr>
            <p:ph type="sldNum" sz="quarter" idx="12"/>
          </p:nvPr>
        </p:nvSpPr>
        <p:spPr/>
        <p:txBody>
          <a:bodyPr/>
          <a:lstStyle/>
          <a:p>
            <a:pPr>
              <a:defRPr/>
            </a:pPr>
            <a:fld id="{A0C928D7-F928-489B-AED1-ABCAA5A7E90D}" type="slidenum">
              <a:rPr lang="en-US"/>
              <a:pPr>
                <a:defRPr/>
              </a:pPr>
              <a:t>20</a:t>
            </a:fld>
            <a:endParaRPr lang="en-US"/>
          </a:p>
        </p:txBody>
      </p:sp>
      <p:sp>
        <p:nvSpPr>
          <p:cNvPr id="21509" name="TextBox 22"/>
          <p:cNvSpPr txBox="1">
            <a:spLocks noChangeArrowheads="1"/>
          </p:cNvSpPr>
          <p:nvPr/>
        </p:nvSpPr>
        <p:spPr bwMode="auto">
          <a:xfrm>
            <a:off x="3427413" y="3624263"/>
            <a:ext cx="915987" cy="3381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ctr"/>
            <a:r>
              <a:rPr lang="ro-RO" altLang="ro-RO" sz="1600" b="1">
                <a:solidFill>
                  <a:schemeClr val="bg1"/>
                </a:solidFill>
              </a:rPr>
              <a:t>Ritualuri</a:t>
            </a:r>
            <a:endParaRPr lang="en-US" altLang="ro-RO" sz="1600" b="1">
              <a:solidFill>
                <a:schemeClr val="bg1"/>
              </a:solidFill>
            </a:endParaRPr>
          </a:p>
        </p:txBody>
      </p:sp>
      <p:sp>
        <p:nvSpPr>
          <p:cNvPr id="21510" name="TextBox 23"/>
          <p:cNvSpPr txBox="1">
            <a:spLocks noChangeArrowheads="1"/>
          </p:cNvSpPr>
          <p:nvPr/>
        </p:nvSpPr>
        <p:spPr bwMode="auto">
          <a:xfrm>
            <a:off x="3400425" y="3124200"/>
            <a:ext cx="515938" cy="3381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ctr"/>
            <a:r>
              <a:rPr lang="ro-RO" altLang="ro-RO" sz="1600" b="1">
                <a:solidFill>
                  <a:schemeClr val="bg1"/>
                </a:solidFill>
              </a:rPr>
              <a:t>Eroi</a:t>
            </a:r>
            <a:endParaRPr lang="en-US" altLang="ro-RO" sz="1600" b="1">
              <a:solidFill>
                <a:schemeClr val="bg1"/>
              </a:solidFill>
            </a:endParaRPr>
          </a:p>
        </p:txBody>
      </p:sp>
      <p:sp>
        <p:nvSpPr>
          <p:cNvPr id="21514" name="TextBox 27"/>
          <p:cNvSpPr txBox="1">
            <a:spLocks noChangeArrowheads="1"/>
          </p:cNvSpPr>
          <p:nvPr/>
        </p:nvSpPr>
        <p:spPr bwMode="auto">
          <a:xfrm>
            <a:off x="5053013" y="3141663"/>
            <a:ext cx="698500" cy="3381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ctr"/>
            <a:r>
              <a:rPr lang="ro-RO" altLang="ro-RO" sz="1600" b="1">
                <a:solidFill>
                  <a:schemeClr val="bg1"/>
                </a:solidFill>
              </a:rPr>
              <a:t>Limba</a:t>
            </a:r>
            <a:endParaRPr lang="en-US" altLang="ro-RO" sz="1600" b="1">
              <a:solidFill>
                <a:schemeClr val="bg1"/>
              </a:solidFill>
            </a:endParaRPr>
          </a:p>
        </p:txBody>
      </p:sp>
      <p:sp>
        <p:nvSpPr>
          <p:cNvPr id="2" name="CasetăText 1"/>
          <p:cNvSpPr txBox="1"/>
          <p:nvPr/>
        </p:nvSpPr>
        <p:spPr>
          <a:xfrm>
            <a:off x="290512" y="2286000"/>
            <a:ext cx="8548688" cy="3785652"/>
          </a:xfrm>
          <a:prstGeom prst="rect">
            <a:avLst/>
          </a:prstGeom>
          <a:noFill/>
        </p:spPr>
        <p:txBody>
          <a:bodyPr wrap="square" rtlCol="0">
            <a:spAutoFit/>
          </a:bodyPr>
          <a:lstStyle/>
          <a:p>
            <a:pPr marL="285750" indent="-285750" algn="just">
              <a:buFontTx/>
              <a:buChar char="-"/>
            </a:pPr>
            <a:r>
              <a:rPr lang="ro-RO" sz="1600" b="1" dirty="0" smtClean="0">
                <a:solidFill>
                  <a:srgbClr val="FF0000"/>
                </a:solidFill>
                <a:effectLst>
                  <a:outerShdw blurRad="38100" dist="38100" dir="2700000" algn="tl">
                    <a:srgbClr val="000000">
                      <a:alpha val="43137"/>
                    </a:srgbClr>
                  </a:outerShdw>
                </a:effectLst>
              </a:rPr>
              <a:t>Drept de informare </a:t>
            </a:r>
          </a:p>
          <a:p>
            <a:pPr marL="285750" indent="-285750" algn="just">
              <a:buFontTx/>
              <a:buChar char="-"/>
            </a:pPr>
            <a:r>
              <a:rPr lang="ro-RO" sz="1600" dirty="0" smtClean="0"/>
              <a:t>Autorităţile competente au obligaţia să Informeze în scris persoana împotriva căreia s-a instituit o măsură de limitare a exercitării dreptului la liberă circulaţie, asupra motivelor care au determinat această măsură, precum şi asupra perioadei pentru care s-a limitat exerciţiul acestui drept </a:t>
            </a:r>
            <a:r>
              <a:rPr lang="ro-RO" sz="1600" dirty="0" smtClean="0">
                <a:solidFill>
                  <a:srgbClr val="FF0000"/>
                </a:solidFill>
                <a:effectLst>
                  <a:outerShdw blurRad="38100" dist="38100" dir="2700000" algn="tl">
                    <a:srgbClr val="000000">
                      <a:alpha val="43137"/>
                    </a:srgbClr>
                  </a:outerShdw>
                </a:effectLst>
              </a:rPr>
              <a:t> </a:t>
            </a:r>
            <a:r>
              <a:rPr lang="ro-RO" sz="1600" dirty="0" smtClean="0"/>
              <a:t>- art. 3 (4);</a:t>
            </a:r>
          </a:p>
          <a:p>
            <a:pPr algn="just"/>
            <a:endParaRPr lang="ro-RO" sz="1600" dirty="0" smtClean="0"/>
          </a:p>
          <a:p>
            <a:pPr marL="285750" indent="-285750" algn="just">
              <a:buFontTx/>
              <a:buChar char="-"/>
            </a:pPr>
            <a:r>
              <a:rPr lang="ro-RO" sz="1600" b="1" dirty="0" smtClean="0">
                <a:solidFill>
                  <a:srgbClr val="FF0000"/>
                </a:solidFill>
                <a:effectLst>
                  <a:outerShdw blurRad="38100" dist="38100" dir="2700000" algn="tl">
                    <a:srgbClr val="000000">
                      <a:alpha val="43137"/>
                    </a:srgbClr>
                  </a:outerShdw>
                </a:effectLst>
              </a:rPr>
              <a:t>Posibilitatea de contestare a măsurilor de limitare a exercitării dreptului la liberă circulaţie în străinătate</a:t>
            </a:r>
            <a:r>
              <a:rPr lang="ro-RO" sz="1600" b="1" dirty="0" smtClean="0">
                <a:solidFill>
                  <a:srgbClr val="FF0000"/>
                </a:solidFill>
              </a:rPr>
              <a:t>: </a:t>
            </a:r>
          </a:p>
          <a:p>
            <a:pPr marL="285750" indent="338138" algn="just">
              <a:buFont typeface="Arial" panose="020B0604020202020204" pitchFamily="34" charset="0"/>
              <a:buChar char="•"/>
            </a:pPr>
            <a:r>
              <a:rPr lang="ro-RO" sz="1600" dirty="0" smtClean="0"/>
              <a:t>Hotărârea prin care instanţa s-a pronunţat asupra </a:t>
            </a:r>
            <a:r>
              <a:rPr lang="ro-RO" sz="1600" u="sng" dirty="0" smtClean="0"/>
              <a:t>solicitării de restrângere</a:t>
            </a:r>
            <a:r>
              <a:rPr lang="ro-RO" sz="1600" dirty="0" smtClean="0"/>
              <a:t> a exercitării dreptului la liberă circulaţie este supusă apelului la curtea de apel competentă teritorial; hotărârea curţii de apel este supusă recursului – art. 39 (3)-(7).</a:t>
            </a:r>
          </a:p>
          <a:p>
            <a:pPr marL="285750" indent="338138" algn="just">
              <a:buFont typeface="Arial" panose="020B0604020202020204" pitchFamily="34" charset="0"/>
              <a:buChar char="•"/>
            </a:pPr>
            <a:r>
              <a:rPr lang="ro-RO" sz="1600" dirty="0" smtClean="0">
                <a:solidFill>
                  <a:prstClr val="black"/>
                </a:solidFill>
              </a:rPr>
              <a:t>Hotărârea </a:t>
            </a:r>
            <a:r>
              <a:rPr lang="ro-RO" sz="1600" dirty="0">
                <a:solidFill>
                  <a:prstClr val="black"/>
                </a:solidFill>
              </a:rPr>
              <a:t>prin care instanţa s-a pronunţat asupra </a:t>
            </a:r>
            <a:r>
              <a:rPr lang="ro-RO" sz="1600" u="sng" dirty="0" smtClean="0">
                <a:solidFill>
                  <a:prstClr val="black"/>
                </a:solidFill>
              </a:rPr>
              <a:t>solicitării </a:t>
            </a:r>
            <a:r>
              <a:rPr lang="ro-RO" sz="1600" u="sng" dirty="0">
                <a:solidFill>
                  <a:prstClr val="black"/>
                </a:solidFill>
              </a:rPr>
              <a:t>de </a:t>
            </a:r>
            <a:r>
              <a:rPr lang="ro-RO" sz="1600" u="sng" dirty="0" smtClean="0">
                <a:solidFill>
                  <a:prstClr val="black"/>
                </a:solidFill>
              </a:rPr>
              <a:t>suspendare </a:t>
            </a:r>
            <a:r>
              <a:rPr lang="ro-RO" sz="1600" dirty="0">
                <a:solidFill>
                  <a:prstClr val="black"/>
                </a:solidFill>
              </a:rPr>
              <a:t>a exercitării dreptului la liberă circulaţie </a:t>
            </a:r>
            <a:r>
              <a:rPr lang="ro-RO" sz="1600" dirty="0" smtClean="0">
                <a:solidFill>
                  <a:prstClr val="black"/>
                </a:solidFill>
              </a:rPr>
              <a:t>poate fi contestată potrivit procedurii prevăzută de art. 39 </a:t>
            </a:r>
            <a:endParaRPr lang="ro-RO" sz="1600" dirty="0" smtClean="0"/>
          </a:p>
          <a:p>
            <a:pPr marL="285750" indent="-285750">
              <a:buFontTx/>
              <a:buChar char="-"/>
            </a:pPr>
            <a:endParaRPr lang="ro-RO" sz="1600" dirty="0"/>
          </a:p>
        </p:txBody>
      </p:sp>
      <p:pic>
        <p:nvPicPr>
          <p:cNvPr id="13" name="Imagine 12"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3628"/>
            <a:ext cx="1543050" cy="1190625"/>
          </a:xfrm>
          <a:prstGeom prst="rect">
            <a:avLst/>
          </a:prstGeom>
          <a:noFill/>
          <a:ln>
            <a:noFill/>
          </a:ln>
        </p:spPr>
      </p:pic>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2529" name="Group 16"/>
          <p:cNvGrpSpPr>
            <a:grpSpLocks/>
          </p:cNvGrpSpPr>
          <p:nvPr/>
        </p:nvGrpSpPr>
        <p:grpSpPr bwMode="auto">
          <a:xfrm>
            <a:off x="76200" y="888727"/>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1143000"/>
          </a:xfrm>
          <a:prstGeom prst="rect">
            <a:avLst/>
          </a:prstGeom>
        </p:spPr>
        <p:txBody>
          <a:bodyPr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Dreptul de asistenţă şi protecţie din partea misiunilor diplomatice şi oficiilor consulare  </a:t>
            </a:r>
            <a:endParaRPr lang="en-US"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a:p>
            <a:pPr fontAlgn="auto">
              <a:spcAft>
                <a:spcPts val="0"/>
              </a:spcAft>
              <a:defRPr/>
            </a:pPr>
            <a:r>
              <a:rPr lang="ro-RO"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 </a:t>
            </a:r>
            <a:endParaRPr lang="en-US" b="1" dirty="0">
              <a:ln w="12700">
                <a:solidFill>
                  <a:schemeClr val="tx2">
                    <a:satMod val="155000"/>
                  </a:schemeClr>
                </a:solidFill>
                <a:prstDash val="solid"/>
              </a:ln>
              <a:solidFill>
                <a:srgbClr val="FF0000"/>
              </a:solidFill>
              <a:effectLst>
                <a:outerShdw blurRad="41275" dist="20320" dir="1800000" algn="tl" rotWithShape="0">
                  <a:srgbClr val="000000">
                    <a:alpha val="40000"/>
                  </a:srgbClr>
                </a:outerShdw>
              </a:effectLst>
            </a:endParaRPr>
          </a:p>
        </p:txBody>
      </p:sp>
      <p:sp>
        <p:nvSpPr>
          <p:cNvPr id="18" name="Slide Number Placeholder 17"/>
          <p:cNvSpPr>
            <a:spLocks noGrp="1"/>
          </p:cNvSpPr>
          <p:nvPr>
            <p:ph type="sldNum" sz="quarter" idx="12"/>
          </p:nvPr>
        </p:nvSpPr>
        <p:spPr/>
        <p:txBody>
          <a:bodyPr/>
          <a:lstStyle/>
          <a:p>
            <a:pPr>
              <a:defRPr/>
            </a:pPr>
            <a:fld id="{7A2DEF32-CB64-4FB4-B817-A3A4090435C7}" type="slidenum">
              <a:rPr lang="en-US"/>
              <a:pPr>
                <a:defRPr/>
              </a:pPr>
              <a:t>21</a:t>
            </a:fld>
            <a:endParaRPr lang="en-US"/>
          </a:p>
        </p:txBody>
      </p:sp>
      <p:sp>
        <p:nvSpPr>
          <p:cNvPr id="2" name="CasetăText 1"/>
          <p:cNvSpPr txBox="1"/>
          <p:nvPr/>
        </p:nvSpPr>
        <p:spPr>
          <a:xfrm>
            <a:off x="685800" y="2286000"/>
            <a:ext cx="7848599" cy="3785652"/>
          </a:xfrm>
          <a:prstGeom prst="rect">
            <a:avLst/>
          </a:prstGeom>
          <a:noFill/>
        </p:spPr>
        <p:txBody>
          <a:bodyPr wrap="square" rtlCol="0">
            <a:spAutoFit/>
          </a:bodyPr>
          <a:lstStyle/>
          <a:p>
            <a:pPr algn="just">
              <a:spcAft>
                <a:spcPts val="0"/>
              </a:spcAft>
            </a:pPr>
            <a:r>
              <a:rPr lang="ro-RO" sz="1600" dirty="0" smtClean="0">
                <a:latin typeface="Arial" panose="020B0604020202020204" pitchFamily="34" charset="0"/>
                <a:ea typeface="Calibri"/>
                <a:cs typeface="Arial" panose="020B0604020202020204" pitchFamily="34" charset="0"/>
              </a:rPr>
              <a:t> </a:t>
            </a:r>
            <a:r>
              <a:rPr lang="ro-RO" sz="1600" b="1" dirty="0" smtClean="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Art. 4 </a:t>
            </a:r>
            <a:r>
              <a:rPr lang="ro-RO" sz="1600" b="1" dirty="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(1) </a:t>
            </a:r>
            <a:r>
              <a:rPr lang="ro-RO" sz="1600" dirty="0">
                <a:latin typeface="Arial" panose="020B0604020202020204" pitchFamily="34" charset="0"/>
                <a:ea typeface="Calibri"/>
                <a:cs typeface="Arial" panose="020B0604020202020204" pitchFamily="34" charset="0"/>
              </a:rPr>
              <a:t>Pe perioada şederii în străinătate orice cetăţean român are dreptul la asistenţă şi protecţie din partea misiunilor diplomatice, precum şi a oficiilor consulare ale României.</a:t>
            </a:r>
          </a:p>
          <a:p>
            <a:pPr algn="just">
              <a:spcAft>
                <a:spcPts val="0"/>
              </a:spcAft>
            </a:pPr>
            <a:r>
              <a:rPr lang="ro-RO" sz="1600" dirty="0">
                <a:latin typeface="Arial" panose="020B0604020202020204" pitchFamily="34" charset="0"/>
                <a:ea typeface="Calibri"/>
                <a:cs typeface="Arial" panose="020B0604020202020204" pitchFamily="34" charset="0"/>
              </a:rPr>
              <a:t> </a:t>
            </a:r>
          </a:p>
          <a:p>
            <a:pPr algn="just">
              <a:spcAft>
                <a:spcPts val="0"/>
              </a:spcAft>
            </a:pPr>
            <a:r>
              <a:rPr lang="ro-RO" sz="1600" dirty="0">
                <a:latin typeface="Arial" panose="020B0604020202020204" pitchFamily="34" charset="0"/>
                <a:ea typeface="Calibri"/>
                <a:cs typeface="Arial" panose="020B0604020202020204" pitchFamily="34" charset="0"/>
              </a:rPr>
              <a:t> </a:t>
            </a:r>
            <a:r>
              <a:rPr lang="ro-RO" sz="1600" b="1" dirty="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(2) </a:t>
            </a:r>
            <a:r>
              <a:rPr lang="ro-RO" sz="1600" dirty="0">
                <a:latin typeface="Arial" panose="020B0604020202020204" pitchFamily="34" charset="0"/>
                <a:ea typeface="Calibri"/>
                <a:cs typeface="Arial" panose="020B0604020202020204" pitchFamily="34" charset="0"/>
              </a:rPr>
              <a:t>Misiunile diplomatice şi oficiile consulare ale României din străinătate au obligaţia să acorde sprijin şi asistenţă, în condiţiile legii, cu sprijinul instituţiilor competente din ţară, cetăţenilor români aflaţi în dificultate sau care solicită ajutorul în vederea întoarcerii în ţară, precum şi de a întreprinde toate demersurile necesare pentru informarea cetăţenilor români asupra apariţiei unor situaţii de natură să le pună în pericol siguranţa ori sănătatea.</a:t>
            </a:r>
          </a:p>
          <a:p>
            <a:pPr algn="just">
              <a:spcAft>
                <a:spcPts val="0"/>
              </a:spcAft>
            </a:pPr>
            <a:r>
              <a:rPr lang="ro-RO" sz="1600" dirty="0">
                <a:latin typeface="Arial" panose="020B0604020202020204" pitchFamily="34" charset="0"/>
                <a:ea typeface="Calibri"/>
                <a:cs typeface="Arial" panose="020B0604020202020204" pitchFamily="34" charset="0"/>
              </a:rPr>
              <a:t> </a:t>
            </a:r>
          </a:p>
          <a:p>
            <a:pPr algn="just">
              <a:spcAft>
                <a:spcPts val="0"/>
              </a:spcAft>
            </a:pPr>
            <a:r>
              <a:rPr lang="ro-RO" sz="1600" b="1" dirty="0">
                <a:solidFill>
                  <a:srgbClr val="FF0000"/>
                </a:solidFill>
                <a:effectLst>
                  <a:outerShdw blurRad="38100" dist="38100" dir="2700000" algn="tl">
                    <a:srgbClr val="000000">
                      <a:alpha val="43137"/>
                    </a:srgbClr>
                  </a:outerShdw>
                </a:effectLst>
                <a:latin typeface="Arial" panose="020B0604020202020204" pitchFamily="34" charset="0"/>
                <a:ea typeface="Calibri"/>
                <a:cs typeface="Arial" panose="020B0604020202020204" pitchFamily="34" charset="0"/>
              </a:rPr>
              <a:t> (3) </a:t>
            </a:r>
            <a:r>
              <a:rPr lang="ro-RO" sz="1600" dirty="0">
                <a:latin typeface="Arial" panose="020B0604020202020204" pitchFamily="34" charset="0"/>
                <a:ea typeface="Calibri"/>
                <a:cs typeface="Arial" panose="020B0604020202020204" pitchFamily="34" charset="0"/>
              </a:rPr>
              <a:t>Pe baza informaţiilor furnizate de Ministerul Afacerilor Externe, organele poliţiei de frontieră sunt obligate să îi informeze pe cetăţenii români care urmează să călătorească în străinătate asupra apariţiei, pe teritoriile statelor de tranzit şi de destinaţie, a unor situaţii de natură să le pună în pericol siguranţa ori sănătatea.</a:t>
            </a:r>
            <a:endParaRPr lang="ro-RO" sz="1600" dirty="0">
              <a:effectLst/>
              <a:latin typeface="Arial" panose="020B0604020202020204" pitchFamily="34" charset="0"/>
              <a:ea typeface="Calibri"/>
              <a:cs typeface="Arial" panose="020B0604020202020204" pitchFamily="34" charset="0"/>
            </a:endParaRPr>
          </a:p>
        </p:txBody>
      </p:sp>
      <p:pic>
        <p:nvPicPr>
          <p:cNvPr id="13" name="Imagine 12"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4763"/>
            <a:ext cx="1543050" cy="1190625"/>
          </a:xfrm>
          <a:prstGeom prst="rect">
            <a:avLst/>
          </a:prstGeom>
          <a:noFill/>
          <a:ln>
            <a:noFill/>
          </a:ln>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76200" y="900111"/>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1066800"/>
          </a:xfrm>
          <a:prstGeom prst="rect">
            <a:avLst/>
          </a:prstGeom>
        </p:spPr>
        <p:txBody>
          <a:bodyPr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Reglementări interne de transpunere a Directivei 2004/38/CE</a:t>
            </a:r>
            <a:endParaRPr lang="en-US"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7411" name="Content Placeholder 2"/>
          <p:cNvSpPr txBox="1">
            <a:spLocks/>
          </p:cNvSpPr>
          <p:nvPr/>
        </p:nvSpPr>
        <p:spPr bwMode="auto">
          <a:xfrm>
            <a:off x="381000" y="2590800"/>
            <a:ext cx="8382000" cy="399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marL="363538" indent="-363538" algn="just">
              <a:spcBef>
                <a:spcPct val="20000"/>
              </a:spcBef>
              <a:buFontTx/>
              <a:buChar char="-"/>
            </a:pPr>
            <a:r>
              <a:rPr lang="ro-RO" altLang="ro-RO" sz="28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OUG nr. 102/2005 </a:t>
            </a:r>
            <a:r>
              <a:rPr lang="ro-RO" altLang="ro-RO" sz="20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privind libera circulație pe teritoriul României a cetățenilor statelor membre ale Uniunii Europene și Spațiul Economic European</a:t>
            </a:r>
          </a:p>
          <a:p>
            <a:pPr marL="363538" indent="-363538" algn="just">
              <a:spcBef>
                <a:spcPct val="20000"/>
              </a:spcBef>
              <a:buFontTx/>
              <a:buChar char="-"/>
            </a:pPr>
            <a:r>
              <a:rPr lang="ro-RO" altLang="ro-RO" sz="1600" dirty="0" smtClean="0">
                <a:latin typeface="Arial" panose="020B0604020202020204" pitchFamily="34" charset="0"/>
                <a:cs typeface="Arial" panose="020B0604020202020204" pitchFamily="34" charset="0"/>
              </a:rPr>
              <a:t>stabileşte condiţiile de exercitare a dreptului la liberă circulaţie, de rezidenţă şi de rezidenţă permanentă pe teritoriul României, precum şi limitele exercitării acestor drepturi din motive de ordine publică, securitate naţională şi sănătate publică</a:t>
            </a:r>
          </a:p>
          <a:p>
            <a:pPr marL="363538" indent="-363538" algn="just">
              <a:spcBef>
                <a:spcPct val="20000"/>
              </a:spcBef>
              <a:buFontTx/>
              <a:buChar char="-"/>
            </a:pPr>
            <a:r>
              <a:rPr lang="ro-RO" altLang="ro-RO" sz="28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Legea nr. 248/2005 </a:t>
            </a:r>
            <a:r>
              <a:rPr lang="ro-RO" altLang="ro-RO" sz="2000" b="1"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privind regimul liberei circulații a cetățenilor români în străinătate</a:t>
            </a:r>
          </a:p>
          <a:p>
            <a:pPr marL="363538" indent="-363538" algn="just">
              <a:spcBef>
                <a:spcPct val="20000"/>
              </a:spcBef>
              <a:buFontTx/>
              <a:buChar char="-"/>
            </a:pPr>
            <a:r>
              <a:rPr lang="ro-RO" altLang="ro-RO" sz="1600" dirty="0">
                <a:latin typeface="Arial" panose="020B0604020202020204" pitchFamily="34" charset="0"/>
                <a:cs typeface="Arial" panose="020B0604020202020204" pitchFamily="34" charset="0"/>
              </a:rPr>
              <a:t>s</a:t>
            </a:r>
            <a:r>
              <a:rPr lang="ro-RO" altLang="ro-RO" sz="1600" dirty="0" smtClean="0">
                <a:latin typeface="Arial" panose="020B0604020202020204" pitchFamily="34" charset="0"/>
                <a:cs typeface="Arial" panose="020B0604020202020204" pitchFamily="34" charset="0"/>
              </a:rPr>
              <a:t>tabileşte condiţiile în care cetăţenii români îşi pot exercita dreptul la liberă circulaţie în străinătate, precum şi limitele exercitării acestui drept. </a:t>
            </a:r>
          </a:p>
          <a:p>
            <a:pPr algn="just">
              <a:spcBef>
                <a:spcPct val="20000"/>
              </a:spcBef>
            </a:pPr>
            <a:endParaRPr lang="en-US" altLang="ro-RO" sz="2000" dirty="0">
              <a:latin typeface="Arial" panose="020B0604020202020204" pitchFamily="34" charset="0"/>
              <a:cs typeface="Arial" panose="020B0604020202020204" pitchFamily="34" charset="0"/>
            </a:endParaRPr>
          </a:p>
          <a:p>
            <a:pPr algn="just">
              <a:spcBef>
                <a:spcPct val="20000"/>
              </a:spcBef>
            </a:pPr>
            <a:endParaRPr lang="ro-RO" altLang="ro-RO" sz="2000" dirty="0">
              <a:latin typeface="Arial" panose="020B0604020202020204" pitchFamily="34" charset="0"/>
              <a:cs typeface="Arial" panose="020B0604020202020204" pitchFamily="34" charset="0"/>
            </a:endParaRP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3</a:t>
            </a:fld>
            <a:endParaRPr lang="en-US"/>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29255"/>
            <a:ext cx="1543050" cy="1190625"/>
          </a:xfrm>
          <a:prstGeom prst="rect">
            <a:avLst/>
          </a:prstGeom>
          <a:noFill/>
          <a:ln>
            <a:noFill/>
          </a:ln>
        </p:spPr>
      </p:pic>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76200" y="900111"/>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990600"/>
          </a:xfrm>
          <a:prstGeom prst="rect">
            <a:avLst/>
          </a:prstGeom>
        </p:spPr>
        <p:txBody>
          <a:bodyPr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Transpunerea Directivei 2004/38/CE prin OUG nr. 102 /2005</a:t>
            </a:r>
            <a:endParaRPr lang="en-US"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7411" name="Content Placeholder 2"/>
          <p:cNvSpPr txBox="1">
            <a:spLocks/>
          </p:cNvSpPr>
          <p:nvPr/>
        </p:nvSpPr>
        <p:spPr bwMode="auto">
          <a:xfrm>
            <a:off x="381000" y="2514601"/>
            <a:ext cx="8288740" cy="3810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marL="342900" lvl="0" indent="-342900" algn="just">
              <a:spcAft>
                <a:spcPts val="0"/>
              </a:spcAft>
              <a:buFont typeface="+mj-lt"/>
              <a:buAutoNum type="arabicPeriod"/>
            </a:pPr>
            <a:r>
              <a:rPr lang="ro-RO" b="1" dirty="0">
                <a:solidFill>
                  <a:srgbClr val="000000"/>
                </a:solidFill>
                <a:latin typeface="Calibri"/>
                <a:ea typeface="Times New Roman"/>
                <a:cs typeface="Times New Roman"/>
              </a:rPr>
              <a:t>Obiectul</a:t>
            </a:r>
            <a:r>
              <a:rPr lang="ro-RO" dirty="0">
                <a:solidFill>
                  <a:srgbClr val="000000"/>
                </a:solidFill>
                <a:latin typeface="Times New Roman"/>
                <a:ea typeface="Times New Roman"/>
                <a:cs typeface="Times New Roman"/>
              </a:rPr>
              <a:t> </a:t>
            </a:r>
            <a:r>
              <a:rPr lang="ro-RO" dirty="0">
                <a:solidFill>
                  <a:srgbClr val="0070C0"/>
                </a:solidFill>
                <a:latin typeface="Times New Roman"/>
                <a:ea typeface="Times New Roman"/>
                <a:cs typeface="Times New Roman"/>
              </a:rPr>
              <a:t>Articolul 1 </a:t>
            </a:r>
            <a:r>
              <a:rPr lang="ro-RO" dirty="0">
                <a:solidFill>
                  <a:srgbClr val="FF0000"/>
                </a:solidFill>
                <a:latin typeface="Times New Roman"/>
                <a:ea typeface="Times New Roman"/>
                <a:cs typeface="Times New Roman"/>
              </a:rPr>
              <a:t>(art. 1)</a:t>
            </a:r>
            <a:endParaRPr lang="ro-RO" dirty="0">
              <a:latin typeface="Calibri"/>
              <a:ea typeface="Calibri"/>
              <a:cs typeface="Times New Roman"/>
            </a:endParaRPr>
          </a:p>
          <a:p>
            <a:pPr marL="342900" lvl="0" indent="-342900" algn="just">
              <a:spcAft>
                <a:spcPts val="0"/>
              </a:spcAft>
              <a:buFont typeface="+mj-lt"/>
              <a:buAutoNum type="arabicPeriod"/>
            </a:pPr>
            <a:r>
              <a:rPr lang="ro-RO" b="1" dirty="0">
                <a:latin typeface="Calibri"/>
                <a:ea typeface="Calibri"/>
                <a:cs typeface="Times New Roman"/>
              </a:rPr>
              <a:t>Definiții</a:t>
            </a:r>
            <a:r>
              <a:rPr lang="ro-RO" dirty="0">
                <a:latin typeface="Calibri"/>
                <a:ea typeface="Calibri"/>
                <a:cs typeface="Times New Roman"/>
              </a:rPr>
              <a:t> </a:t>
            </a:r>
            <a:r>
              <a:rPr lang="ro-RO" dirty="0">
                <a:solidFill>
                  <a:srgbClr val="0070C0"/>
                </a:solidFill>
                <a:latin typeface="Calibri"/>
                <a:ea typeface="Calibri"/>
                <a:cs typeface="Times New Roman"/>
              </a:rPr>
              <a:t>Articolul 2 </a:t>
            </a:r>
            <a:r>
              <a:rPr lang="ro-RO" dirty="0">
                <a:solidFill>
                  <a:srgbClr val="FF0000"/>
                </a:solidFill>
                <a:latin typeface="Calibri"/>
                <a:ea typeface="Calibri"/>
                <a:cs typeface="Times New Roman"/>
              </a:rPr>
              <a:t>(art. 2)</a:t>
            </a:r>
            <a:endParaRPr lang="ro-RO" dirty="0">
              <a:latin typeface="Calibri"/>
              <a:ea typeface="Calibri"/>
              <a:cs typeface="Times New Roman"/>
            </a:endParaRPr>
          </a:p>
          <a:p>
            <a:pPr marL="342900" lvl="0" indent="-342900" algn="just">
              <a:spcAft>
                <a:spcPts val="0"/>
              </a:spcAft>
              <a:buFont typeface="+mj-lt"/>
              <a:buAutoNum type="arabicPeriod"/>
            </a:pPr>
            <a:r>
              <a:rPr lang="ro-RO" b="1" dirty="0">
                <a:latin typeface="Calibri"/>
                <a:ea typeface="Calibri"/>
                <a:cs typeface="Times New Roman"/>
              </a:rPr>
              <a:t>Destinatarii</a:t>
            </a:r>
            <a:r>
              <a:rPr lang="ro-RO" dirty="0">
                <a:latin typeface="Calibri"/>
                <a:ea typeface="Calibri"/>
                <a:cs typeface="Times New Roman"/>
              </a:rPr>
              <a:t> </a:t>
            </a:r>
            <a:r>
              <a:rPr lang="ro-RO" dirty="0">
                <a:solidFill>
                  <a:srgbClr val="0070C0"/>
                </a:solidFill>
                <a:latin typeface="Calibri"/>
                <a:ea typeface="Calibri"/>
                <a:cs typeface="Times New Roman"/>
              </a:rPr>
              <a:t>Articolul 3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a:t>
            </a:r>
            <a:r>
              <a:rPr lang="ro-RO" dirty="0" smtClean="0">
                <a:solidFill>
                  <a:srgbClr val="FF0000"/>
                </a:solidFill>
                <a:latin typeface="Calibri"/>
                <a:ea typeface="Calibri"/>
                <a:cs typeface="Times New Roman"/>
              </a:rPr>
              <a:t>1)</a:t>
            </a:r>
            <a:endParaRPr lang="ro-RO" dirty="0">
              <a:solidFill>
                <a:srgbClr val="FF0000"/>
              </a:solidFill>
              <a:latin typeface="Calibri"/>
              <a:ea typeface="Calibri"/>
              <a:cs typeface="Times New Roman"/>
            </a:endParaRPr>
          </a:p>
          <a:p>
            <a:pPr marL="342900" lvl="0" indent="-342900" algn="just">
              <a:spcAft>
                <a:spcPts val="0"/>
              </a:spcAft>
              <a:buFont typeface="+mj-lt"/>
              <a:buAutoNum type="arabicPeriod"/>
            </a:pPr>
            <a:r>
              <a:rPr lang="ro-RO" b="1" dirty="0">
                <a:latin typeface="Calibri"/>
                <a:ea typeface="Calibri"/>
                <a:cs typeface="Times New Roman"/>
              </a:rPr>
              <a:t>Dreptul de ieșire</a:t>
            </a:r>
            <a:r>
              <a:rPr lang="ro-RO" dirty="0">
                <a:latin typeface="Calibri"/>
                <a:ea typeface="Calibri"/>
                <a:cs typeface="Times New Roman"/>
              </a:rPr>
              <a:t> </a:t>
            </a:r>
            <a:r>
              <a:rPr lang="ro-RO" dirty="0">
                <a:solidFill>
                  <a:srgbClr val="0070C0"/>
                </a:solidFill>
                <a:latin typeface="Calibri"/>
                <a:ea typeface="Calibri"/>
                <a:cs typeface="Times New Roman"/>
              </a:rPr>
              <a:t>Articolul 4 </a:t>
            </a:r>
            <a:r>
              <a:rPr lang="ro-RO" dirty="0" smtClean="0">
                <a:solidFill>
                  <a:srgbClr val="FF0000"/>
                </a:solidFill>
                <a:latin typeface="Calibri"/>
                <a:ea typeface="Calibri"/>
                <a:cs typeface="Times New Roman"/>
              </a:rPr>
              <a:t>(art. 7 )</a:t>
            </a:r>
            <a:endParaRPr lang="ro-RO" dirty="0">
              <a:solidFill>
                <a:srgbClr val="FF0000"/>
              </a:solidFill>
              <a:latin typeface="Calibri"/>
              <a:ea typeface="Calibri"/>
              <a:cs typeface="Times New Roman"/>
            </a:endParaRPr>
          </a:p>
          <a:p>
            <a:pPr marL="342900" lvl="0" indent="-342900" algn="just">
              <a:spcAft>
                <a:spcPts val="0"/>
              </a:spcAft>
              <a:buFont typeface="+mj-lt"/>
              <a:buAutoNum type="arabicPeriod"/>
            </a:pPr>
            <a:r>
              <a:rPr lang="ro-RO" b="1" dirty="0" smtClean="0">
                <a:latin typeface="Calibri"/>
                <a:ea typeface="Calibri"/>
                <a:cs typeface="Times New Roman"/>
              </a:rPr>
              <a:t>Dreptul </a:t>
            </a:r>
            <a:r>
              <a:rPr lang="ro-RO" b="1" dirty="0">
                <a:latin typeface="Calibri"/>
                <a:ea typeface="Calibri"/>
                <a:cs typeface="Times New Roman"/>
              </a:rPr>
              <a:t>de intrare </a:t>
            </a:r>
            <a:r>
              <a:rPr lang="ro-RO" dirty="0">
                <a:solidFill>
                  <a:srgbClr val="0070C0"/>
                </a:solidFill>
                <a:latin typeface="Calibri"/>
                <a:ea typeface="Calibri"/>
                <a:cs typeface="Times New Roman"/>
              </a:rPr>
              <a:t>Articolul 5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5</a:t>
            </a:r>
            <a:r>
              <a:rPr lang="ro-RO" dirty="0" smtClean="0">
                <a:solidFill>
                  <a:srgbClr val="FF0000"/>
                </a:solidFill>
                <a:latin typeface="Calibri"/>
                <a:ea typeface="Calibri"/>
                <a:cs typeface="Times New Roman"/>
              </a:rPr>
              <a:t>)</a:t>
            </a:r>
            <a:endParaRPr lang="ro-RO" dirty="0" smtClean="0">
              <a:latin typeface="Calibri"/>
              <a:ea typeface="Calibri"/>
              <a:cs typeface="Times New Roman"/>
            </a:endParaRPr>
          </a:p>
          <a:p>
            <a:pPr marL="342900" lvl="0" indent="-342900" algn="just">
              <a:spcAft>
                <a:spcPts val="0"/>
              </a:spcAft>
              <a:buFont typeface="+mj-lt"/>
              <a:buAutoNum type="arabicPeriod"/>
            </a:pPr>
            <a:r>
              <a:rPr lang="ro-RO" b="1" dirty="0" smtClean="0">
                <a:latin typeface="Calibri"/>
                <a:ea typeface="Calibri"/>
                <a:cs typeface="Times New Roman"/>
              </a:rPr>
              <a:t>Dreptul de ședere pentru o perioadă de cel mult trei luni</a:t>
            </a:r>
            <a:r>
              <a:rPr lang="ro-RO" dirty="0" smtClean="0">
                <a:latin typeface="Calibri"/>
                <a:ea typeface="Calibri"/>
                <a:cs typeface="Times New Roman"/>
              </a:rPr>
              <a:t> </a:t>
            </a:r>
            <a:r>
              <a:rPr lang="ro-RO" dirty="0" smtClean="0">
                <a:solidFill>
                  <a:srgbClr val="0070C0"/>
                </a:solidFill>
                <a:latin typeface="Calibri"/>
                <a:ea typeface="Calibri"/>
                <a:cs typeface="Times New Roman"/>
              </a:rPr>
              <a:t>Articolul 6 </a:t>
            </a:r>
            <a:r>
              <a:rPr lang="ro-RO" dirty="0" smtClean="0">
                <a:solidFill>
                  <a:srgbClr val="FF0000"/>
                </a:solidFill>
                <a:latin typeface="Calibri"/>
                <a:ea typeface="Calibri"/>
                <a:cs typeface="Times New Roman"/>
              </a:rPr>
              <a:t>(art.11)</a:t>
            </a:r>
            <a:endParaRPr lang="ro-RO" dirty="0" smtClean="0">
              <a:latin typeface="Calibri"/>
              <a:ea typeface="Calibri"/>
              <a:cs typeface="Times New Roman"/>
            </a:endParaRPr>
          </a:p>
          <a:p>
            <a:pPr marL="342900" lvl="0" indent="-342900" algn="just">
              <a:spcAft>
                <a:spcPts val="0"/>
              </a:spcAft>
              <a:buFont typeface="+mj-lt"/>
              <a:buAutoNum type="arabicPeriod"/>
            </a:pPr>
            <a:r>
              <a:rPr lang="ro-RO" b="1" dirty="0" smtClean="0">
                <a:latin typeface="Calibri"/>
                <a:ea typeface="Calibri"/>
                <a:cs typeface="Times New Roman"/>
              </a:rPr>
              <a:t>Dreptul </a:t>
            </a:r>
            <a:r>
              <a:rPr lang="ro-RO" b="1" dirty="0">
                <a:latin typeface="Calibri"/>
                <a:ea typeface="Calibri"/>
                <a:cs typeface="Times New Roman"/>
              </a:rPr>
              <a:t>de ședere pentru o perioadă mai mare de trei luni </a:t>
            </a:r>
            <a:r>
              <a:rPr lang="ro-RO" dirty="0">
                <a:solidFill>
                  <a:srgbClr val="0070C0"/>
                </a:solidFill>
                <a:latin typeface="Calibri"/>
                <a:ea typeface="Calibri"/>
                <a:cs typeface="Times New Roman"/>
              </a:rPr>
              <a:t>Articolul 7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12)</a:t>
            </a:r>
            <a:endParaRPr lang="ro-RO" dirty="0">
              <a:latin typeface="Calibri"/>
              <a:ea typeface="Calibri"/>
              <a:cs typeface="Times New Roman"/>
            </a:endParaRPr>
          </a:p>
          <a:p>
            <a:pPr marL="342900" lvl="0" indent="-342900" algn="just">
              <a:spcAft>
                <a:spcPts val="0"/>
              </a:spcAft>
              <a:buFont typeface="+mj-lt"/>
              <a:buAutoNum type="arabicPeriod"/>
            </a:pPr>
            <a:r>
              <a:rPr lang="ro-RO" b="1" dirty="0">
                <a:latin typeface="Calibri"/>
                <a:ea typeface="Calibri"/>
                <a:cs typeface="Times New Roman"/>
              </a:rPr>
              <a:t>Formalitățile administrative referitoare la cetățenii Uniunii</a:t>
            </a:r>
            <a:r>
              <a:rPr lang="ro-RO" dirty="0">
                <a:latin typeface="Calibri"/>
                <a:ea typeface="Calibri"/>
                <a:cs typeface="Times New Roman"/>
              </a:rPr>
              <a:t> </a:t>
            </a:r>
            <a:r>
              <a:rPr lang="ro-RO" dirty="0">
                <a:solidFill>
                  <a:srgbClr val="0070C0"/>
                </a:solidFill>
                <a:latin typeface="Calibri"/>
                <a:ea typeface="Calibri"/>
                <a:cs typeface="Times New Roman"/>
              </a:rPr>
              <a:t>Articolul 8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a:t>
            </a:r>
            <a:r>
              <a:rPr lang="ro-RO" dirty="0" smtClean="0">
                <a:solidFill>
                  <a:srgbClr val="FF0000"/>
                </a:solidFill>
                <a:latin typeface="Calibri"/>
                <a:ea typeface="Calibri"/>
                <a:cs typeface="Times New Roman"/>
              </a:rPr>
              <a:t>13, 14)</a:t>
            </a:r>
            <a:endParaRPr lang="ro-RO" dirty="0">
              <a:latin typeface="Calibri"/>
              <a:ea typeface="Calibri"/>
              <a:cs typeface="Times New Roman"/>
            </a:endParaRPr>
          </a:p>
          <a:p>
            <a:pPr marL="342900" lvl="0" indent="-342900" algn="just">
              <a:spcAft>
                <a:spcPts val="0"/>
              </a:spcAft>
              <a:buFont typeface="+mj-lt"/>
              <a:buAutoNum type="arabicPeriod"/>
            </a:pPr>
            <a:r>
              <a:rPr lang="ro-RO" b="1" dirty="0">
                <a:latin typeface="Calibri"/>
                <a:ea typeface="Calibri"/>
                <a:cs typeface="Times New Roman"/>
              </a:rPr>
              <a:t>Formalitățile administrative referitoare la membrii de familie care nu sunt resortisanți ai unui stat membru</a:t>
            </a:r>
            <a:r>
              <a:rPr lang="ro-RO" dirty="0">
                <a:latin typeface="Calibri"/>
                <a:ea typeface="Calibri"/>
                <a:cs typeface="Times New Roman"/>
              </a:rPr>
              <a:t> </a:t>
            </a:r>
            <a:r>
              <a:rPr lang="ro-RO" dirty="0">
                <a:solidFill>
                  <a:srgbClr val="0070C0"/>
                </a:solidFill>
                <a:latin typeface="Calibri"/>
                <a:ea typeface="Calibri"/>
                <a:cs typeface="Times New Roman"/>
              </a:rPr>
              <a:t>Articolul 9 </a:t>
            </a:r>
            <a:r>
              <a:rPr lang="ro-RO" dirty="0">
                <a:solidFill>
                  <a:srgbClr val="FF0000"/>
                </a:solidFill>
                <a:latin typeface="Calibri"/>
                <a:ea typeface="Calibri"/>
                <a:cs typeface="Times New Roman"/>
              </a:rPr>
              <a:t>(art.16)</a:t>
            </a:r>
            <a:endParaRPr lang="ro-RO" dirty="0">
              <a:latin typeface="Calibri"/>
              <a:ea typeface="Calibri"/>
              <a:cs typeface="Times New Roman"/>
            </a:endParaRPr>
          </a:p>
          <a:p>
            <a:pPr marL="342900" lvl="0" indent="-342900" algn="just">
              <a:spcAft>
                <a:spcPts val="0"/>
              </a:spcAft>
              <a:buFont typeface="+mj-lt"/>
              <a:buAutoNum type="arabicPeriod"/>
            </a:pPr>
            <a:r>
              <a:rPr lang="ro-RO" b="1" dirty="0">
                <a:latin typeface="Calibri"/>
                <a:ea typeface="Calibri"/>
                <a:cs typeface="Times New Roman"/>
              </a:rPr>
              <a:t>Eliberarea permiselor de ședere </a:t>
            </a:r>
            <a:r>
              <a:rPr lang="ro-RO" dirty="0">
                <a:solidFill>
                  <a:srgbClr val="0070C0"/>
                </a:solidFill>
                <a:latin typeface="Calibri"/>
                <a:ea typeface="Calibri"/>
                <a:cs typeface="Times New Roman"/>
              </a:rPr>
              <a:t>Articolul 10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a:t>
            </a:r>
            <a:r>
              <a:rPr lang="ro-RO" dirty="0" smtClean="0">
                <a:solidFill>
                  <a:srgbClr val="FF0000"/>
                </a:solidFill>
                <a:latin typeface="Calibri"/>
                <a:ea typeface="Calibri"/>
                <a:cs typeface="Times New Roman"/>
              </a:rPr>
              <a:t>16</a:t>
            </a:r>
            <a:r>
              <a:rPr lang="ro-RO" dirty="0">
                <a:solidFill>
                  <a:srgbClr val="FF0000"/>
                </a:solidFill>
                <a:latin typeface="Calibri"/>
                <a:ea typeface="Calibri"/>
                <a:cs typeface="Times New Roman"/>
              </a:rPr>
              <a:t>)</a:t>
            </a:r>
            <a:endParaRPr lang="ro-RO" dirty="0">
              <a:latin typeface="Calibri"/>
              <a:ea typeface="Calibri"/>
              <a:cs typeface="Times New Roman"/>
            </a:endParaRPr>
          </a:p>
          <a:p>
            <a:pPr algn="just">
              <a:spcBef>
                <a:spcPct val="20000"/>
              </a:spcBef>
            </a:pPr>
            <a:r>
              <a:rPr lang="ro-RO" altLang="ro-RO" sz="2800" dirty="0" smtClean="0">
                <a:solidFill>
                  <a:srgbClr val="FF0000"/>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 </a:t>
            </a:r>
            <a:endParaRPr lang="en-US" altLang="ro-RO" sz="2000" dirty="0">
              <a:latin typeface="Arial" panose="020B0604020202020204" pitchFamily="34" charset="0"/>
              <a:cs typeface="Arial" panose="020B0604020202020204" pitchFamily="34" charset="0"/>
            </a:endParaRPr>
          </a:p>
          <a:p>
            <a:pPr algn="just">
              <a:spcBef>
                <a:spcPct val="20000"/>
              </a:spcBef>
            </a:pPr>
            <a:endParaRPr lang="ro-RO" altLang="ro-RO" sz="2000" dirty="0">
              <a:latin typeface="Arial" panose="020B0604020202020204" pitchFamily="34" charset="0"/>
              <a:cs typeface="Arial" panose="020B0604020202020204" pitchFamily="34" charset="0"/>
            </a:endParaRP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4</a:t>
            </a:fld>
            <a:endParaRPr lang="en-US"/>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35831"/>
            <a:ext cx="1543050" cy="1190625"/>
          </a:xfrm>
          <a:prstGeom prst="rect">
            <a:avLst/>
          </a:prstGeom>
          <a:noFill/>
          <a:ln>
            <a:noFill/>
          </a:ln>
        </p:spPr>
      </p:pic>
    </p:spTree>
    <p:extLst>
      <p:ext uri="{BB962C8B-B14F-4D97-AF65-F5344CB8AC3E}">
        <p14:creationId xmlns:p14="http://schemas.microsoft.com/office/powerpoint/2010/main" val="421784965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0" y="962022"/>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990600"/>
          </a:xfrm>
          <a:prstGeom prst="rect">
            <a:avLst/>
          </a:prstGeom>
        </p:spPr>
        <p:txBody>
          <a:bodyPr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Transpunerea Directivei 2004/38/CE prin OUG nr. 102 /2005</a:t>
            </a:r>
            <a:endParaRPr lang="en-US"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7411" name="Content Placeholder 2"/>
          <p:cNvSpPr txBox="1">
            <a:spLocks/>
          </p:cNvSpPr>
          <p:nvPr/>
        </p:nvSpPr>
        <p:spPr bwMode="auto">
          <a:xfrm>
            <a:off x="381000" y="2514600"/>
            <a:ext cx="8382000" cy="40687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marL="363538" lvl="0" indent="-363538" algn="just">
              <a:spcAft>
                <a:spcPts val="0"/>
              </a:spcAft>
            </a:pPr>
            <a:r>
              <a:rPr lang="ro-RO" b="1" dirty="0" smtClean="0">
                <a:latin typeface="Calibri"/>
                <a:ea typeface="Calibri"/>
                <a:cs typeface="Times New Roman"/>
              </a:rPr>
              <a:t>11</a:t>
            </a:r>
            <a:r>
              <a:rPr lang="ro-RO" b="1" i="1" dirty="0" smtClean="0">
                <a:latin typeface="Calibri"/>
                <a:ea typeface="Calibri"/>
                <a:cs typeface="Times New Roman"/>
              </a:rPr>
              <a:t>. </a:t>
            </a:r>
            <a:r>
              <a:rPr lang="ro-RO" b="1" dirty="0" smtClean="0">
                <a:latin typeface="Calibri"/>
                <a:ea typeface="Calibri"/>
                <a:cs typeface="Times New Roman"/>
              </a:rPr>
              <a:t>Valabilitatea permisului de ședere </a:t>
            </a:r>
            <a:r>
              <a:rPr lang="ro-RO" dirty="0" smtClean="0">
                <a:solidFill>
                  <a:srgbClr val="0070C0"/>
                </a:solidFill>
                <a:latin typeface="Calibri"/>
                <a:ea typeface="Calibri"/>
                <a:cs typeface="Times New Roman"/>
              </a:rPr>
              <a:t>Articolul 11 </a:t>
            </a:r>
            <a:r>
              <a:rPr lang="ro-RO" dirty="0" smtClean="0">
                <a:solidFill>
                  <a:srgbClr val="FF0000"/>
                </a:solidFill>
                <a:latin typeface="Calibri"/>
                <a:ea typeface="Calibri"/>
                <a:cs typeface="Times New Roman"/>
              </a:rPr>
              <a:t>(art. 17)</a:t>
            </a:r>
            <a:endParaRPr lang="ro-RO" dirty="0" smtClean="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12. Păstrarea </a:t>
            </a:r>
            <a:r>
              <a:rPr lang="ro-RO" b="1" dirty="0">
                <a:latin typeface="Calibri"/>
                <a:ea typeface="Calibri"/>
                <a:cs typeface="Times New Roman"/>
              </a:rPr>
              <a:t>dreptului de ședere de către membrii de familie în eventualitatea decesului sau plecării cetățeanului Uniunii </a:t>
            </a:r>
            <a:r>
              <a:rPr lang="ro-RO" dirty="0">
                <a:solidFill>
                  <a:srgbClr val="0070C0"/>
                </a:solidFill>
                <a:latin typeface="Calibri"/>
                <a:ea typeface="Calibri"/>
                <a:cs typeface="Times New Roman"/>
              </a:rPr>
              <a:t>Articolul 12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18  alin.1 </a:t>
            </a:r>
            <a:r>
              <a:rPr lang="ro-RO" dirty="0" err="1">
                <a:solidFill>
                  <a:srgbClr val="FF0000"/>
                </a:solidFill>
                <a:latin typeface="Calibri"/>
                <a:ea typeface="Calibri"/>
                <a:cs typeface="Times New Roman"/>
              </a:rPr>
              <a:t>lit.a</a:t>
            </a:r>
            <a:r>
              <a:rPr lang="ro-RO" dirty="0">
                <a:solidFill>
                  <a:srgbClr val="FF0000"/>
                </a:solidFill>
                <a:latin typeface="Calibri"/>
                <a:ea typeface="Calibri"/>
                <a:cs typeface="Times New Roman"/>
              </a:rPr>
              <a:t>), art. 19)</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13. Păstrarea </a:t>
            </a:r>
            <a:r>
              <a:rPr lang="ro-RO" b="1" dirty="0">
                <a:latin typeface="Calibri"/>
                <a:ea typeface="Calibri"/>
                <a:cs typeface="Times New Roman"/>
              </a:rPr>
              <a:t>dreptului de ședere de către membrii de familie în caz de divorț, de anulare a căsătoriei sau de încetare a parteneriatului înregistrat </a:t>
            </a:r>
            <a:r>
              <a:rPr lang="ro-RO" dirty="0">
                <a:solidFill>
                  <a:srgbClr val="0070C0"/>
                </a:solidFill>
                <a:latin typeface="Calibri"/>
                <a:ea typeface="Calibri"/>
                <a:cs typeface="Times New Roman"/>
              </a:rPr>
              <a:t>Articolul 13</a:t>
            </a:r>
            <a:r>
              <a:rPr lang="ro-RO" dirty="0">
                <a:latin typeface="Calibri"/>
                <a:ea typeface="Calibri"/>
                <a:cs typeface="Times New Roman"/>
              </a:rPr>
              <a:t> </a:t>
            </a:r>
            <a:r>
              <a:rPr lang="ro-RO" dirty="0">
                <a:solidFill>
                  <a:srgbClr val="FF0000"/>
                </a:solidFill>
                <a:latin typeface="Calibri"/>
                <a:ea typeface="Calibri"/>
                <a:cs typeface="Times New Roman"/>
              </a:rPr>
              <a:t>( art. 18 alin.1 </a:t>
            </a:r>
            <a:r>
              <a:rPr lang="ro-RO" dirty="0" err="1">
                <a:solidFill>
                  <a:srgbClr val="FF0000"/>
                </a:solidFill>
                <a:latin typeface="Calibri"/>
                <a:ea typeface="Calibri"/>
                <a:cs typeface="Times New Roman"/>
              </a:rPr>
              <a:t>lit.b</a:t>
            </a:r>
            <a:r>
              <a:rPr lang="ro-RO" dirty="0">
                <a:solidFill>
                  <a:srgbClr val="FF0000"/>
                </a:solidFill>
                <a:latin typeface="Calibri"/>
                <a:ea typeface="Calibri"/>
                <a:cs typeface="Times New Roman"/>
              </a:rPr>
              <a:t> , alin.2)</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14. Păstrarea </a:t>
            </a:r>
            <a:r>
              <a:rPr lang="ro-RO" b="1" dirty="0">
                <a:latin typeface="Calibri"/>
                <a:ea typeface="Calibri"/>
                <a:cs typeface="Times New Roman"/>
              </a:rPr>
              <a:t>dreptului de ședere </a:t>
            </a:r>
            <a:r>
              <a:rPr lang="ro-RO" dirty="0">
                <a:solidFill>
                  <a:srgbClr val="0070C0"/>
                </a:solidFill>
                <a:latin typeface="Calibri"/>
                <a:ea typeface="Calibri"/>
                <a:cs typeface="Times New Roman"/>
              </a:rPr>
              <a:t>Articolul 14 </a:t>
            </a:r>
            <a:r>
              <a:rPr lang="ro-RO" dirty="0">
                <a:solidFill>
                  <a:srgbClr val="FF0000"/>
                </a:solidFill>
                <a:latin typeface="Calibri"/>
                <a:ea typeface="Calibri"/>
                <a:cs typeface="Times New Roman"/>
              </a:rPr>
              <a:t>( art. 23)</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15. Garanțiile </a:t>
            </a:r>
            <a:r>
              <a:rPr lang="ro-RO" b="1" dirty="0">
                <a:latin typeface="Calibri"/>
                <a:ea typeface="Calibri"/>
                <a:cs typeface="Times New Roman"/>
              </a:rPr>
              <a:t>procedurale </a:t>
            </a:r>
            <a:r>
              <a:rPr lang="ro-RO" dirty="0">
                <a:solidFill>
                  <a:srgbClr val="0070C0"/>
                </a:solidFill>
                <a:latin typeface="Calibri"/>
                <a:ea typeface="Calibri"/>
                <a:cs typeface="Times New Roman"/>
              </a:rPr>
              <a:t>Articolul 15 </a:t>
            </a:r>
            <a:r>
              <a:rPr lang="ro-RO" dirty="0">
                <a:solidFill>
                  <a:srgbClr val="FF0000"/>
                </a:solidFill>
                <a:latin typeface="Calibri"/>
                <a:ea typeface="Calibri"/>
                <a:cs typeface="Times New Roman"/>
              </a:rPr>
              <a:t>( art. 24, art.25, art. 26)</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16. Dreptul </a:t>
            </a:r>
            <a:r>
              <a:rPr lang="ro-RO" b="1" dirty="0">
                <a:latin typeface="Calibri"/>
                <a:ea typeface="Calibri"/>
                <a:cs typeface="Times New Roman"/>
              </a:rPr>
              <a:t>de ședere permanentă </a:t>
            </a:r>
            <a:r>
              <a:rPr lang="ro-RO" b="1" dirty="0" smtClean="0">
                <a:latin typeface="Calibri"/>
                <a:ea typeface="Calibri"/>
                <a:cs typeface="Times New Roman"/>
              </a:rPr>
              <a:t> </a:t>
            </a:r>
            <a:r>
              <a:rPr lang="ro-RO" dirty="0" smtClean="0">
                <a:solidFill>
                  <a:srgbClr val="0070C0"/>
                </a:solidFill>
                <a:latin typeface="Calibri"/>
                <a:ea typeface="Calibri"/>
                <a:cs typeface="Times New Roman"/>
              </a:rPr>
              <a:t>Articolul </a:t>
            </a:r>
            <a:r>
              <a:rPr lang="ro-RO" dirty="0">
                <a:solidFill>
                  <a:srgbClr val="0070C0"/>
                </a:solidFill>
                <a:latin typeface="Calibri"/>
                <a:ea typeface="Calibri"/>
                <a:cs typeface="Times New Roman"/>
              </a:rPr>
              <a:t>16 </a:t>
            </a:r>
            <a:r>
              <a:rPr lang="ro-RO" dirty="0">
                <a:solidFill>
                  <a:srgbClr val="FF0000"/>
                </a:solidFill>
                <a:latin typeface="Calibri"/>
                <a:ea typeface="Calibri"/>
                <a:cs typeface="Times New Roman"/>
              </a:rPr>
              <a:t>( art. 20)</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17. Derogări </a:t>
            </a:r>
            <a:r>
              <a:rPr lang="ro-RO" b="1" dirty="0">
                <a:latin typeface="Calibri"/>
                <a:ea typeface="Calibri"/>
                <a:cs typeface="Times New Roman"/>
              </a:rPr>
              <a:t>aplicabile lucrătorilor care și-au încetat activitatea în statul membru gazdă și membrilor familiilor acestora </a:t>
            </a:r>
            <a:r>
              <a:rPr lang="ro-RO" dirty="0">
                <a:solidFill>
                  <a:srgbClr val="0070C0"/>
                </a:solidFill>
                <a:latin typeface="Calibri"/>
                <a:ea typeface="Calibri"/>
                <a:cs typeface="Times New Roman"/>
              </a:rPr>
              <a:t>Articolul 17 </a:t>
            </a:r>
            <a:r>
              <a:rPr lang="ro-RO" dirty="0">
                <a:solidFill>
                  <a:srgbClr val="FF0000"/>
                </a:solidFill>
                <a:latin typeface="Calibri"/>
                <a:ea typeface="Calibri"/>
                <a:cs typeface="Times New Roman"/>
              </a:rPr>
              <a:t>( art. 21)</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18. Dobândirea </a:t>
            </a:r>
            <a:r>
              <a:rPr lang="ro-RO" b="1" dirty="0">
                <a:latin typeface="Calibri"/>
                <a:ea typeface="Calibri"/>
                <a:cs typeface="Times New Roman"/>
              </a:rPr>
              <a:t>dreptului de ședere permanentă de către membrii de familie care nu au cetățenia unui stat membru </a:t>
            </a:r>
            <a:r>
              <a:rPr lang="ro-RO" dirty="0">
                <a:solidFill>
                  <a:srgbClr val="0070C0"/>
                </a:solidFill>
                <a:latin typeface="Calibri"/>
                <a:ea typeface="Calibri"/>
                <a:cs typeface="Times New Roman"/>
              </a:rPr>
              <a:t>Articolul 18 </a:t>
            </a:r>
            <a:r>
              <a:rPr lang="ro-RO" dirty="0">
                <a:solidFill>
                  <a:srgbClr val="FF0000"/>
                </a:solidFill>
                <a:latin typeface="Calibri"/>
                <a:ea typeface="Calibri"/>
                <a:cs typeface="Times New Roman"/>
              </a:rPr>
              <a:t>( art. 20 </a:t>
            </a:r>
            <a:r>
              <a:rPr lang="ro-RO" dirty="0" smtClean="0">
                <a:solidFill>
                  <a:srgbClr val="FF0000"/>
                </a:solidFill>
                <a:latin typeface="Calibri"/>
                <a:ea typeface="Calibri"/>
                <a:cs typeface="Times New Roman"/>
              </a:rPr>
              <a:t>)</a:t>
            </a:r>
            <a:endParaRPr lang="ro-RO" dirty="0">
              <a:latin typeface="Calibri"/>
              <a:ea typeface="Calibri"/>
              <a:cs typeface="Times New Roman"/>
            </a:endParaRP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5</a:t>
            </a:fld>
            <a:endParaRPr lang="en-US"/>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46944"/>
            <a:ext cx="1543050" cy="1190625"/>
          </a:xfrm>
          <a:prstGeom prst="rect">
            <a:avLst/>
          </a:prstGeom>
          <a:noFill/>
          <a:ln>
            <a:noFill/>
          </a:ln>
        </p:spPr>
      </p:pic>
    </p:spTree>
    <p:extLst>
      <p:ext uri="{BB962C8B-B14F-4D97-AF65-F5344CB8AC3E}">
        <p14:creationId xmlns:p14="http://schemas.microsoft.com/office/powerpoint/2010/main" val="207725262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257855" y="978120"/>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990600"/>
          </a:xfrm>
          <a:prstGeom prst="rect">
            <a:avLst/>
          </a:prstGeom>
        </p:spPr>
        <p:txBody>
          <a:bodyPr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Transpunerea Directivei 2004/38/CE prin OUG nr. 102 /2005</a:t>
            </a:r>
            <a:endParaRPr lang="en-US"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7411" name="Content Placeholder 2"/>
          <p:cNvSpPr txBox="1">
            <a:spLocks/>
          </p:cNvSpPr>
          <p:nvPr/>
        </p:nvSpPr>
        <p:spPr bwMode="auto">
          <a:xfrm>
            <a:off x="381000" y="2743200"/>
            <a:ext cx="8382000" cy="38401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marL="363538" lvl="0" indent="-363538" algn="just">
              <a:spcAft>
                <a:spcPts val="0"/>
              </a:spcAft>
            </a:pPr>
            <a:r>
              <a:rPr lang="ro-RO" b="1" dirty="0">
                <a:solidFill>
                  <a:prstClr val="black"/>
                </a:solidFill>
                <a:latin typeface="Calibri"/>
                <a:ea typeface="Calibri"/>
                <a:cs typeface="Times New Roman"/>
              </a:rPr>
              <a:t>19. Documentul care atestă șederea permanentă pentru cetățenii Uniunii - Formalități administrative </a:t>
            </a:r>
            <a:r>
              <a:rPr lang="ro-RO" dirty="0">
                <a:solidFill>
                  <a:srgbClr val="0070C0"/>
                </a:solidFill>
                <a:latin typeface="Calibri"/>
                <a:ea typeface="Calibri"/>
                <a:cs typeface="Times New Roman"/>
              </a:rPr>
              <a:t>Articolul 19 </a:t>
            </a:r>
            <a:r>
              <a:rPr lang="ro-RO" dirty="0">
                <a:solidFill>
                  <a:srgbClr val="FF0000"/>
                </a:solidFill>
                <a:latin typeface="Calibri"/>
                <a:ea typeface="Calibri"/>
                <a:cs typeface="Times New Roman"/>
              </a:rPr>
              <a:t>( art.22)</a:t>
            </a:r>
            <a:r>
              <a:rPr lang="ro-RO" dirty="0">
                <a:solidFill>
                  <a:prstClr val="black"/>
                </a:solidFill>
                <a:latin typeface="Calibri"/>
                <a:ea typeface="Calibri"/>
                <a:cs typeface="Times New Roman"/>
              </a:rPr>
              <a:t> </a:t>
            </a:r>
          </a:p>
          <a:p>
            <a:pPr marL="363538" lvl="0" indent="-363538" algn="just">
              <a:spcAft>
                <a:spcPts val="0"/>
              </a:spcAft>
            </a:pPr>
            <a:r>
              <a:rPr lang="ro-RO" b="1" dirty="0">
                <a:solidFill>
                  <a:prstClr val="black"/>
                </a:solidFill>
                <a:latin typeface="Calibri"/>
                <a:ea typeface="Calibri"/>
                <a:cs typeface="Times New Roman"/>
              </a:rPr>
              <a:t>20. Permisul de ședere permanentă al membrilor de familie care nu au cetățenia unui stat membru </a:t>
            </a:r>
            <a:r>
              <a:rPr lang="ro-RO" dirty="0">
                <a:solidFill>
                  <a:srgbClr val="0070C0"/>
                </a:solidFill>
                <a:latin typeface="Calibri"/>
                <a:ea typeface="Calibri"/>
                <a:cs typeface="Times New Roman"/>
              </a:rPr>
              <a:t>Articolul 20 </a:t>
            </a:r>
            <a:r>
              <a:rPr lang="ro-RO" dirty="0">
                <a:solidFill>
                  <a:srgbClr val="FF0000"/>
                </a:solidFill>
                <a:latin typeface="Calibri"/>
                <a:ea typeface="Calibri"/>
                <a:cs typeface="Times New Roman"/>
              </a:rPr>
              <a:t>( art. 22</a:t>
            </a:r>
            <a:r>
              <a:rPr lang="ro-RO" dirty="0" smtClean="0">
                <a:solidFill>
                  <a:srgbClr val="FF0000"/>
                </a:solidFill>
                <a:latin typeface="Calibri"/>
                <a:ea typeface="Calibri"/>
                <a:cs typeface="Times New Roman"/>
              </a:rPr>
              <a:t>)</a:t>
            </a:r>
          </a:p>
          <a:p>
            <a:pPr marL="363538" lvl="0" indent="-363538" algn="just">
              <a:spcAft>
                <a:spcPts val="0"/>
              </a:spcAft>
            </a:pPr>
            <a:r>
              <a:rPr lang="ro-RO" b="1" dirty="0" smtClean="0">
                <a:latin typeface="Calibri"/>
                <a:ea typeface="Calibri"/>
                <a:cs typeface="Times New Roman"/>
              </a:rPr>
              <a:t>21. Continuitatea </a:t>
            </a:r>
            <a:r>
              <a:rPr lang="ro-RO" b="1" dirty="0">
                <a:latin typeface="Calibri"/>
                <a:ea typeface="Calibri"/>
                <a:cs typeface="Times New Roman"/>
              </a:rPr>
              <a:t>șederii </a:t>
            </a:r>
            <a:r>
              <a:rPr lang="ro-RO" dirty="0">
                <a:solidFill>
                  <a:srgbClr val="0070C0"/>
                </a:solidFill>
                <a:latin typeface="Calibri"/>
                <a:ea typeface="Calibri"/>
                <a:cs typeface="Times New Roman"/>
              </a:rPr>
              <a:t>Articolul 21 </a:t>
            </a:r>
            <a:r>
              <a:rPr lang="ro-RO" dirty="0">
                <a:solidFill>
                  <a:srgbClr val="FF0000"/>
                </a:solidFill>
                <a:latin typeface="Calibri"/>
                <a:ea typeface="Calibri"/>
                <a:cs typeface="Times New Roman"/>
              </a:rPr>
              <a:t>(art. 20)</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22. Dispoziții </a:t>
            </a:r>
            <a:r>
              <a:rPr lang="ro-RO" b="1" dirty="0">
                <a:latin typeface="Calibri"/>
                <a:ea typeface="Calibri"/>
                <a:cs typeface="Times New Roman"/>
              </a:rPr>
              <a:t>comune privind dreptul de ședere și dreptul de ședere permanentă  </a:t>
            </a:r>
            <a:r>
              <a:rPr lang="ro-RO" dirty="0" smtClean="0">
                <a:solidFill>
                  <a:srgbClr val="0070C0"/>
                </a:solidFill>
                <a:latin typeface="Calibri"/>
                <a:ea typeface="Calibri"/>
                <a:cs typeface="Times New Roman"/>
              </a:rPr>
              <a:t>Articolul </a:t>
            </a:r>
            <a:r>
              <a:rPr lang="ro-RO" dirty="0">
                <a:solidFill>
                  <a:srgbClr val="0070C0"/>
                </a:solidFill>
                <a:latin typeface="Calibri"/>
                <a:ea typeface="Calibri"/>
                <a:cs typeface="Times New Roman"/>
              </a:rPr>
              <a:t>22 </a:t>
            </a:r>
            <a:r>
              <a:rPr lang="ro-RO" dirty="0">
                <a:solidFill>
                  <a:srgbClr val="FF0000"/>
                </a:solidFill>
                <a:latin typeface="Calibri"/>
                <a:ea typeface="Calibri"/>
                <a:cs typeface="Times New Roman"/>
              </a:rPr>
              <a:t>( art. 23, 24, 25, 26)</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23. Drepturi </a:t>
            </a:r>
            <a:r>
              <a:rPr lang="ro-RO" b="1" dirty="0">
                <a:latin typeface="Calibri"/>
                <a:ea typeface="Calibri"/>
                <a:cs typeface="Times New Roman"/>
              </a:rPr>
              <a:t>conexe </a:t>
            </a:r>
            <a:r>
              <a:rPr lang="ro-RO" dirty="0">
                <a:solidFill>
                  <a:srgbClr val="0070C0"/>
                </a:solidFill>
                <a:latin typeface="Calibri"/>
                <a:ea typeface="Calibri"/>
                <a:cs typeface="Times New Roman"/>
              </a:rPr>
              <a:t>Articolul 23 </a:t>
            </a:r>
          </a:p>
          <a:p>
            <a:pPr marL="363538" lvl="0" indent="-363538" algn="just">
              <a:spcAft>
                <a:spcPts val="0"/>
              </a:spcAft>
            </a:pPr>
            <a:r>
              <a:rPr lang="ro-RO" b="1" dirty="0" smtClean="0">
                <a:latin typeface="Calibri"/>
                <a:ea typeface="Calibri"/>
                <a:cs typeface="Times New Roman"/>
              </a:rPr>
              <a:t>24. Egalitatea </a:t>
            </a:r>
            <a:r>
              <a:rPr lang="ro-RO" b="1" dirty="0">
                <a:latin typeface="Calibri"/>
                <a:ea typeface="Calibri"/>
                <a:cs typeface="Times New Roman"/>
              </a:rPr>
              <a:t>de tratament</a:t>
            </a:r>
            <a:r>
              <a:rPr lang="ro-RO" dirty="0">
                <a:latin typeface="Calibri"/>
                <a:ea typeface="Calibri"/>
                <a:cs typeface="Times New Roman"/>
              </a:rPr>
              <a:t> </a:t>
            </a:r>
            <a:r>
              <a:rPr lang="ro-RO" dirty="0">
                <a:solidFill>
                  <a:srgbClr val="0070C0"/>
                </a:solidFill>
                <a:latin typeface="Calibri"/>
                <a:ea typeface="Calibri"/>
                <a:cs typeface="Times New Roman"/>
              </a:rPr>
              <a:t>Articolul 24 </a:t>
            </a:r>
            <a:r>
              <a:rPr lang="ro-RO" dirty="0">
                <a:solidFill>
                  <a:srgbClr val="FF0000"/>
                </a:solidFill>
                <a:latin typeface="Calibri"/>
                <a:ea typeface="Calibri"/>
                <a:cs typeface="Times New Roman"/>
              </a:rPr>
              <a:t>( </a:t>
            </a:r>
            <a:r>
              <a:rPr lang="ro-RO" dirty="0" smtClean="0">
                <a:solidFill>
                  <a:srgbClr val="FF0000"/>
                </a:solidFill>
                <a:latin typeface="Calibri"/>
                <a:ea typeface="Calibri"/>
                <a:cs typeface="Times New Roman"/>
              </a:rPr>
              <a:t>art. 3 </a:t>
            </a:r>
            <a:r>
              <a:rPr lang="ro-RO" dirty="0">
                <a:solidFill>
                  <a:srgbClr val="FF0000"/>
                </a:solidFill>
                <a:latin typeface="Calibri"/>
                <a:ea typeface="Calibri"/>
                <a:cs typeface="Times New Roman"/>
              </a:rPr>
              <a:t>alin.1)</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25. Dispoziții </a:t>
            </a:r>
            <a:r>
              <a:rPr lang="ro-RO" b="1" dirty="0">
                <a:latin typeface="Calibri"/>
                <a:ea typeface="Calibri"/>
                <a:cs typeface="Times New Roman"/>
              </a:rPr>
              <a:t>generale privind documentele de ședere </a:t>
            </a:r>
            <a:r>
              <a:rPr lang="ro-RO" dirty="0">
                <a:solidFill>
                  <a:srgbClr val="0070C0"/>
                </a:solidFill>
                <a:latin typeface="Calibri"/>
                <a:ea typeface="Calibri"/>
                <a:cs typeface="Times New Roman"/>
              </a:rPr>
              <a:t>Articolul 25 </a:t>
            </a:r>
            <a:r>
              <a:rPr lang="ro-RO" dirty="0">
                <a:solidFill>
                  <a:srgbClr val="FF0000"/>
                </a:solidFill>
                <a:latin typeface="Calibri"/>
                <a:ea typeface="Calibri"/>
                <a:cs typeface="Times New Roman"/>
              </a:rPr>
              <a:t>( art. 3 alin.3 )</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26. Controalele </a:t>
            </a:r>
            <a:r>
              <a:rPr lang="ro-RO" dirty="0">
                <a:solidFill>
                  <a:srgbClr val="0070C0"/>
                </a:solidFill>
                <a:latin typeface="Calibri"/>
                <a:ea typeface="Calibri"/>
                <a:cs typeface="Times New Roman"/>
              </a:rPr>
              <a:t>Articolul 26 </a:t>
            </a:r>
            <a:r>
              <a:rPr lang="ro-RO" dirty="0">
                <a:solidFill>
                  <a:srgbClr val="FF0000"/>
                </a:solidFill>
                <a:latin typeface="Calibri"/>
                <a:ea typeface="Calibri"/>
                <a:cs typeface="Times New Roman"/>
              </a:rPr>
              <a:t>( art. 10)</a:t>
            </a:r>
            <a:endParaRPr lang="ro-RO" dirty="0">
              <a:latin typeface="Calibri"/>
              <a:ea typeface="Calibri"/>
              <a:cs typeface="Times New Roman"/>
            </a:endParaRPr>
          </a:p>
          <a:p>
            <a:pPr lvl="0" algn="just">
              <a:spcAft>
                <a:spcPts val="0"/>
              </a:spcAft>
            </a:pPr>
            <a:endParaRPr lang="ro-RO" i="1" dirty="0">
              <a:solidFill>
                <a:srgbClr val="FF0000"/>
              </a:solidFill>
              <a:latin typeface="Calibri"/>
              <a:ea typeface="Calibri"/>
              <a:cs typeface="Times New Roman"/>
            </a:endParaRP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6</a:t>
            </a:fld>
            <a:endParaRPr lang="en-US"/>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7257" y="57149"/>
            <a:ext cx="1543050" cy="1190625"/>
          </a:xfrm>
          <a:prstGeom prst="rect">
            <a:avLst/>
          </a:prstGeom>
          <a:noFill/>
          <a:ln>
            <a:noFill/>
          </a:ln>
        </p:spPr>
      </p:pic>
    </p:spTree>
    <p:extLst>
      <p:ext uri="{BB962C8B-B14F-4D97-AF65-F5344CB8AC3E}">
        <p14:creationId xmlns:p14="http://schemas.microsoft.com/office/powerpoint/2010/main" val="161789180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112486" y="900111"/>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1066800"/>
          </a:xfrm>
          <a:prstGeom prst="rect">
            <a:avLst/>
          </a:prstGeom>
        </p:spPr>
        <p:txBody>
          <a:bodyPr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sz="34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Transpunerea Directivei 2004/38/CE prin </a:t>
            </a:r>
          </a:p>
          <a:p>
            <a:pPr fontAlgn="auto">
              <a:spcAft>
                <a:spcPts val="0"/>
              </a:spcAft>
              <a:defRPr/>
            </a:pPr>
            <a:r>
              <a:rPr lang="ro-RO" sz="3400"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OUG nr. 102 /2005</a:t>
            </a:r>
            <a:endParaRPr lang="en-US" sz="3400"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7411" name="Content Placeholder 2"/>
          <p:cNvSpPr txBox="1">
            <a:spLocks/>
          </p:cNvSpPr>
          <p:nvPr/>
        </p:nvSpPr>
        <p:spPr bwMode="auto">
          <a:xfrm>
            <a:off x="356683" y="3047999"/>
            <a:ext cx="8382000" cy="350270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marL="363538" lvl="0" indent="-363538" algn="just">
              <a:spcAft>
                <a:spcPts val="0"/>
              </a:spcAft>
            </a:pPr>
            <a:r>
              <a:rPr lang="ro-RO" b="1" i="1" dirty="0">
                <a:solidFill>
                  <a:prstClr val="black"/>
                </a:solidFill>
                <a:latin typeface="Calibri"/>
                <a:ea typeface="Calibri"/>
                <a:cs typeface="Times New Roman"/>
              </a:rPr>
              <a:t>27</a:t>
            </a:r>
            <a:r>
              <a:rPr lang="ro-RO" b="1" dirty="0">
                <a:solidFill>
                  <a:prstClr val="black"/>
                </a:solidFill>
                <a:latin typeface="Calibri"/>
                <a:ea typeface="Calibri"/>
                <a:cs typeface="Times New Roman"/>
              </a:rPr>
              <a:t>. Restrângerea dreptului de intrare și dreptului de ședere pentru motive de ordine publică, siguranță publică sau sănătate publică </a:t>
            </a:r>
            <a:r>
              <a:rPr lang="ro-RO" b="1" dirty="0" smtClean="0">
                <a:solidFill>
                  <a:prstClr val="black"/>
                </a:solidFill>
                <a:latin typeface="Calibri"/>
                <a:ea typeface="Calibri"/>
                <a:cs typeface="Times New Roman"/>
              </a:rPr>
              <a:t> </a:t>
            </a:r>
            <a:r>
              <a:rPr lang="ro-RO" dirty="0" smtClean="0">
                <a:solidFill>
                  <a:srgbClr val="0070C0"/>
                </a:solidFill>
                <a:latin typeface="Calibri"/>
                <a:ea typeface="Calibri"/>
                <a:cs typeface="Times New Roman"/>
              </a:rPr>
              <a:t>Articolul </a:t>
            </a:r>
            <a:r>
              <a:rPr lang="ro-RO" dirty="0">
                <a:solidFill>
                  <a:srgbClr val="0070C0"/>
                </a:solidFill>
                <a:latin typeface="Calibri"/>
                <a:ea typeface="Calibri"/>
                <a:cs typeface="Times New Roman"/>
              </a:rPr>
              <a:t>27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a:t>
            </a:r>
            <a:r>
              <a:rPr lang="ro-RO" dirty="0" smtClean="0">
                <a:solidFill>
                  <a:srgbClr val="FF0000"/>
                </a:solidFill>
                <a:latin typeface="Calibri"/>
                <a:ea typeface="Calibri"/>
                <a:cs typeface="Times New Roman"/>
              </a:rPr>
              <a:t>27 – 32) </a:t>
            </a:r>
          </a:p>
          <a:p>
            <a:pPr marL="363538" lvl="0" indent="-363538" algn="just">
              <a:spcAft>
                <a:spcPts val="0"/>
              </a:spcAft>
            </a:pPr>
            <a:r>
              <a:rPr lang="ro-RO" b="1" dirty="0" smtClean="0">
                <a:solidFill>
                  <a:prstClr val="black"/>
                </a:solidFill>
                <a:latin typeface="Calibri"/>
                <a:ea typeface="Calibri"/>
                <a:cs typeface="Times New Roman"/>
              </a:rPr>
              <a:t>28</a:t>
            </a:r>
            <a:r>
              <a:rPr lang="ro-RO" b="1" dirty="0">
                <a:solidFill>
                  <a:prstClr val="black"/>
                </a:solidFill>
                <a:latin typeface="Calibri"/>
                <a:ea typeface="Calibri"/>
                <a:cs typeface="Times New Roman"/>
              </a:rPr>
              <a:t>. Protecția împotriva expulzării </a:t>
            </a:r>
            <a:r>
              <a:rPr lang="ro-RO" dirty="0">
                <a:solidFill>
                  <a:srgbClr val="0070C0"/>
                </a:solidFill>
                <a:latin typeface="Calibri"/>
                <a:ea typeface="Calibri"/>
                <a:cs typeface="Times New Roman"/>
              </a:rPr>
              <a:t>Articolul 28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27 </a:t>
            </a:r>
            <a:r>
              <a:rPr lang="ro-RO" dirty="0" smtClean="0">
                <a:solidFill>
                  <a:srgbClr val="FF0000"/>
                </a:solidFill>
                <a:latin typeface="Calibri"/>
                <a:ea typeface="Calibri"/>
                <a:cs typeface="Times New Roman"/>
              </a:rPr>
              <a:t>)</a:t>
            </a:r>
          </a:p>
          <a:p>
            <a:pPr marL="363538" lvl="0" indent="-363538" algn="just">
              <a:spcAft>
                <a:spcPts val="0"/>
              </a:spcAft>
            </a:pPr>
            <a:r>
              <a:rPr lang="ro-RO" b="1" dirty="0" smtClean="0">
                <a:latin typeface="Calibri"/>
                <a:ea typeface="Calibri"/>
                <a:cs typeface="Times New Roman"/>
              </a:rPr>
              <a:t>29. Sănătatea </a:t>
            </a:r>
            <a:r>
              <a:rPr lang="ro-RO" b="1" dirty="0">
                <a:latin typeface="Calibri"/>
                <a:ea typeface="Calibri"/>
                <a:cs typeface="Times New Roman"/>
              </a:rPr>
              <a:t>publică </a:t>
            </a:r>
            <a:r>
              <a:rPr lang="ro-RO" dirty="0">
                <a:solidFill>
                  <a:srgbClr val="0070C0"/>
                </a:solidFill>
                <a:latin typeface="Calibri"/>
                <a:ea typeface="Calibri"/>
                <a:cs typeface="Times New Roman"/>
              </a:rPr>
              <a:t>Articolul 29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37)</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30. Notificarea </a:t>
            </a:r>
            <a:r>
              <a:rPr lang="ro-RO" b="1" dirty="0">
                <a:latin typeface="Calibri"/>
                <a:ea typeface="Calibri"/>
                <a:cs typeface="Times New Roman"/>
              </a:rPr>
              <a:t>deciziilor </a:t>
            </a:r>
            <a:r>
              <a:rPr lang="ro-RO" dirty="0">
                <a:solidFill>
                  <a:srgbClr val="0070C0"/>
                </a:solidFill>
                <a:latin typeface="Calibri"/>
                <a:ea typeface="Calibri"/>
                <a:cs typeface="Times New Roman"/>
              </a:rPr>
              <a:t>Articolul 30 </a:t>
            </a:r>
            <a:r>
              <a:rPr lang="ro-RO" dirty="0" smtClean="0">
                <a:solidFill>
                  <a:srgbClr val="FF0000"/>
                </a:solidFill>
                <a:latin typeface="Calibri"/>
                <a:ea typeface="Calibri"/>
                <a:cs typeface="Times New Roman"/>
              </a:rPr>
              <a:t>(art. 27 )</a:t>
            </a:r>
          </a:p>
          <a:p>
            <a:pPr marL="363538" lvl="0" indent="-363538" algn="just">
              <a:spcAft>
                <a:spcPts val="0"/>
              </a:spcAft>
            </a:pPr>
            <a:r>
              <a:rPr lang="ro-RO" b="1" dirty="0" smtClean="0">
                <a:latin typeface="Calibri"/>
                <a:ea typeface="Calibri"/>
                <a:cs typeface="Times New Roman"/>
              </a:rPr>
              <a:t>31. Garanții </a:t>
            </a:r>
            <a:r>
              <a:rPr lang="ro-RO" b="1" dirty="0">
                <a:latin typeface="Calibri"/>
                <a:ea typeface="Calibri"/>
                <a:cs typeface="Times New Roman"/>
              </a:rPr>
              <a:t>procedurale </a:t>
            </a:r>
            <a:r>
              <a:rPr lang="ro-RO" dirty="0">
                <a:solidFill>
                  <a:srgbClr val="0070C0"/>
                </a:solidFill>
                <a:latin typeface="Calibri"/>
                <a:ea typeface="Calibri"/>
                <a:cs typeface="Times New Roman"/>
              </a:rPr>
              <a:t>Articolul 31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27, art.30, art. </a:t>
            </a:r>
            <a:r>
              <a:rPr lang="ro-RO" dirty="0" smtClean="0">
                <a:solidFill>
                  <a:srgbClr val="FF0000"/>
                </a:solidFill>
                <a:latin typeface="Calibri"/>
                <a:ea typeface="Calibri"/>
                <a:cs typeface="Times New Roman"/>
              </a:rPr>
              <a:t>31, art. 32)</a:t>
            </a:r>
            <a:r>
              <a:rPr lang="ro-RO" dirty="0" smtClean="0">
                <a:latin typeface="Calibri"/>
                <a:ea typeface="Calibri"/>
                <a:cs typeface="Times New Roman"/>
              </a:rPr>
              <a:t>  </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32. Efectele </a:t>
            </a:r>
            <a:r>
              <a:rPr lang="ro-RO" b="1" dirty="0">
                <a:latin typeface="Calibri"/>
                <a:ea typeface="Calibri"/>
                <a:cs typeface="Times New Roman"/>
              </a:rPr>
              <a:t>în timp ale interdicției de intrare pe teritoriu </a:t>
            </a:r>
            <a:r>
              <a:rPr lang="ro-RO" dirty="0">
                <a:solidFill>
                  <a:srgbClr val="0070C0"/>
                </a:solidFill>
                <a:latin typeface="Calibri"/>
                <a:ea typeface="Calibri"/>
                <a:cs typeface="Times New Roman"/>
              </a:rPr>
              <a:t>Articolul 32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32)</a:t>
            </a:r>
            <a:endParaRPr lang="ro-RO" dirty="0">
              <a:latin typeface="Calibri"/>
              <a:ea typeface="Calibri"/>
              <a:cs typeface="Times New Roman"/>
            </a:endParaRPr>
          </a:p>
          <a:p>
            <a:pPr marL="363538" lvl="0" indent="-363538" algn="just">
              <a:spcAft>
                <a:spcPts val="0"/>
              </a:spcAft>
            </a:pPr>
            <a:r>
              <a:rPr lang="ro-RO" b="1" dirty="0" smtClean="0">
                <a:latin typeface="Calibri"/>
                <a:ea typeface="Calibri"/>
                <a:cs typeface="Times New Roman"/>
              </a:rPr>
              <a:t>33. Expulzarea </a:t>
            </a:r>
            <a:r>
              <a:rPr lang="ro-RO" b="1" dirty="0">
                <a:latin typeface="Calibri"/>
                <a:ea typeface="Calibri"/>
                <a:cs typeface="Times New Roman"/>
              </a:rPr>
              <a:t>ca pedeapsă sau măsură accesorie </a:t>
            </a:r>
            <a:r>
              <a:rPr lang="ro-RO" dirty="0">
                <a:solidFill>
                  <a:srgbClr val="0070C0"/>
                </a:solidFill>
                <a:latin typeface="Calibri"/>
                <a:ea typeface="Calibri"/>
                <a:cs typeface="Times New Roman"/>
              </a:rPr>
              <a:t>Articolul 33 </a:t>
            </a:r>
            <a:r>
              <a:rPr lang="ro-RO" dirty="0" smtClean="0">
                <a:solidFill>
                  <a:srgbClr val="FF0000"/>
                </a:solidFill>
                <a:latin typeface="Calibri"/>
                <a:ea typeface="Calibri"/>
                <a:cs typeface="Times New Roman"/>
              </a:rPr>
              <a:t>(art</a:t>
            </a:r>
            <a:r>
              <a:rPr lang="ro-RO" dirty="0">
                <a:solidFill>
                  <a:srgbClr val="FF0000"/>
                </a:solidFill>
                <a:latin typeface="Calibri"/>
                <a:ea typeface="Calibri"/>
                <a:cs typeface="Times New Roman"/>
              </a:rPr>
              <a:t>. 33)</a:t>
            </a:r>
            <a:endParaRPr lang="ro-RO" dirty="0">
              <a:latin typeface="Calibri"/>
              <a:ea typeface="Calibri"/>
              <a:cs typeface="Times New Roman"/>
            </a:endParaRPr>
          </a:p>
          <a:p>
            <a:pPr marL="363538" lvl="0" indent="-363538" algn="just">
              <a:spcAft>
                <a:spcPts val="0"/>
              </a:spcAft>
            </a:pPr>
            <a:endParaRPr lang="ro-RO" dirty="0">
              <a:solidFill>
                <a:prstClr val="black"/>
              </a:solidFill>
              <a:latin typeface="Calibri"/>
              <a:ea typeface="Calibri"/>
              <a:cs typeface="Times New Roman"/>
            </a:endParaRP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7</a:t>
            </a:fld>
            <a:endParaRPr lang="en-US"/>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14514"/>
            <a:ext cx="1543050" cy="1190625"/>
          </a:xfrm>
          <a:prstGeom prst="rect">
            <a:avLst/>
          </a:prstGeom>
          <a:noFill/>
          <a:ln>
            <a:noFill/>
          </a:ln>
        </p:spPr>
      </p:pic>
    </p:spTree>
    <p:extLst>
      <p:ext uri="{BB962C8B-B14F-4D97-AF65-F5344CB8AC3E}">
        <p14:creationId xmlns:p14="http://schemas.microsoft.com/office/powerpoint/2010/main" val="296929128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159658" y="947278"/>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381000" y="1309914"/>
            <a:ext cx="8222570" cy="1143000"/>
          </a:xfrm>
          <a:prstGeom prst="rect">
            <a:avLst/>
          </a:prstGeom>
        </p:spPr>
        <p:txBody>
          <a:bodyPr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 Modalităţi prin care se poate restrânge exerciţiul liberei circulaţii pe teritoriul României potrivit</a:t>
            </a:r>
          </a:p>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 OUG nr. 102/2005   </a:t>
            </a:r>
            <a:endParaRPr lang="en-US"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7411" name="Content Placeholder 2"/>
          <p:cNvSpPr txBox="1">
            <a:spLocks/>
          </p:cNvSpPr>
          <p:nvPr/>
        </p:nvSpPr>
        <p:spPr bwMode="auto">
          <a:xfrm>
            <a:off x="381000" y="2743200"/>
            <a:ext cx="8382000" cy="38401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just">
              <a:spcAft>
                <a:spcPts val="0"/>
              </a:spcAft>
            </a:pPr>
            <a:endParaRPr lang="ro-RO" dirty="0">
              <a:solidFill>
                <a:srgbClr val="FF0000"/>
              </a:solidFill>
              <a:latin typeface="Arial"/>
              <a:ea typeface="Calibri"/>
              <a:cs typeface="Times New Roman"/>
            </a:endParaRPr>
          </a:p>
          <a:p>
            <a:pPr algn="just">
              <a:spcAft>
                <a:spcPts val="0"/>
              </a:spcAft>
            </a:pPr>
            <a:r>
              <a:rPr lang="ro-RO" b="1" dirty="0" smtClean="0">
                <a:solidFill>
                  <a:srgbClr val="FF0000"/>
                </a:solidFill>
                <a:effectLst>
                  <a:outerShdw blurRad="38100" dist="38100" dir="2700000" algn="tl">
                    <a:srgbClr val="000000">
                      <a:alpha val="43137"/>
                    </a:srgbClr>
                  </a:outerShdw>
                </a:effectLst>
                <a:latin typeface="Arial"/>
                <a:ea typeface="Calibri"/>
                <a:cs typeface="Times New Roman"/>
              </a:rPr>
              <a:t>Art. 29 </a:t>
            </a:r>
            <a:r>
              <a:rPr lang="ro-RO" dirty="0" smtClean="0">
                <a:solidFill>
                  <a:srgbClr val="000000"/>
                </a:solidFill>
                <a:latin typeface="Arial"/>
                <a:ea typeface="Calibri"/>
                <a:cs typeface="Times New Roman"/>
              </a:rPr>
              <a:t>Modalităţile prin care se poate restrânge exerciţiul liberei circulaţii pe teritoriul României a cetăţenilor Uniunii Europene şi a membrilor familiilor acestora sunt următoarele:</a:t>
            </a:r>
          </a:p>
          <a:p>
            <a:pPr marL="900113" indent="-276225" algn="just">
              <a:spcAft>
                <a:spcPts val="0"/>
              </a:spcAft>
            </a:pPr>
            <a:r>
              <a:rPr lang="vi-VN" b="1" dirty="0" smtClean="0">
                <a:solidFill>
                  <a:srgbClr val="000000"/>
                </a:solidFill>
                <a:latin typeface="Arial"/>
                <a:ea typeface="Calibri"/>
                <a:cs typeface="Times New Roman"/>
              </a:rPr>
              <a:t>a</a:t>
            </a:r>
            <a:r>
              <a:rPr lang="vi-VN" b="1" dirty="0">
                <a:solidFill>
                  <a:srgbClr val="000000"/>
                </a:solidFill>
                <a:latin typeface="Arial"/>
                <a:ea typeface="Calibri"/>
                <a:cs typeface="Times New Roman"/>
              </a:rPr>
              <a:t>) nepermiterea intrării pe teritoriul </a:t>
            </a:r>
            <a:r>
              <a:rPr lang="vi-VN" b="1" dirty="0" smtClean="0">
                <a:solidFill>
                  <a:srgbClr val="000000"/>
                </a:solidFill>
                <a:latin typeface="Arial"/>
                <a:ea typeface="Calibri"/>
                <a:cs typeface="Times New Roman"/>
              </a:rPr>
              <a:t>României;</a:t>
            </a:r>
            <a:endParaRPr lang="ro-RO" b="1" dirty="0" smtClean="0">
              <a:solidFill>
                <a:srgbClr val="000000"/>
              </a:solidFill>
              <a:latin typeface="Arial"/>
              <a:ea typeface="Calibri"/>
              <a:cs typeface="Times New Roman"/>
            </a:endParaRPr>
          </a:p>
          <a:p>
            <a:pPr marL="900113" indent="-276225" algn="just">
              <a:spcAft>
                <a:spcPts val="0"/>
              </a:spcAft>
            </a:pPr>
            <a:r>
              <a:rPr lang="vi-VN" b="1" dirty="0" smtClean="0">
                <a:solidFill>
                  <a:srgbClr val="000000"/>
                </a:solidFill>
                <a:latin typeface="Arial"/>
                <a:ea typeface="Calibri"/>
                <a:cs typeface="Times New Roman"/>
              </a:rPr>
              <a:t>b</a:t>
            </a:r>
            <a:r>
              <a:rPr lang="vi-VN" b="1" dirty="0">
                <a:solidFill>
                  <a:srgbClr val="000000"/>
                </a:solidFill>
                <a:latin typeface="Arial"/>
                <a:ea typeface="Calibri"/>
                <a:cs typeface="Times New Roman"/>
              </a:rPr>
              <a:t>) îndepărtarea de pe teritoriul României pentru motive de sănătate </a:t>
            </a:r>
            <a:r>
              <a:rPr lang="vi-VN" b="1" dirty="0" smtClean="0">
                <a:solidFill>
                  <a:srgbClr val="000000"/>
                </a:solidFill>
                <a:latin typeface="Arial"/>
                <a:ea typeface="Calibri"/>
                <a:cs typeface="Times New Roman"/>
              </a:rPr>
              <a:t>publică</a:t>
            </a:r>
            <a:r>
              <a:rPr lang="ro-RO" b="1" dirty="0" smtClean="0">
                <a:solidFill>
                  <a:srgbClr val="000000"/>
                </a:solidFill>
                <a:latin typeface="Arial"/>
                <a:ea typeface="Calibri"/>
                <a:cs typeface="Times New Roman"/>
              </a:rPr>
              <a:t>;</a:t>
            </a:r>
          </a:p>
          <a:p>
            <a:pPr marL="900113" indent="-276225" algn="just">
              <a:spcAft>
                <a:spcPts val="0"/>
              </a:spcAft>
            </a:pPr>
            <a:r>
              <a:rPr lang="vi-VN" b="1" dirty="0" smtClean="0">
                <a:solidFill>
                  <a:srgbClr val="000000"/>
                </a:solidFill>
                <a:latin typeface="Arial"/>
                <a:ea typeface="Calibri"/>
                <a:cs typeface="Times New Roman"/>
              </a:rPr>
              <a:t>c</a:t>
            </a:r>
            <a:r>
              <a:rPr lang="vi-VN" b="1" dirty="0">
                <a:solidFill>
                  <a:srgbClr val="000000"/>
                </a:solidFill>
                <a:latin typeface="Arial"/>
                <a:ea typeface="Calibri"/>
                <a:cs typeface="Times New Roman"/>
              </a:rPr>
              <a:t>) declararea ca </a:t>
            </a:r>
            <a:r>
              <a:rPr lang="vi-VN" b="1" dirty="0" smtClean="0">
                <a:solidFill>
                  <a:srgbClr val="000000"/>
                </a:solidFill>
                <a:latin typeface="Arial"/>
                <a:ea typeface="Calibri"/>
                <a:cs typeface="Times New Roman"/>
              </a:rPr>
              <a:t>indezirabil;</a:t>
            </a:r>
            <a:endParaRPr lang="ro-RO" b="1" dirty="0">
              <a:solidFill>
                <a:srgbClr val="000000"/>
              </a:solidFill>
              <a:latin typeface="Arial"/>
              <a:ea typeface="Calibri"/>
              <a:cs typeface="Times New Roman"/>
            </a:endParaRPr>
          </a:p>
          <a:p>
            <a:pPr marL="900113" indent="-276225" algn="just">
              <a:spcAft>
                <a:spcPts val="0"/>
              </a:spcAft>
            </a:pPr>
            <a:r>
              <a:rPr lang="vi-VN" b="1" dirty="0" smtClean="0">
                <a:solidFill>
                  <a:srgbClr val="000000"/>
                </a:solidFill>
                <a:latin typeface="Arial"/>
                <a:ea typeface="Calibri"/>
                <a:cs typeface="Times New Roman"/>
              </a:rPr>
              <a:t>d</a:t>
            </a:r>
            <a:r>
              <a:rPr lang="vi-VN" b="1" dirty="0">
                <a:solidFill>
                  <a:srgbClr val="000000"/>
                </a:solidFill>
                <a:latin typeface="Arial"/>
                <a:ea typeface="Calibri"/>
                <a:cs typeface="Times New Roman"/>
              </a:rPr>
              <a:t>) expulzarea.</a:t>
            </a:r>
            <a:endParaRPr lang="ro-RO" b="1" dirty="0">
              <a:solidFill>
                <a:srgbClr val="000000"/>
              </a:solidFill>
              <a:latin typeface="Arial"/>
              <a:ea typeface="Calibri"/>
              <a:cs typeface="Times New Roman"/>
            </a:endParaRP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8</a:t>
            </a:fld>
            <a:endParaRPr lang="en-US"/>
          </a:p>
        </p:txBody>
      </p:sp>
      <p:pic>
        <p:nvPicPr>
          <p:cNvPr id="10" name="Imagine 9"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60777"/>
            <a:ext cx="1543050" cy="1190625"/>
          </a:xfrm>
          <a:prstGeom prst="rect">
            <a:avLst/>
          </a:prstGeom>
          <a:noFill/>
          <a:ln>
            <a:noFill/>
          </a:ln>
        </p:spPr>
      </p:pic>
    </p:spTree>
    <p:extLst>
      <p:ext uri="{BB962C8B-B14F-4D97-AF65-F5344CB8AC3E}">
        <p14:creationId xmlns:p14="http://schemas.microsoft.com/office/powerpoint/2010/main" val="344530241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09" name="Group 16"/>
          <p:cNvGrpSpPr>
            <a:grpSpLocks/>
          </p:cNvGrpSpPr>
          <p:nvPr/>
        </p:nvGrpSpPr>
        <p:grpSpPr bwMode="auto">
          <a:xfrm>
            <a:off x="207055" y="988785"/>
            <a:ext cx="9067800" cy="263525"/>
            <a:chOff x="76200" y="920749"/>
            <a:chExt cx="9067800" cy="263525"/>
          </a:xfrm>
        </p:grpSpPr>
        <p:sp>
          <p:nvSpPr>
            <p:cNvPr id="4" name="Rectangle 3"/>
            <p:cNvSpPr/>
            <p:nvPr/>
          </p:nvSpPr>
          <p:spPr>
            <a:xfrm>
              <a:off x="1752600" y="920749"/>
              <a:ext cx="7391400"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7" name="Rectangle 6"/>
            <p:cNvSpPr/>
            <p:nvPr/>
          </p:nvSpPr>
          <p:spPr>
            <a:xfrm>
              <a:off x="76200" y="920749"/>
              <a:ext cx="428625"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sp>
          <p:nvSpPr>
            <p:cNvPr id="8" name="Rectangle 7"/>
            <p:cNvSpPr/>
            <p:nvPr/>
          </p:nvSpPr>
          <p:spPr>
            <a:xfrm>
              <a:off x="1119188" y="920749"/>
              <a:ext cx="633412" cy="263525"/>
            </a:xfrm>
            <a:prstGeom prst="rect">
              <a:avLst/>
            </a:prstGeom>
            <a:solidFill>
              <a:srgbClr val="0060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p>
          </p:txBody>
        </p:sp>
      </p:grpSp>
      <p:sp>
        <p:nvSpPr>
          <p:cNvPr id="15" name="Title 1"/>
          <p:cNvSpPr txBox="1">
            <a:spLocks/>
          </p:cNvSpPr>
          <p:nvPr/>
        </p:nvSpPr>
        <p:spPr>
          <a:xfrm>
            <a:off x="440140" y="1295400"/>
            <a:ext cx="8229600" cy="762000"/>
          </a:xfrm>
          <a:prstGeom prst="rect">
            <a:avLst/>
          </a:prstGeom>
        </p:spPr>
        <p:txBody>
          <a:bodyPr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fontAlgn="auto">
              <a:spcAft>
                <a:spcPts val="0"/>
              </a:spcAft>
              <a:defRPr/>
            </a:pP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a) </a:t>
            </a:r>
            <a:r>
              <a:rPr lang="ro-RO"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n</a:t>
            </a:r>
            <a:r>
              <a:rPr lang="ro-RO" b="1" dirty="0" smtClean="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rPr>
              <a:t>epermiterea intrării pe teritoriul României     </a:t>
            </a:r>
            <a:endParaRPr lang="en-US" b="1" dirty="0">
              <a:ln w="12700">
                <a:solidFill>
                  <a:schemeClr val="tx2">
                    <a:satMod val="155000"/>
                  </a:schemeClr>
                </a:solidFill>
                <a:prstDash val="solid"/>
              </a:ln>
              <a:solidFill>
                <a:srgbClr val="0070C0"/>
              </a:solidFill>
              <a:effectLst>
                <a:outerShdw blurRad="41275" dist="20320" dir="1800000" algn="tl" rotWithShape="0">
                  <a:srgbClr val="000000">
                    <a:alpha val="40000"/>
                  </a:srgbClr>
                </a:outerShdw>
              </a:effectLst>
            </a:endParaRPr>
          </a:p>
        </p:txBody>
      </p:sp>
      <p:sp>
        <p:nvSpPr>
          <p:cNvPr id="17411" name="Content Placeholder 2"/>
          <p:cNvSpPr txBox="1">
            <a:spLocks/>
          </p:cNvSpPr>
          <p:nvPr/>
        </p:nvSpPr>
        <p:spPr bwMode="auto">
          <a:xfrm>
            <a:off x="382083" y="2057400"/>
            <a:ext cx="8382000" cy="4144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just">
              <a:spcAft>
                <a:spcPts val="0"/>
              </a:spcAft>
            </a:pPr>
            <a:endParaRPr lang="ro-RO" dirty="0" smtClean="0">
              <a:solidFill>
                <a:srgbClr val="FF0000"/>
              </a:solidFill>
              <a:latin typeface="Arial"/>
              <a:ea typeface="Calibri"/>
              <a:cs typeface="Times New Roman"/>
            </a:endParaRPr>
          </a:p>
          <a:p>
            <a:pPr algn="just">
              <a:spcAft>
                <a:spcPts val="0"/>
              </a:spcAft>
            </a:pPr>
            <a:r>
              <a:rPr lang="ro-RO" dirty="0" smtClean="0">
                <a:solidFill>
                  <a:srgbClr val="000000"/>
                </a:solidFill>
                <a:latin typeface="Arial"/>
                <a:ea typeface="Calibri"/>
                <a:cs typeface="Times New Roman"/>
              </a:rPr>
              <a:t> </a:t>
            </a:r>
            <a:endParaRPr lang="vi-VN" dirty="0">
              <a:solidFill>
                <a:srgbClr val="000000"/>
              </a:solidFill>
              <a:latin typeface="Arial"/>
              <a:ea typeface="Calibri"/>
              <a:cs typeface="Times New Roman"/>
            </a:endParaRPr>
          </a:p>
          <a:p>
            <a:pPr algn="just">
              <a:spcAft>
                <a:spcPts val="0"/>
              </a:spcAft>
            </a:pPr>
            <a:r>
              <a:rPr lang="vi-VN" dirty="0">
                <a:solidFill>
                  <a:srgbClr val="000000"/>
                </a:solidFill>
                <a:latin typeface="Arial"/>
                <a:ea typeface="Calibri"/>
                <a:cs typeface="Times New Roman"/>
              </a:rPr>
              <a:t> </a:t>
            </a:r>
            <a:r>
              <a:rPr lang="ro-RO" dirty="0" smtClean="0">
                <a:solidFill>
                  <a:srgbClr val="000000"/>
                </a:solidFill>
                <a:latin typeface="Arial"/>
                <a:ea typeface="Calibri"/>
                <a:cs typeface="Times New Roman"/>
              </a:rPr>
              <a:t>  </a:t>
            </a:r>
            <a:endParaRPr lang="ro-RO" dirty="0">
              <a:solidFill>
                <a:srgbClr val="000000"/>
              </a:solidFill>
              <a:latin typeface="Arial"/>
              <a:ea typeface="Calibri"/>
              <a:cs typeface="Times New Roman"/>
            </a:endParaRPr>
          </a:p>
        </p:txBody>
      </p:sp>
      <p:sp>
        <p:nvSpPr>
          <p:cNvPr id="18" name="Slide Number Placeholder 17"/>
          <p:cNvSpPr>
            <a:spLocks noGrp="1"/>
          </p:cNvSpPr>
          <p:nvPr>
            <p:ph type="sldNum" sz="quarter" idx="12"/>
          </p:nvPr>
        </p:nvSpPr>
        <p:spPr/>
        <p:txBody>
          <a:bodyPr/>
          <a:lstStyle/>
          <a:p>
            <a:pPr>
              <a:defRPr/>
            </a:pPr>
            <a:fld id="{CABFD642-3208-426A-AEDA-8892CFBE376F}" type="slidenum">
              <a:rPr lang="en-US"/>
              <a:pPr>
                <a:defRPr/>
              </a:pPr>
              <a:t>9</a:t>
            </a:fld>
            <a:endParaRPr lang="en-US"/>
          </a:p>
        </p:txBody>
      </p:sp>
      <p:sp>
        <p:nvSpPr>
          <p:cNvPr id="10" name="Content Placeholder 2"/>
          <p:cNvSpPr txBox="1">
            <a:spLocks/>
          </p:cNvSpPr>
          <p:nvPr/>
        </p:nvSpPr>
        <p:spPr bwMode="auto">
          <a:xfrm>
            <a:off x="382083" y="2057400"/>
            <a:ext cx="8382000" cy="426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Calibri" pitchFamily="34" charset="0"/>
                <a:cs typeface="Arial" charset="0"/>
              </a:defRPr>
            </a:lvl1pPr>
            <a:lvl2pPr marL="742950" indent="-285750">
              <a:defRPr>
                <a:solidFill>
                  <a:schemeClr val="tx1"/>
                </a:solidFill>
                <a:latin typeface="Calibri" pitchFamily="34" charset="0"/>
                <a:cs typeface="Arial" charset="0"/>
              </a:defRPr>
            </a:lvl2pPr>
            <a:lvl3pPr marL="1143000" indent="-228600">
              <a:defRPr>
                <a:solidFill>
                  <a:schemeClr val="tx1"/>
                </a:solidFill>
                <a:latin typeface="Calibri" pitchFamily="34" charset="0"/>
                <a:cs typeface="Arial" charset="0"/>
              </a:defRPr>
            </a:lvl3pPr>
            <a:lvl4pPr marL="1600200" indent="-228600">
              <a:defRPr>
                <a:solidFill>
                  <a:schemeClr val="tx1"/>
                </a:solidFill>
                <a:latin typeface="Calibri" pitchFamily="34" charset="0"/>
                <a:cs typeface="Arial" charset="0"/>
              </a:defRPr>
            </a:lvl4pPr>
            <a:lvl5pPr marL="2057400" indent="-228600">
              <a:defRPr>
                <a:solidFill>
                  <a:schemeClr val="tx1"/>
                </a:solidFill>
                <a:latin typeface="Calibri" pitchFamily="34" charset="0"/>
                <a:cs typeface="Arial" charset="0"/>
              </a:defRPr>
            </a:lvl5pPr>
            <a:lvl6pPr marL="2514600" indent="-228600" fontAlgn="base">
              <a:spcBef>
                <a:spcPct val="0"/>
              </a:spcBef>
              <a:spcAft>
                <a:spcPct val="0"/>
              </a:spcAft>
              <a:defRPr>
                <a:solidFill>
                  <a:schemeClr val="tx1"/>
                </a:solidFill>
                <a:latin typeface="Calibri" pitchFamily="34" charset="0"/>
                <a:cs typeface="Arial" charset="0"/>
              </a:defRPr>
            </a:lvl6pPr>
            <a:lvl7pPr marL="2971800" indent="-228600" fontAlgn="base">
              <a:spcBef>
                <a:spcPct val="0"/>
              </a:spcBef>
              <a:spcAft>
                <a:spcPct val="0"/>
              </a:spcAft>
              <a:defRPr>
                <a:solidFill>
                  <a:schemeClr val="tx1"/>
                </a:solidFill>
                <a:latin typeface="Calibri" pitchFamily="34" charset="0"/>
                <a:cs typeface="Arial" charset="0"/>
              </a:defRPr>
            </a:lvl7pPr>
            <a:lvl8pPr marL="3429000" indent="-228600" fontAlgn="base">
              <a:spcBef>
                <a:spcPct val="0"/>
              </a:spcBef>
              <a:spcAft>
                <a:spcPct val="0"/>
              </a:spcAft>
              <a:defRPr>
                <a:solidFill>
                  <a:schemeClr val="tx1"/>
                </a:solidFill>
                <a:latin typeface="Calibri" pitchFamily="34" charset="0"/>
                <a:cs typeface="Arial" charset="0"/>
              </a:defRPr>
            </a:lvl8pPr>
            <a:lvl9pPr marL="3886200" indent="-228600" fontAlgn="base">
              <a:spcBef>
                <a:spcPct val="0"/>
              </a:spcBef>
              <a:spcAft>
                <a:spcPct val="0"/>
              </a:spcAft>
              <a:defRPr>
                <a:solidFill>
                  <a:schemeClr val="tx1"/>
                </a:solidFill>
                <a:latin typeface="Calibri" pitchFamily="34" charset="0"/>
                <a:cs typeface="Arial" charset="0"/>
              </a:defRPr>
            </a:lvl9pPr>
          </a:lstStyle>
          <a:p>
            <a:pPr algn="just">
              <a:spcAft>
                <a:spcPts val="0"/>
              </a:spcAft>
            </a:pPr>
            <a:r>
              <a:rPr lang="vi-VN" sz="1600" b="1" dirty="0">
                <a:solidFill>
                  <a:srgbClr val="FF0000"/>
                </a:solidFill>
                <a:effectLst>
                  <a:outerShdw blurRad="38100" dist="38100" dir="2700000" algn="tl">
                    <a:srgbClr val="000000">
                      <a:alpha val="43137"/>
                    </a:srgbClr>
                  </a:outerShdw>
                </a:effectLst>
                <a:latin typeface="Arial"/>
                <a:ea typeface="Calibri"/>
                <a:cs typeface="Times New Roman"/>
              </a:rPr>
              <a:t>Art. 6 - (1)</a:t>
            </a:r>
            <a:r>
              <a:rPr lang="vi-VN" sz="1600" b="1" dirty="0">
                <a:effectLst>
                  <a:outerShdw blurRad="38100" dist="38100" dir="2700000" algn="tl">
                    <a:srgbClr val="000000">
                      <a:alpha val="43137"/>
                    </a:srgbClr>
                  </a:outerShdw>
                </a:effectLst>
                <a:latin typeface="Arial"/>
                <a:ea typeface="Calibri"/>
                <a:cs typeface="Times New Roman"/>
              </a:rPr>
              <a:t> </a:t>
            </a:r>
            <a:r>
              <a:rPr lang="vi-VN" sz="1600" dirty="0">
                <a:latin typeface="Arial"/>
                <a:ea typeface="Calibri"/>
                <a:cs typeface="Times New Roman"/>
              </a:rPr>
              <a:t>Cetăţenilor Uniunii Europene, precum şi membrilor familiilor lor li se refuză intrarea pe teritoriul statului român numai în următoarele situaţii:</a:t>
            </a:r>
          </a:p>
          <a:p>
            <a:pPr algn="just">
              <a:spcAft>
                <a:spcPts val="0"/>
              </a:spcAft>
            </a:pPr>
            <a:r>
              <a:rPr lang="vi-VN" sz="1600" dirty="0">
                <a:latin typeface="Arial"/>
                <a:ea typeface="Calibri"/>
                <a:cs typeface="Times New Roman"/>
              </a:rPr>
              <a:t>    a) dacă nu prezintă documentele corespunzătoare prevăzute la art. 5 şi nu fac dovada, prin orice alt mijloc, că beneficiază de dreptul la libera circulaţie şi rezidenţă pe teritoriul României;</a:t>
            </a:r>
          </a:p>
          <a:p>
            <a:pPr algn="just">
              <a:spcAft>
                <a:spcPts val="0"/>
              </a:spcAft>
            </a:pPr>
            <a:r>
              <a:rPr lang="vi-VN" sz="1600" dirty="0">
                <a:latin typeface="Arial"/>
                <a:ea typeface="Calibri"/>
                <a:cs typeface="Times New Roman"/>
              </a:rPr>
              <a:t>    b) dacă au fost declaraţi indezirabili, în condiţiile legii, sau dacă împotriva acestora a fost dispusă măsura interzicerii intrării pe teritoriul României în condiţiile prezentei ordonanţe de urgenţă;</a:t>
            </a:r>
          </a:p>
          <a:p>
            <a:pPr algn="just">
              <a:spcAft>
                <a:spcPts val="0"/>
              </a:spcAft>
            </a:pPr>
            <a:r>
              <a:rPr lang="vi-VN" sz="1600" dirty="0">
                <a:latin typeface="Arial"/>
                <a:ea typeface="Calibri"/>
                <a:cs typeface="Times New Roman"/>
              </a:rPr>
              <a:t>    c) există indicii temeinice că persoana în cauză constituie o ameninţare reală şi prezentă la ordinea publică, securitatea naţională sau sănătatea publică</a:t>
            </a:r>
            <a:r>
              <a:rPr lang="vi-VN" sz="1600" dirty="0" smtClean="0">
                <a:latin typeface="Arial"/>
                <a:ea typeface="Calibri"/>
                <a:cs typeface="Times New Roman"/>
              </a:rPr>
              <a:t>.</a:t>
            </a:r>
            <a:endParaRPr lang="ro-RO" sz="1600" dirty="0" smtClean="0">
              <a:latin typeface="Arial"/>
              <a:ea typeface="Calibri"/>
              <a:cs typeface="Times New Roman"/>
            </a:endParaRPr>
          </a:p>
          <a:p>
            <a:pPr algn="just">
              <a:spcAft>
                <a:spcPts val="0"/>
              </a:spcAft>
            </a:pPr>
            <a:endParaRPr lang="ro-RO" sz="1600" b="1" dirty="0">
              <a:latin typeface="Arial"/>
              <a:ea typeface="Calibri"/>
              <a:cs typeface="Times New Roman"/>
            </a:endParaRPr>
          </a:p>
          <a:p>
            <a:pPr algn="just">
              <a:spcAft>
                <a:spcPts val="0"/>
              </a:spcAft>
            </a:pPr>
            <a:r>
              <a:rPr lang="ro-RO" sz="1600" b="1" dirty="0" smtClean="0">
                <a:solidFill>
                  <a:srgbClr val="000000"/>
                </a:solidFill>
                <a:latin typeface="Arial" panose="020B0604020202020204" pitchFamily="34" charset="0"/>
                <a:ea typeface="Times New Roman"/>
                <a:cs typeface="Arial" panose="020B0604020202020204" pitchFamily="34" charset="0"/>
              </a:rPr>
              <a:t> </a:t>
            </a:r>
            <a:r>
              <a:rPr lang="ro-RO" sz="1600" b="1" dirty="0" smtClean="0">
                <a:solidFill>
                  <a:srgbClr val="FF0000"/>
                </a:solidFill>
                <a:effectLst>
                  <a:outerShdw blurRad="38100" dist="38100" dir="2700000" algn="tl">
                    <a:srgbClr val="000000">
                      <a:alpha val="43137"/>
                    </a:srgbClr>
                  </a:outerShdw>
                </a:effectLst>
                <a:latin typeface="Arial" panose="020B0604020202020204" pitchFamily="34" charset="0"/>
                <a:ea typeface="Times New Roman"/>
                <a:cs typeface="Arial" panose="020B0604020202020204" pitchFamily="34" charset="0"/>
              </a:rPr>
              <a:t>Art. 33 - (3</a:t>
            </a:r>
            <a:r>
              <a:rPr lang="ro-RO" sz="1600" b="1" dirty="0">
                <a:solidFill>
                  <a:srgbClr val="FF0000"/>
                </a:solidFill>
                <a:effectLst>
                  <a:outerShdw blurRad="38100" dist="38100" dir="2700000" algn="tl">
                    <a:srgbClr val="000000">
                      <a:alpha val="43137"/>
                    </a:srgbClr>
                  </a:outerShdw>
                </a:effectLst>
                <a:latin typeface="Arial" panose="020B0604020202020204" pitchFamily="34" charset="0"/>
                <a:ea typeface="Times New Roman"/>
                <a:cs typeface="Arial" panose="020B0604020202020204" pitchFamily="34" charset="0"/>
              </a:rPr>
              <a:t>) </a:t>
            </a:r>
            <a:r>
              <a:rPr lang="ro-RO" sz="1600" dirty="0">
                <a:solidFill>
                  <a:srgbClr val="000000"/>
                </a:solidFill>
                <a:latin typeface="Arial" panose="020B0604020202020204" pitchFamily="34" charset="0"/>
                <a:ea typeface="Times New Roman"/>
                <a:cs typeface="Arial" panose="020B0604020202020204" pitchFamily="34" charset="0"/>
              </a:rPr>
              <a:t>Instanţa poate dispune interzicerea intrării pe teritoriul României persoanei împotriva căreia s-a dispus măsura expulzării, pe o perioadă cuprinsă între 1 şi 5 ani. Perioada de interdicţie curge de la data expirării termenului prevăzut la art. 27 alin. (8).</a:t>
            </a:r>
            <a:endParaRPr lang="ro-RO" sz="1600" dirty="0">
              <a:latin typeface="Arial" panose="020B0604020202020204" pitchFamily="34" charset="0"/>
              <a:ea typeface="Calibri"/>
              <a:cs typeface="Arial" panose="020B0604020202020204" pitchFamily="34" charset="0"/>
            </a:endParaRPr>
          </a:p>
          <a:p>
            <a:pPr algn="just">
              <a:spcAft>
                <a:spcPts val="0"/>
              </a:spcAft>
            </a:pPr>
            <a:endParaRPr lang="vi-VN" sz="1600" dirty="0">
              <a:latin typeface="Arial"/>
              <a:ea typeface="Calibri"/>
              <a:cs typeface="Times New Roman"/>
            </a:endParaRPr>
          </a:p>
        </p:txBody>
      </p:sp>
      <p:pic>
        <p:nvPicPr>
          <p:cNvPr id="11" name="Imagine 10" descr="Imagini pentru uniunea europeana sigla">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61685"/>
            <a:ext cx="1543050" cy="1190625"/>
          </a:xfrm>
          <a:prstGeom prst="rect">
            <a:avLst/>
          </a:prstGeom>
          <a:noFill/>
          <a:ln>
            <a:noFill/>
          </a:ln>
        </p:spPr>
      </p:pic>
    </p:spTree>
    <p:extLst>
      <p:ext uri="{BB962C8B-B14F-4D97-AF65-F5344CB8AC3E}">
        <p14:creationId xmlns:p14="http://schemas.microsoft.com/office/powerpoint/2010/main" val="2492595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4300</TotalTime>
  <Words>3007</Words>
  <Application>Microsoft Office PowerPoint</Application>
  <PresentationFormat>Expunere pe ecran (4:3)</PresentationFormat>
  <Paragraphs>211</Paragraphs>
  <Slides>21</Slides>
  <Notes>0</Notes>
  <HiddenSlides>0</HiddenSlides>
  <MMClips>0</MMClips>
  <ScaleCrop>false</ScaleCrop>
  <HeadingPairs>
    <vt:vector size="4" baseType="variant">
      <vt:variant>
        <vt:lpstr>Temă</vt:lpstr>
      </vt:variant>
      <vt:variant>
        <vt:i4>1</vt:i4>
      </vt:variant>
      <vt:variant>
        <vt:lpstr>Titluri diapozitive</vt:lpstr>
      </vt:variant>
      <vt:variant>
        <vt:i4>21</vt:i4>
      </vt:variant>
    </vt:vector>
  </HeadingPairs>
  <TitlesOfParts>
    <vt:vector size="22" baseType="lpstr">
      <vt:lpstr>Office Theme</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lpstr>Prezentare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Adi</dc:creator>
  <cp:lastModifiedBy>CATALIN</cp:lastModifiedBy>
  <cp:revision>145</cp:revision>
  <dcterms:created xsi:type="dcterms:W3CDTF">2006-08-16T00:00:00Z</dcterms:created>
  <dcterms:modified xsi:type="dcterms:W3CDTF">2016-08-16T16:36:07Z</dcterms:modified>
</cp:coreProperties>
</file>

<file path=docProps/thumbnail.jpeg>
</file>