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9" r:id="rId4"/>
    <p:sldId id="260" r:id="rId5"/>
    <p:sldId id="261" r:id="rId6"/>
    <p:sldId id="263" r:id="rId7"/>
    <p:sldId id="262" r:id="rId8"/>
    <p:sldId id="264" r:id="rId9"/>
    <p:sldId id="265" r:id="rId10"/>
    <p:sldId id="266" r:id="rId11"/>
    <p:sldId id="267" r:id="rId12"/>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4" d="100"/>
          <a:sy n="64" d="100"/>
        </p:scale>
        <p:origin x="1340" y="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Mastertitelformat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p>
        </p:txBody>
      </p:sp>
      <p:sp>
        <p:nvSpPr>
          <p:cNvPr id="4" name="Datumsplatzhalter 3"/>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149058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3163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Mastertitelformat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923750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189902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Mastertitelformat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30697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4120145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Mastertitelformat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68375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1420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594587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Mastertitelformat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87548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Mastertitelformat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pPr/>
              <a:t>25.10.2016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421505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Mastertitelformat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5CEFD-D130-B749-89DD-48935D15C1C1}" type="datetimeFigureOut">
              <a:rPr lang="de-DE" smtClean="0"/>
              <a:pPr/>
              <a:t>25.10.2016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2A595-5A05-6849-9652-20B112EDED76}" type="slidenum">
              <a:rPr lang="de-DE" smtClean="0"/>
              <a:pPr/>
              <a:t>‹#›</a:t>
            </a:fld>
            <a:endParaRPr lang="de-DE"/>
          </a:p>
        </p:txBody>
      </p:sp>
    </p:spTree>
    <p:extLst>
      <p:ext uri="{BB962C8B-B14F-4D97-AF65-F5344CB8AC3E}">
        <p14:creationId xmlns:p14="http://schemas.microsoft.com/office/powerpoint/2010/main" val="546453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3411393"/>
          </a:xfrm>
        </p:spPr>
        <p:txBody>
          <a:bodyPr>
            <a:noAutofit/>
          </a:bodyPr>
          <a:lstStyle/>
          <a:p>
            <a:r>
              <a:rPr lang="ro-RO" sz="4800" dirty="0">
                <a:solidFill>
                  <a:schemeClr val="bg1">
                    <a:lumMod val="50000"/>
                  </a:schemeClr>
                </a:solidFill>
              </a:rPr>
              <a:t>Legea privind procedura de protecție europeană împotriva violenței </a:t>
            </a:r>
            <a:br>
              <a:rPr lang="ro-RO" sz="4800" dirty="0">
                <a:solidFill>
                  <a:schemeClr val="bg1">
                    <a:lumMod val="50000"/>
                  </a:schemeClr>
                </a:solidFill>
              </a:rPr>
            </a:br>
            <a:r>
              <a:rPr lang="ro-RO" sz="4800" dirty="0">
                <a:solidFill>
                  <a:schemeClr val="bg1">
                    <a:lumMod val="50000"/>
                  </a:schemeClr>
                </a:solidFill>
              </a:rPr>
              <a:t>din 5 decembrie 2014</a:t>
            </a:r>
          </a:p>
        </p:txBody>
      </p:sp>
    </p:spTree>
    <p:extLst>
      <p:ext uri="{BB962C8B-B14F-4D97-AF65-F5344CB8AC3E}">
        <p14:creationId xmlns:p14="http://schemas.microsoft.com/office/powerpoint/2010/main" val="393190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7500" lnSpcReduction="20000"/>
          </a:bodyPr>
          <a:lstStyle/>
          <a:p>
            <a:pPr marL="457200" indent="-457200" algn="l">
              <a:buFontTx/>
              <a:buChar char="-"/>
            </a:pPr>
            <a:r>
              <a:rPr lang="de-DE" dirty="0">
                <a:solidFill>
                  <a:prstClr val="black">
                    <a:tint val="75000"/>
                  </a:prstClr>
                </a:solidFill>
              </a:rPr>
              <a:t>§ 17-23 </a:t>
            </a:r>
            <a:r>
              <a:rPr lang="ro-RO" dirty="0">
                <a:solidFill>
                  <a:prstClr val="black">
                    <a:tint val="75000"/>
                  </a:prstClr>
                </a:solidFill>
              </a:rPr>
              <a:t>reglementează procedura care trebuie respectată la nivel intern pentru recunoașterea și executarea titlurilor din străinătate</a:t>
            </a:r>
            <a:r>
              <a:rPr lang="de-DE" dirty="0">
                <a:solidFill>
                  <a:prstClr val="black">
                    <a:tint val="75000"/>
                  </a:prstClr>
                </a:solidFill>
              </a:rPr>
              <a:t>:</a:t>
            </a:r>
            <a:endParaRPr lang="ro-RO" dirty="0">
              <a:solidFill>
                <a:prstClr val="black">
                  <a:tint val="75000"/>
                </a:prstClr>
              </a:solidFill>
            </a:endParaRPr>
          </a:p>
          <a:p>
            <a:pPr marL="457200" indent="-457200" algn="l"/>
            <a:endParaRPr lang="ro-RO" dirty="0"/>
          </a:p>
          <a:p>
            <a:pPr marL="914400" lvl="1" indent="-457200" algn="just">
              <a:buFontTx/>
              <a:buChar char="-"/>
            </a:pPr>
            <a:r>
              <a:rPr lang="ro-RO" dirty="0"/>
              <a:t>Pentru cereri </a:t>
            </a:r>
            <a:r>
              <a:rPr lang="en-US" dirty="0"/>
              <a:t>de </a:t>
            </a:r>
            <a:r>
              <a:rPr lang="en-US" dirty="0" err="1"/>
              <a:t>refuzare</a:t>
            </a:r>
            <a:r>
              <a:rPr lang="en-US" dirty="0"/>
              <a:t> a </a:t>
            </a:r>
            <a:r>
              <a:rPr lang="en-US" dirty="0" err="1"/>
              <a:t>recunoa</a:t>
            </a:r>
            <a:r>
              <a:rPr lang="ro-RO" dirty="0"/>
              <a:t>ș</a:t>
            </a:r>
            <a:r>
              <a:rPr lang="en-US" dirty="0" err="1"/>
              <a:t>terii</a:t>
            </a:r>
            <a:r>
              <a:rPr lang="en-US" dirty="0"/>
              <a:t> </a:t>
            </a:r>
            <a:r>
              <a:rPr lang="en-US" dirty="0" err="1"/>
              <a:t>sau</a:t>
            </a:r>
            <a:r>
              <a:rPr lang="en-US" dirty="0"/>
              <a:t> </a:t>
            </a:r>
            <a:r>
              <a:rPr lang="ro-RO" dirty="0"/>
              <a:t>executării conform a</a:t>
            </a:r>
            <a:r>
              <a:rPr lang="de-DE" dirty="0" err="1"/>
              <a:t>rt</a:t>
            </a:r>
            <a:r>
              <a:rPr lang="de-DE" dirty="0"/>
              <a:t>. 13 </a:t>
            </a:r>
            <a:r>
              <a:rPr lang="ro-RO" dirty="0"/>
              <a:t>alin</a:t>
            </a:r>
            <a:r>
              <a:rPr lang="de-DE" dirty="0"/>
              <a:t>. 1 </a:t>
            </a:r>
            <a:r>
              <a:rPr lang="ro-RO" dirty="0"/>
              <a:t>Regulament</a:t>
            </a:r>
            <a:r>
              <a:rPr lang="de-DE" dirty="0"/>
              <a:t> 606/2013 </a:t>
            </a:r>
            <a:r>
              <a:rPr lang="ro-RO" dirty="0"/>
              <a:t>este competentă instanța (de dreptul familiei) din </a:t>
            </a:r>
            <a:r>
              <a:rPr lang="de-DE" dirty="0"/>
              <a:t>§ 19, § 21 </a:t>
            </a:r>
            <a:r>
              <a:rPr lang="ro-RO" dirty="0"/>
              <a:t>alin</a:t>
            </a:r>
            <a:r>
              <a:rPr lang="de-DE" dirty="0"/>
              <a:t>. 1.</a:t>
            </a:r>
            <a:br>
              <a:rPr lang="de-DE" dirty="0"/>
            </a:br>
            <a:endParaRPr lang="de-DE" dirty="0"/>
          </a:p>
          <a:p>
            <a:pPr marL="914400" lvl="1" indent="-457200" algn="just">
              <a:buFontTx/>
              <a:buChar char="-"/>
            </a:pPr>
            <a:r>
              <a:rPr lang="ro-RO" dirty="0"/>
              <a:t>În privința cererii de refuzare a recunoașterii sau a executării, instanța decide prin hotărâre motivată</a:t>
            </a:r>
            <a:r>
              <a:rPr lang="de-DE" dirty="0"/>
              <a:t>, § 21 </a:t>
            </a:r>
            <a:r>
              <a:rPr lang="ro-RO" dirty="0"/>
              <a:t>alin.</a:t>
            </a:r>
            <a:r>
              <a:rPr lang="de-DE" dirty="0"/>
              <a:t> 3.</a:t>
            </a:r>
            <a:br>
              <a:rPr lang="de-DE" dirty="0"/>
            </a:br>
            <a:endParaRPr lang="de-DE" dirty="0"/>
          </a:p>
          <a:p>
            <a:pPr marL="914400" lvl="1" indent="-457200" algn="just">
              <a:buFontTx/>
              <a:buChar char="-"/>
            </a:pPr>
            <a:r>
              <a:rPr lang="ro-RO" dirty="0"/>
              <a:t>Hotărârea poate fi luată fără dezbateri, dar persoana protejată trebuie audiată înainte de luarea hotărârii</a:t>
            </a:r>
            <a:r>
              <a:rPr lang="de-DE" dirty="0"/>
              <a:t>, § 21 </a:t>
            </a:r>
            <a:r>
              <a:rPr lang="ro-RO" dirty="0"/>
              <a:t>alin</a:t>
            </a:r>
            <a:r>
              <a:rPr lang="de-DE" dirty="0"/>
              <a:t>. 3.</a:t>
            </a:r>
            <a:br>
              <a:rPr lang="de-DE" dirty="0"/>
            </a:br>
            <a:endParaRPr lang="de-DE" dirty="0"/>
          </a:p>
          <a:p>
            <a:pPr marL="914400" lvl="1" indent="-457200" algn="just">
              <a:buFontTx/>
              <a:buChar char="-"/>
            </a:pPr>
            <a:r>
              <a:rPr lang="ro-RO" dirty="0"/>
              <a:t>Hotărârea poate să fie contestată prin depunerea unei plângeri</a:t>
            </a:r>
            <a:r>
              <a:rPr lang="de-DE" dirty="0"/>
              <a:t>, § 21 </a:t>
            </a:r>
            <a:r>
              <a:rPr lang="ro-RO" dirty="0"/>
              <a:t>alin</a:t>
            </a:r>
            <a:r>
              <a:rPr lang="de-DE" dirty="0"/>
              <a:t>. 4. </a:t>
            </a:r>
          </a:p>
        </p:txBody>
      </p:sp>
    </p:spTree>
    <p:extLst>
      <p:ext uri="{BB962C8B-B14F-4D97-AF65-F5344CB8AC3E}">
        <p14:creationId xmlns:p14="http://schemas.microsoft.com/office/powerpoint/2010/main" val="1674872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10000"/>
          </a:bodyPr>
          <a:lstStyle/>
          <a:p>
            <a:pPr marL="457200" indent="-457200" algn="just">
              <a:buFontTx/>
              <a:buChar char="-"/>
            </a:pPr>
            <a:r>
              <a:rPr lang="de-DE" dirty="0">
                <a:solidFill>
                  <a:prstClr val="black">
                    <a:tint val="75000"/>
                  </a:prstClr>
                </a:solidFill>
              </a:rPr>
              <a:t>§ 17-23 </a:t>
            </a:r>
            <a:r>
              <a:rPr lang="ro-RO" dirty="0">
                <a:solidFill>
                  <a:prstClr val="black">
                    <a:tint val="75000"/>
                  </a:prstClr>
                </a:solidFill>
              </a:rPr>
              <a:t>reglementează procedura care trebuie respectată la nivel intern pentru recunoașterea și executarea titlurilor din străinătate</a:t>
            </a:r>
            <a:r>
              <a:rPr lang="de-DE" dirty="0">
                <a:solidFill>
                  <a:prstClr val="black">
                    <a:tint val="75000"/>
                  </a:prstClr>
                </a:solidFill>
              </a:rPr>
              <a:t>: </a:t>
            </a:r>
            <a:br>
              <a:rPr lang="de-DE" dirty="0"/>
            </a:br>
            <a:endParaRPr lang="de-DE" dirty="0"/>
          </a:p>
          <a:p>
            <a:pPr marL="914400" lvl="1" indent="-457200" algn="just">
              <a:buFontTx/>
              <a:buChar char="-"/>
            </a:pPr>
            <a:r>
              <a:rPr lang="ro-RO" dirty="0">
                <a:solidFill>
                  <a:schemeClr val="tx1">
                    <a:lumMod val="50000"/>
                    <a:lumOff val="50000"/>
                  </a:schemeClr>
                </a:solidFill>
              </a:rPr>
              <a:t>În cazul în care persoana protejată sau care pune în pericol prezintă adeverința conform art. 14 alin. 1  Regulamentul 606/2013  (suspendarea sau anularea măsurii de protecție  sau suspendarea sau limitarea executării silite), atunci executarea silită încetează sau se limitează, § 22 .</a:t>
            </a:r>
            <a:endParaRPr lang="en-US">
              <a:solidFill>
                <a:schemeClr val="tx1">
                  <a:lumMod val="50000"/>
                  <a:lumOff val="50000"/>
                </a:schemeClr>
              </a:solidFill>
            </a:endParaRPr>
          </a:p>
          <a:p>
            <a:pPr lvl="1" algn="just"/>
            <a:br>
              <a:rPr lang="ro-RO" dirty="0">
                <a:solidFill>
                  <a:schemeClr val="tx1">
                    <a:lumMod val="50000"/>
                    <a:lumOff val="50000"/>
                  </a:schemeClr>
                </a:solidFill>
              </a:rPr>
            </a:br>
            <a:endParaRPr lang="ro-RO" dirty="0">
              <a:solidFill>
                <a:schemeClr val="tx1">
                  <a:lumMod val="50000"/>
                  <a:lumOff val="50000"/>
                </a:schemeClr>
              </a:solidFill>
            </a:endParaRPr>
          </a:p>
          <a:p>
            <a:pPr marL="914400" lvl="1" indent="-457200" algn="just">
              <a:buFontTx/>
              <a:buChar char="-"/>
            </a:pPr>
            <a:r>
              <a:rPr lang="ro-RO" dirty="0"/>
              <a:t>Persoana care pune în pericol poate în orice moment să înainteze o cerere de respingere a executării</a:t>
            </a:r>
            <a:r>
              <a:rPr lang="de-DE" dirty="0"/>
              <a:t>,</a:t>
            </a:r>
            <a:r>
              <a:rPr lang="ro-RO" dirty="0"/>
              <a:t> pentru care este competentă instanța  prevăzută la </a:t>
            </a:r>
            <a:r>
              <a:rPr lang="de-DE" dirty="0"/>
              <a:t>§ 19, § 23.</a:t>
            </a:r>
          </a:p>
        </p:txBody>
      </p:sp>
    </p:spTree>
    <p:extLst>
      <p:ext uri="{BB962C8B-B14F-4D97-AF65-F5344CB8AC3E}">
        <p14:creationId xmlns:p14="http://schemas.microsoft.com/office/powerpoint/2010/main" val="2899744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just"/>
            <a:r>
              <a:rPr lang="ro-RO" dirty="0"/>
              <a:t>După cum am discutat deja</a:t>
            </a:r>
            <a:r>
              <a:rPr lang="en-US" dirty="0"/>
              <a:t>,</a:t>
            </a:r>
            <a:r>
              <a:rPr lang="ro-RO" dirty="0"/>
              <a:t> protecția transfrontalieră împotriva violenței este reglementată în dreptul Uniunii Europene </a:t>
            </a:r>
            <a:r>
              <a:rPr lang="en-US" dirty="0"/>
              <a:t>de</a:t>
            </a:r>
            <a:r>
              <a:rPr lang="ro-RO" dirty="0"/>
              <a:t> două acte normative</a:t>
            </a:r>
            <a:r>
              <a:rPr lang="de-DE" dirty="0"/>
              <a:t>:</a:t>
            </a:r>
          </a:p>
          <a:p>
            <a:pPr algn="l"/>
            <a:endParaRPr lang="de-DE" dirty="0"/>
          </a:p>
          <a:p>
            <a:pPr marL="457200" indent="-457200" algn="l">
              <a:buFontTx/>
              <a:buChar char="-"/>
            </a:pPr>
            <a:r>
              <a:rPr lang="ro-RO" dirty="0"/>
              <a:t>Regulamentul</a:t>
            </a:r>
            <a:r>
              <a:rPr lang="de-DE" dirty="0"/>
              <a:t> 606/2013 (</a:t>
            </a:r>
            <a:r>
              <a:rPr lang="ro-RO" dirty="0" err="1"/>
              <a:t>materi</a:t>
            </a:r>
            <a:r>
              <a:rPr lang="en-US" dirty="0"/>
              <a:t>a</a:t>
            </a:r>
            <a:r>
              <a:rPr lang="ro-RO" dirty="0"/>
              <a:t> civilă</a:t>
            </a:r>
            <a:r>
              <a:rPr lang="de-DE" dirty="0"/>
              <a:t>)</a:t>
            </a:r>
          </a:p>
          <a:p>
            <a:pPr marL="457200" indent="-457200" algn="l">
              <a:buFontTx/>
              <a:buChar char="-"/>
            </a:pPr>
            <a:r>
              <a:rPr lang="ro-RO" dirty="0"/>
              <a:t>Directiva</a:t>
            </a:r>
            <a:r>
              <a:rPr lang="de-DE" dirty="0"/>
              <a:t> 2011/99/</a:t>
            </a:r>
            <a:r>
              <a:rPr lang="ro-RO" dirty="0"/>
              <a:t>UE</a:t>
            </a:r>
            <a:r>
              <a:rPr lang="de-DE" dirty="0"/>
              <a:t> </a:t>
            </a:r>
            <a:r>
              <a:rPr lang="ro-RO" dirty="0"/>
              <a:t>din </a:t>
            </a:r>
            <a:r>
              <a:rPr lang="de-DE" dirty="0"/>
              <a:t>13.12.2011 (</a:t>
            </a:r>
            <a:r>
              <a:rPr lang="ro-RO" dirty="0"/>
              <a:t>materia penală</a:t>
            </a:r>
            <a:r>
              <a:rPr lang="de-DE" dirty="0"/>
              <a:t>)</a:t>
            </a:r>
          </a:p>
        </p:txBody>
      </p:sp>
    </p:spTree>
    <p:extLst>
      <p:ext uri="{BB962C8B-B14F-4D97-AF65-F5344CB8AC3E}">
        <p14:creationId xmlns:p14="http://schemas.microsoft.com/office/powerpoint/2010/main" val="344581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marL="457200" indent="-457200" algn="just">
              <a:buFontTx/>
              <a:buChar char="-"/>
            </a:pPr>
            <a:r>
              <a:rPr lang="ro-RO" dirty="0"/>
              <a:t>Regulamentul</a:t>
            </a:r>
            <a:r>
              <a:rPr lang="de-DE" dirty="0"/>
              <a:t> 606/2013</a:t>
            </a:r>
            <a:r>
              <a:rPr lang="ro-RO" dirty="0"/>
              <a:t>/UE a intrat în vigoare începând cu </a:t>
            </a:r>
            <a:r>
              <a:rPr lang="de-DE" dirty="0"/>
              <a:t>11 </a:t>
            </a:r>
            <a:r>
              <a:rPr lang="ro-RO" dirty="0"/>
              <a:t>i</a:t>
            </a:r>
            <a:r>
              <a:rPr lang="de-DE" dirty="0" err="1"/>
              <a:t>anuar</a:t>
            </a:r>
            <a:r>
              <a:rPr lang="ro-RO" dirty="0"/>
              <a:t>ie</a:t>
            </a:r>
            <a:r>
              <a:rPr lang="de-DE" dirty="0"/>
              <a:t> 2015 (Art. 22 </a:t>
            </a:r>
            <a:r>
              <a:rPr lang="ro-RO" dirty="0"/>
              <a:t>alin</a:t>
            </a:r>
            <a:r>
              <a:rPr lang="de-DE" dirty="0"/>
              <a:t>. 2 </a:t>
            </a:r>
            <a:r>
              <a:rPr lang="ro-RO" dirty="0"/>
              <a:t>Regulament</a:t>
            </a:r>
            <a:r>
              <a:rPr lang="de-DE" dirty="0"/>
              <a:t>),</a:t>
            </a:r>
            <a:br>
              <a:rPr lang="de-DE" dirty="0"/>
            </a:br>
            <a:endParaRPr lang="de-DE" dirty="0"/>
          </a:p>
          <a:p>
            <a:pPr marL="457200" indent="-457200" algn="just">
              <a:buFontTx/>
              <a:buChar char="-"/>
            </a:pPr>
            <a:r>
              <a:rPr lang="ro-RO" dirty="0"/>
              <a:t>De asemenea</a:t>
            </a:r>
            <a:r>
              <a:rPr lang="en-US" dirty="0"/>
              <a:t>,</a:t>
            </a:r>
            <a:r>
              <a:rPr lang="ro-RO" dirty="0"/>
              <a:t> termenul de transpunere al Directivei Europene privind protecția împotriva violenței a expirat la data de </a:t>
            </a:r>
            <a:r>
              <a:rPr lang="de-DE" dirty="0"/>
              <a:t>11 </a:t>
            </a:r>
            <a:r>
              <a:rPr lang="ro-RO" dirty="0"/>
              <a:t>i</a:t>
            </a:r>
            <a:r>
              <a:rPr lang="de-DE" dirty="0" err="1"/>
              <a:t>anuar</a:t>
            </a:r>
            <a:r>
              <a:rPr lang="ro-RO" dirty="0"/>
              <a:t>ie</a:t>
            </a:r>
            <a:r>
              <a:rPr lang="de-DE" dirty="0"/>
              <a:t> 2015,</a:t>
            </a:r>
            <a:br>
              <a:rPr lang="de-DE" dirty="0"/>
            </a:br>
            <a:endParaRPr lang="de-DE" dirty="0"/>
          </a:p>
          <a:p>
            <a:pPr marL="457200" indent="-457200" algn="just">
              <a:buFontTx/>
              <a:buChar char="-"/>
            </a:pPr>
            <a:r>
              <a:rPr lang="ro-RO" dirty="0"/>
              <a:t>Legiuitorul  german a reacționat punctual și a adoptat la data de 4 decembrie 2014 ”Legea pentru transpunerea Directivei</a:t>
            </a:r>
            <a:r>
              <a:rPr lang="de-DE" dirty="0"/>
              <a:t> 2011/99/</a:t>
            </a:r>
            <a:r>
              <a:rPr lang="ro-RO" dirty="0"/>
              <a:t>UE</a:t>
            </a:r>
            <a:r>
              <a:rPr lang="de-DE" dirty="0"/>
              <a:t> </a:t>
            </a:r>
            <a:r>
              <a:rPr lang="ro-RO" dirty="0"/>
              <a:t>privind ordinul european de protecție și pentru punerea în aplicare a Regulamentului (UE) </a:t>
            </a:r>
            <a:r>
              <a:rPr lang="de-DE" dirty="0"/>
              <a:t>Nr. 606/2013</a:t>
            </a:r>
            <a:r>
              <a:rPr lang="ro-RO" dirty="0"/>
              <a:t> privind recunoașterea reciprocă a măsurilor de protecție în materie civilă, care a </a:t>
            </a:r>
            <a:r>
              <a:rPr lang="en-US" dirty="0" err="1"/>
              <a:t>i</a:t>
            </a:r>
            <a:r>
              <a:rPr lang="ro-RO" dirty="0" err="1"/>
              <a:t>ntrat</a:t>
            </a:r>
            <a:r>
              <a:rPr lang="ro-RO" dirty="0"/>
              <a:t> în vigoare</a:t>
            </a:r>
            <a:r>
              <a:rPr lang="de-DE" dirty="0"/>
              <a:t> </a:t>
            </a:r>
            <a:r>
              <a:rPr lang="ro-RO" dirty="0"/>
              <a:t>la data de </a:t>
            </a:r>
            <a:r>
              <a:rPr lang="de-DE" dirty="0"/>
              <a:t>11 </a:t>
            </a:r>
            <a:r>
              <a:rPr lang="ro-RO" dirty="0"/>
              <a:t>ianuarie</a:t>
            </a:r>
            <a:r>
              <a:rPr lang="de-DE" dirty="0"/>
              <a:t> 2015.</a:t>
            </a:r>
          </a:p>
        </p:txBody>
      </p:sp>
    </p:spTree>
    <p:extLst>
      <p:ext uri="{BB962C8B-B14F-4D97-AF65-F5344CB8AC3E}">
        <p14:creationId xmlns:p14="http://schemas.microsoft.com/office/powerpoint/2010/main" val="811752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ro-RO" dirty="0"/>
              <a:t>Conform art. 1 al legii respective se transpun atât prevederile Regulamentului </a:t>
            </a:r>
            <a:r>
              <a:rPr lang="de-DE" dirty="0"/>
              <a:t>606/2013 </a:t>
            </a:r>
            <a:r>
              <a:rPr lang="ro-RO" dirty="0"/>
              <a:t>cât și ale Directivei </a:t>
            </a:r>
            <a:r>
              <a:rPr lang="de-DE" dirty="0"/>
              <a:t>2011/99</a:t>
            </a:r>
            <a:r>
              <a:rPr lang="ro-RO" dirty="0"/>
              <a:t> într-o </a:t>
            </a:r>
            <a:r>
              <a:rPr lang="en-US" dirty="0" err="1"/>
              <a:t>singur</a:t>
            </a:r>
            <a:r>
              <a:rPr lang="ro-RO" dirty="0"/>
              <a:t>ă lege</a:t>
            </a:r>
            <a:r>
              <a:rPr lang="de-DE" dirty="0"/>
              <a:t>, </a:t>
            </a:r>
            <a:r>
              <a:rPr lang="ro-RO" dirty="0"/>
              <a:t>și anume în</a:t>
            </a:r>
          </a:p>
          <a:p>
            <a:r>
              <a:rPr lang="de-DE" dirty="0"/>
              <a:t>„</a:t>
            </a:r>
            <a:r>
              <a:rPr lang="ro-RO" dirty="0"/>
              <a:t> </a:t>
            </a:r>
            <a:r>
              <a:rPr lang="en-US" dirty="0" err="1"/>
              <a:t>Legea</a:t>
            </a:r>
            <a:r>
              <a:rPr lang="en-US" dirty="0"/>
              <a:t> </a:t>
            </a:r>
            <a:r>
              <a:rPr lang="en-US" dirty="0" err="1"/>
              <a:t>privind</a:t>
            </a:r>
            <a:r>
              <a:rPr lang="en-US" dirty="0"/>
              <a:t> </a:t>
            </a:r>
            <a:r>
              <a:rPr lang="en-US" dirty="0" err="1"/>
              <a:t>procedura</a:t>
            </a:r>
            <a:r>
              <a:rPr lang="en-US" dirty="0"/>
              <a:t> </a:t>
            </a:r>
            <a:r>
              <a:rPr lang="ro-RO" dirty="0"/>
              <a:t>e</a:t>
            </a:r>
            <a:r>
              <a:rPr lang="en-US" dirty="0" err="1"/>
              <a:t>uropean</a:t>
            </a:r>
            <a:r>
              <a:rPr lang="ro-RO" dirty="0"/>
              <a:t>ă de protecție împotriva violenței </a:t>
            </a:r>
          </a:p>
          <a:p>
            <a:r>
              <a:rPr lang="de-DE" dirty="0"/>
              <a:t>(EU-Gewaltschutzverfahrensgesetz –</a:t>
            </a:r>
          </a:p>
          <a:p>
            <a:r>
              <a:rPr lang="de-DE" dirty="0" err="1"/>
              <a:t>EUGewSchVG</a:t>
            </a:r>
            <a:r>
              <a:rPr lang="de-DE" dirty="0"/>
              <a:t>“)</a:t>
            </a:r>
          </a:p>
          <a:p>
            <a:endParaRPr lang="de-DE" dirty="0">
              <a:solidFill>
                <a:srgbClr val="FF0000"/>
              </a:solidFill>
            </a:endParaRPr>
          </a:p>
          <a:p>
            <a:pPr marL="457200" indent="-457200" algn="l">
              <a:buFontTx/>
              <a:buChar char="-"/>
            </a:pPr>
            <a:endParaRPr lang="de-DE" dirty="0"/>
          </a:p>
          <a:p>
            <a:pPr marL="457200" indent="-457200" algn="l">
              <a:buFontTx/>
              <a:buChar char="-"/>
            </a:pPr>
            <a:endParaRPr lang="de-DE" dirty="0"/>
          </a:p>
        </p:txBody>
      </p:sp>
    </p:spTree>
    <p:extLst>
      <p:ext uri="{BB962C8B-B14F-4D97-AF65-F5344CB8AC3E}">
        <p14:creationId xmlns:p14="http://schemas.microsoft.com/office/powerpoint/2010/main" val="3946112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just"/>
            <a:r>
              <a:rPr lang="de-DE" sz="2200" dirty="0"/>
              <a:t>§§ 1-12</a:t>
            </a:r>
            <a:r>
              <a:rPr lang="ro-RO" sz="2200" dirty="0"/>
              <a:t> ale</a:t>
            </a:r>
            <a:r>
              <a:rPr lang="de-DE" sz="2200" dirty="0"/>
              <a:t> </a:t>
            </a:r>
            <a:r>
              <a:rPr lang="ro-RO" sz="2200" dirty="0"/>
              <a:t>acestei Legi reglementează recunoașterea și executarea măsurilor conform Directivei </a:t>
            </a:r>
            <a:r>
              <a:rPr lang="de-DE" sz="2200" dirty="0"/>
              <a:t>2011/99/U</a:t>
            </a:r>
            <a:r>
              <a:rPr lang="ro-RO" sz="2200" dirty="0"/>
              <a:t>E și de aceea nu sunt de interes pentru această prezentare</a:t>
            </a:r>
            <a:r>
              <a:rPr lang="de-DE" sz="2200" dirty="0"/>
              <a:t>.</a:t>
            </a:r>
            <a:endParaRPr lang="ro-RO" sz="2200" dirty="0"/>
          </a:p>
          <a:p>
            <a:pPr algn="just"/>
            <a:endParaRPr lang="de-DE" sz="2200" dirty="0"/>
          </a:p>
          <a:p>
            <a:pPr algn="just"/>
            <a:r>
              <a:rPr lang="ro-RO" sz="2200" dirty="0"/>
              <a:t>De reținut:</a:t>
            </a:r>
            <a:r>
              <a:rPr lang="de-DE" sz="2200" dirty="0">
                <a:solidFill>
                  <a:schemeClr val="tx1"/>
                </a:solidFill>
              </a:rPr>
              <a:t> </a:t>
            </a:r>
          </a:p>
          <a:p>
            <a:pPr marL="457200" indent="-457200" algn="just">
              <a:buFontTx/>
              <a:buChar char="-"/>
            </a:pPr>
            <a:r>
              <a:rPr lang="ro-RO" sz="2200" dirty="0"/>
              <a:t>deoarece în Germania nu există măsuri de protecție împotriva violenței în materia penală, aceste dispoziții se referă numai la primirea și transpunerea cererii dintr-un alt Stat Membru</a:t>
            </a:r>
            <a:r>
              <a:rPr lang="de-DE" sz="2200" dirty="0"/>
              <a:t>,</a:t>
            </a:r>
            <a:br>
              <a:rPr lang="de-DE" sz="2200" dirty="0"/>
            </a:br>
            <a:endParaRPr lang="de-DE" sz="2200" dirty="0"/>
          </a:p>
          <a:p>
            <a:pPr marL="457200" indent="-457200" algn="just">
              <a:buFontTx/>
              <a:buChar char="-"/>
            </a:pPr>
            <a:r>
              <a:rPr lang="ro-RO" sz="2200" dirty="0"/>
              <a:t>Competența exclusivă pentru primirea cererii se află la instanța de dreptul familiei în a cărei circumscripție își are reședința persoana protejată</a:t>
            </a:r>
            <a:r>
              <a:rPr lang="de-DE" sz="2200" dirty="0"/>
              <a:t>, § 3,</a:t>
            </a:r>
          </a:p>
          <a:p>
            <a:pPr algn="just"/>
            <a:br>
              <a:rPr lang="de-DE" sz="2200" dirty="0"/>
            </a:br>
            <a:endParaRPr lang="de-DE" sz="2200" dirty="0"/>
          </a:p>
          <a:p>
            <a:pPr marL="457200" indent="-457200" algn="just">
              <a:buFontTx/>
              <a:buChar char="-"/>
            </a:pPr>
            <a:r>
              <a:rPr lang="ro-RO" sz="2200" dirty="0"/>
              <a:t>În cazul în care instanța recunoaște ordinul de protecție, atunci acesta ia, în același timp, o măsură potrivită conform </a:t>
            </a:r>
            <a:r>
              <a:rPr lang="de-DE" sz="2200" dirty="0"/>
              <a:t>§ 1 </a:t>
            </a:r>
            <a:r>
              <a:rPr lang="ro-RO" sz="2200" dirty="0"/>
              <a:t>Legea împotriva violenței</a:t>
            </a:r>
            <a:r>
              <a:rPr lang="de-DE" sz="2200" dirty="0"/>
              <a:t>, § 9 (</a:t>
            </a:r>
            <a:r>
              <a:rPr lang="ro-RO" sz="2200" dirty="0">
                <a:solidFill>
                  <a:schemeClr val="bg1">
                    <a:lumMod val="50000"/>
                  </a:schemeClr>
                </a:solidFill>
              </a:rPr>
              <a:t>dovada</a:t>
            </a:r>
            <a:r>
              <a:rPr lang="ro-RO" sz="2200" dirty="0">
                <a:solidFill>
                  <a:schemeClr val="tx1"/>
                </a:solidFill>
              </a:rPr>
              <a:t> </a:t>
            </a:r>
            <a:r>
              <a:rPr lang="ro-RO" sz="2200" dirty="0"/>
              <a:t>necesară conform dreptului național </a:t>
            </a:r>
            <a:r>
              <a:rPr lang="de-DE" sz="2200" dirty="0"/>
              <a:t>= </a:t>
            </a:r>
            <a:r>
              <a:rPr lang="ro-RO" sz="2200" dirty="0"/>
              <a:t>adaptare interdisciplinară în materiile de drept</a:t>
            </a:r>
            <a:r>
              <a:rPr lang="de-DE" sz="2200" dirty="0"/>
              <a:t>!)</a:t>
            </a:r>
          </a:p>
        </p:txBody>
      </p:sp>
    </p:spTree>
    <p:extLst>
      <p:ext uri="{BB962C8B-B14F-4D97-AF65-F5344CB8AC3E}">
        <p14:creationId xmlns:p14="http://schemas.microsoft.com/office/powerpoint/2010/main" val="3680716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85000" lnSpcReduction="20000"/>
          </a:bodyPr>
          <a:lstStyle/>
          <a:p>
            <a:pPr marL="457200" indent="-457200" algn="just">
              <a:buFontTx/>
              <a:buChar char="-"/>
            </a:pPr>
            <a:r>
              <a:rPr lang="de-DE" dirty="0"/>
              <a:t>§ 14-16 </a:t>
            </a:r>
            <a:r>
              <a:rPr lang="ro-RO" dirty="0"/>
              <a:t>reglementează procedura care trebuie respectată pentru cererea adresată altui stat</a:t>
            </a:r>
            <a:r>
              <a:rPr lang="de-DE" dirty="0"/>
              <a:t>:</a:t>
            </a:r>
            <a:br>
              <a:rPr lang="de-DE" dirty="0"/>
            </a:br>
            <a:endParaRPr lang="de-DE" dirty="0"/>
          </a:p>
          <a:p>
            <a:pPr marL="914400" lvl="1" indent="-457200" algn="just">
              <a:buFontTx/>
              <a:buChar char="-"/>
            </a:pPr>
            <a:r>
              <a:rPr lang="ro-RO" dirty="0"/>
              <a:t>Competente pentru emiterea adeverinței conform a</a:t>
            </a:r>
            <a:r>
              <a:rPr lang="de-DE" dirty="0" err="1"/>
              <a:t>rt</a:t>
            </a:r>
            <a:r>
              <a:rPr lang="de-DE" dirty="0"/>
              <a:t>. 5 </a:t>
            </a:r>
            <a:r>
              <a:rPr lang="ro-RO" dirty="0"/>
              <a:t>alin</a:t>
            </a:r>
            <a:r>
              <a:rPr lang="de-DE" dirty="0"/>
              <a:t>. 1</a:t>
            </a:r>
            <a:r>
              <a:rPr lang="ro-RO" dirty="0"/>
              <a:t> și</a:t>
            </a:r>
            <a:r>
              <a:rPr lang="de-DE" dirty="0"/>
              <a:t> 14 </a:t>
            </a:r>
            <a:r>
              <a:rPr lang="ro-RO" dirty="0"/>
              <a:t>alin</a:t>
            </a:r>
            <a:r>
              <a:rPr lang="de-DE" dirty="0"/>
              <a:t>. 1 </a:t>
            </a:r>
            <a:r>
              <a:rPr lang="ro-RO" dirty="0"/>
              <a:t>Regulament </a:t>
            </a:r>
            <a:r>
              <a:rPr lang="de-DE" dirty="0"/>
              <a:t>606/2013</a:t>
            </a:r>
            <a:r>
              <a:rPr lang="ro-RO" dirty="0"/>
              <a:t> ”sunt instanțele, cărora le revine obligația să emită o copie executorie a titlului”, deci instanța de dreptul familiei</a:t>
            </a:r>
            <a:r>
              <a:rPr lang="de-DE" dirty="0"/>
              <a:t>, § 14.</a:t>
            </a:r>
            <a:br>
              <a:rPr lang="de-DE" dirty="0"/>
            </a:br>
            <a:endParaRPr lang="de-DE" dirty="0"/>
          </a:p>
          <a:p>
            <a:pPr marL="914400" lvl="1" indent="-457200" algn="l">
              <a:buFontTx/>
              <a:buChar char="-"/>
            </a:pPr>
            <a:r>
              <a:rPr lang="ro-RO" dirty="0"/>
              <a:t>Persoana care pune în pericol nu este audiată înainte de emiterea adeverinței</a:t>
            </a:r>
            <a:r>
              <a:rPr lang="de-DE" dirty="0"/>
              <a:t>, § 15 </a:t>
            </a:r>
            <a:r>
              <a:rPr lang="ro-RO" dirty="0" err="1"/>
              <a:t>prop</a:t>
            </a:r>
            <a:r>
              <a:rPr lang="ro-RO" dirty="0"/>
              <a:t>.</a:t>
            </a:r>
            <a:r>
              <a:rPr lang="de-DE" dirty="0"/>
              <a:t> 1.</a:t>
            </a:r>
            <a:br>
              <a:rPr lang="de-DE" dirty="0"/>
            </a:br>
            <a:endParaRPr lang="de-DE" dirty="0"/>
          </a:p>
          <a:p>
            <a:pPr marL="914400" lvl="1" indent="-457200" algn="l">
              <a:buFontTx/>
              <a:buChar char="-"/>
            </a:pPr>
            <a:r>
              <a:rPr lang="ro-RO" dirty="0"/>
              <a:t>Adeverința trebuie să transmisă persoanei care pune în pericol corespunzător, regulilor prevăzute de a</a:t>
            </a:r>
            <a:r>
              <a:rPr lang="de-DE" dirty="0" err="1"/>
              <a:t>rt</a:t>
            </a:r>
            <a:r>
              <a:rPr lang="de-DE" dirty="0"/>
              <a:t>. 8 </a:t>
            </a:r>
            <a:r>
              <a:rPr lang="ro-RO" dirty="0"/>
              <a:t>al</a:t>
            </a:r>
            <a:r>
              <a:rPr lang="de-DE" dirty="0"/>
              <a:t> </a:t>
            </a:r>
            <a:r>
              <a:rPr lang="ro-RO" dirty="0"/>
              <a:t>Regulamentui</a:t>
            </a:r>
            <a:r>
              <a:rPr lang="de-DE" dirty="0"/>
              <a:t> 606/2013, § 15 </a:t>
            </a:r>
            <a:r>
              <a:rPr lang="ro-RO" dirty="0" err="1"/>
              <a:t>prop</a:t>
            </a:r>
            <a:r>
              <a:rPr lang="de-DE" dirty="0"/>
              <a:t> 2.</a:t>
            </a:r>
            <a:br>
              <a:rPr lang="de-DE" dirty="0"/>
            </a:br>
            <a:endParaRPr lang="de-DE" dirty="0"/>
          </a:p>
          <a:p>
            <a:pPr marL="914400" lvl="1" indent="-457200" algn="just">
              <a:buFontTx/>
              <a:buChar char="-"/>
            </a:pPr>
            <a:r>
              <a:rPr lang="ro-RO" dirty="0">
                <a:solidFill>
                  <a:schemeClr val="tx1">
                    <a:lumMod val="50000"/>
                    <a:lumOff val="50000"/>
                  </a:schemeClr>
                </a:solidFill>
              </a:rPr>
              <a:t>Pentru corectarea, respectiv anularea adeverinței conform</a:t>
            </a:r>
            <a:r>
              <a:rPr lang="de-DE" dirty="0">
                <a:solidFill>
                  <a:schemeClr val="tx1">
                    <a:lumMod val="50000"/>
                    <a:lumOff val="50000"/>
                  </a:schemeClr>
                </a:solidFill>
              </a:rPr>
              <a:t> </a:t>
            </a:r>
            <a:r>
              <a:rPr lang="ro-RO" dirty="0">
                <a:solidFill>
                  <a:schemeClr val="tx1">
                    <a:lumMod val="50000"/>
                    <a:lumOff val="50000"/>
                  </a:schemeClr>
                </a:solidFill>
              </a:rPr>
              <a:t>a</a:t>
            </a:r>
            <a:r>
              <a:rPr lang="de-DE" dirty="0" err="1">
                <a:solidFill>
                  <a:schemeClr val="tx1">
                    <a:lumMod val="50000"/>
                    <a:lumOff val="50000"/>
                  </a:schemeClr>
                </a:solidFill>
              </a:rPr>
              <a:t>rt</a:t>
            </a:r>
            <a:r>
              <a:rPr lang="de-DE" dirty="0">
                <a:solidFill>
                  <a:schemeClr val="tx1">
                    <a:lumMod val="50000"/>
                    <a:lumOff val="50000"/>
                  </a:schemeClr>
                </a:solidFill>
              </a:rPr>
              <a:t>. 9 </a:t>
            </a:r>
            <a:r>
              <a:rPr lang="en-US" dirty="0">
                <a:solidFill>
                  <a:schemeClr val="tx1">
                    <a:lumMod val="50000"/>
                    <a:lumOff val="50000"/>
                  </a:schemeClr>
                </a:solidFill>
              </a:rPr>
              <a:t>din</a:t>
            </a:r>
            <a:r>
              <a:rPr lang="ro-RO" dirty="0">
                <a:solidFill>
                  <a:schemeClr val="tx1">
                    <a:lumMod val="50000"/>
                    <a:lumOff val="50000"/>
                  </a:schemeClr>
                </a:solidFill>
              </a:rPr>
              <a:t> Regulamentul</a:t>
            </a:r>
            <a:r>
              <a:rPr lang="de-DE" dirty="0">
                <a:solidFill>
                  <a:schemeClr val="tx1">
                    <a:lumMod val="50000"/>
                    <a:lumOff val="50000"/>
                  </a:schemeClr>
                </a:solidFill>
              </a:rPr>
              <a:t> 606/2013</a:t>
            </a:r>
            <a:r>
              <a:rPr lang="ro-RO" dirty="0">
                <a:solidFill>
                  <a:schemeClr val="tx1">
                    <a:lumMod val="50000"/>
                    <a:lumOff val="50000"/>
                  </a:schemeClr>
                </a:solidFill>
              </a:rPr>
              <a:t> </a:t>
            </a:r>
            <a:r>
              <a:rPr lang="de-DE" dirty="0">
                <a:solidFill>
                  <a:schemeClr val="tx1">
                    <a:lumMod val="50000"/>
                    <a:lumOff val="50000"/>
                  </a:schemeClr>
                </a:solidFill>
              </a:rPr>
              <a:t>§ 16</a:t>
            </a:r>
            <a:r>
              <a:rPr lang="ro-RO" dirty="0">
                <a:solidFill>
                  <a:schemeClr val="tx1">
                    <a:lumMod val="50000"/>
                    <a:lumOff val="50000"/>
                  </a:schemeClr>
                </a:solidFill>
              </a:rPr>
              <a:t> face referire</a:t>
            </a:r>
            <a:r>
              <a:rPr lang="de-DE" dirty="0">
                <a:solidFill>
                  <a:schemeClr val="tx1">
                    <a:lumMod val="50000"/>
                    <a:lumOff val="50000"/>
                  </a:schemeClr>
                </a:solidFill>
              </a:rPr>
              <a:t> </a:t>
            </a:r>
            <a:r>
              <a:rPr lang="ro-RO" dirty="0">
                <a:solidFill>
                  <a:schemeClr val="tx1">
                    <a:lumMod val="50000"/>
                    <a:lumOff val="50000"/>
                  </a:schemeClr>
                </a:solidFill>
              </a:rPr>
              <a:t>la</a:t>
            </a:r>
            <a:r>
              <a:rPr lang="de-DE" dirty="0">
                <a:solidFill>
                  <a:schemeClr val="tx1">
                    <a:lumMod val="50000"/>
                    <a:lumOff val="50000"/>
                  </a:schemeClr>
                </a:solidFill>
              </a:rPr>
              <a:t> § 42 </a:t>
            </a:r>
            <a:r>
              <a:rPr lang="ro-RO" dirty="0">
                <a:solidFill>
                  <a:schemeClr val="tx1">
                    <a:lumMod val="50000"/>
                    <a:lumOff val="50000"/>
                  </a:schemeClr>
                </a:solidFill>
              </a:rPr>
              <a:t>alin</a:t>
            </a:r>
            <a:r>
              <a:rPr lang="de-DE" dirty="0">
                <a:solidFill>
                  <a:schemeClr val="tx1">
                    <a:lumMod val="50000"/>
                    <a:lumOff val="50000"/>
                  </a:schemeClr>
                </a:solidFill>
              </a:rPr>
              <a:t>. 2 </a:t>
            </a:r>
            <a:r>
              <a:rPr lang="ro-RO" dirty="0">
                <a:solidFill>
                  <a:schemeClr val="tx1">
                    <a:lumMod val="50000"/>
                    <a:lumOff val="50000"/>
                  </a:schemeClr>
                </a:solidFill>
              </a:rPr>
              <a:t>și</a:t>
            </a:r>
            <a:r>
              <a:rPr lang="de-DE" dirty="0">
                <a:solidFill>
                  <a:schemeClr val="tx1">
                    <a:lumMod val="50000"/>
                    <a:lumOff val="50000"/>
                  </a:schemeClr>
                </a:solidFill>
              </a:rPr>
              <a:t> 3 </a:t>
            </a:r>
            <a:r>
              <a:rPr lang="ro-RO" dirty="0">
                <a:solidFill>
                  <a:schemeClr val="tx1">
                    <a:lumMod val="50000"/>
                    <a:lumOff val="50000"/>
                  </a:schemeClr>
                </a:solidFill>
              </a:rPr>
              <a:t>Legea privind procedura in materia familiei</a:t>
            </a:r>
            <a:r>
              <a:rPr lang="de-DE" dirty="0">
                <a:solidFill>
                  <a:schemeClr val="tx1">
                    <a:lumMod val="50000"/>
                    <a:lumOff val="50000"/>
                  </a:schemeClr>
                </a:solidFill>
              </a:rPr>
              <a:t>, </a:t>
            </a:r>
            <a:r>
              <a:rPr lang="ro-RO" dirty="0">
                <a:solidFill>
                  <a:schemeClr val="tx1">
                    <a:lumMod val="50000"/>
                    <a:lumOff val="50000"/>
                  </a:schemeClr>
                </a:solidFill>
              </a:rPr>
              <a:t>deci contestarea numai în cazul rectificării, respectiv anularea</a:t>
            </a:r>
            <a:r>
              <a:rPr lang="de-DE" dirty="0">
                <a:solidFill>
                  <a:schemeClr val="tx1">
                    <a:lumMod val="50000"/>
                    <a:lumOff val="50000"/>
                  </a:schemeClr>
                </a:solidFill>
              </a:rPr>
              <a:t>.</a:t>
            </a:r>
          </a:p>
          <a:p>
            <a:pPr marL="457200" indent="-457200" algn="l">
              <a:buFontTx/>
              <a:buChar char="-"/>
            </a:pPr>
            <a:endParaRPr lang="de-DE" dirty="0"/>
          </a:p>
        </p:txBody>
      </p:sp>
    </p:spTree>
    <p:extLst>
      <p:ext uri="{BB962C8B-B14F-4D97-AF65-F5344CB8AC3E}">
        <p14:creationId xmlns:p14="http://schemas.microsoft.com/office/powerpoint/2010/main" val="1859058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just"/>
            <a:r>
              <a:rPr lang="de-DE" dirty="0"/>
              <a:t>§§ 13-23 </a:t>
            </a:r>
            <a:r>
              <a:rPr lang="ro-RO" dirty="0"/>
              <a:t>reglementează recunoașterea și executarea măsurilor conform Regulamentului </a:t>
            </a:r>
            <a:r>
              <a:rPr lang="de-DE" dirty="0"/>
              <a:t>606/2013/U</a:t>
            </a:r>
            <a:r>
              <a:rPr lang="ro-RO" dirty="0"/>
              <a:t>E</a:t>
            </a:r>
            <a:r>
              <a:rPr lang="de-DE" dirty="0"/>
              <a:t>.</a:t>
            </a:r>
          </a:p>
          <a:p>
            <a:pPr algn="just"/>
            <a:endParaRPr lang="de-DE" dirty="0"/>
          </a:p>
          <a:p>
            <a:pPr algn="just"/>
            <a:r>
              <a:rPr lang="ro-RO" dirty="0"/>
              <a:t>În detaliu</a:t>
            </a:r>
            <a:r>
              <a:rPr lang="de-DE" dirty="0"/>
              <a:t>:</a:t>
            </a:r>
          </a:p>
          <a:p>
            <a:pPr algn="just"/>
            <a:endParaRPr lang="de-DE" dirty="0"/>
          </a:p>
          <a:p>
            <a:pPr marL="457200" indent="-457200" algn="just">
              <a:buFontTx/>
              <a:buChar char="-"/>
            </a:pPr>
            <a:r>
              <a:rPr lang="de-DE" dirty="0"/>
              <a:t>§ 13 </a:t>
            </a:r>
            <a:r>
              <a:rPr lang="ro-RO" dirty="0"/>
              <a:t>alin</a:t>
            </a:r>
            <a:r>
              <a:rPr lang="de-DE" dirty="0"/>
              <a:t>. 1 </a:t>
            </a:r>
            <a:r>
              <a:rPr lang="ro-RO" dirty="0"/>
              <a:t>al Legii stabilește</a:t>
            </a:r>
            <a:r>
              <a:rPr lang="de-DE" dirty="0"/>
              <a:t> </a:t>
            </a:r>
            <a:r>
              <a:rPr lang="ro-RO" dirty="0"/>
              <a:t>că Stat Membru în sensul Legii este fiecare Stat Membru UE, cu excepția Danemarcei</a:t>
            </a:r>
            <a:endParaRPr lang="de-DE" dirty="0"/>
          </a:p>
          <a:p>
            <a:pPr marL="457200" indent="-457200" algn="just">
              <a:buFontTx/>
              <a:buChar char="-"/>
            </a:pPr>
            <a:endParaRPr lang="de-DE" dirty="0"/>
          </a:p>
        </p:txBody>
      </p:sp>
    </p:spTree>
    <p:extLst>
      <p:ext uri="{BB962C8B-B14F-4D97-AF65-F5344CB8AC3E}">
        <p14:creationId xmlns:p14="http://schemas.microsoft.com/office/powerpoint/2010/main" val="2242532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62500" lnSpcReduction="20000"/>
          </a:bodyPr>
          <a:lstStyle/>
          <a:p>
            <a:pPr marL="457200" indent="-457200" algn="just">
              <a:buFontTx/>
              <a:buChar char="-"/>
            </a:pPr>
            <a:r>
              <a:rPr lang="de-DE" sz="3800" dirty="0"/>
              <a:t>§ 17-23 </a:t>
            </a:r>
            <a:r>
              <a:rPr lang="ro-RO" sz="3800" dirty="0"/>
              <a:t>reglementează procedura care trebuie respectată la nivel intern pentru recunoașterea și executarea titlurilor din străinătate</a:t>
            </a:r>
            <a:r>
              <a:rPr lang="de-DE" sz="3800" dirty="0"/>
              <a:t>:</a:t>
            </a:r>
            <a:br>
              <a:rPr lang="de-DE" dirty="0"/>
            </a:br>
            <a:endParaRPr lang="de-DE" dirty="0"/>
          </a:p>
          <a:p>
            <a:pPr marL="914400" lvl="1" indent="-457200" algn="just">
              <a:buFontTx/>
              <a:buChar char="-"/>
            </a:pPr>
            <a:r>
              <a:rPr lang="ro-RO" sz="4000" dirty="0"/>
              <a:t>Nu este necesară o clauză executorie</a:t>
            </a:r>
            <a:r>
              <a:rPr lang="de-DE" sz="4000" dirty="0"/>
              <a:t>, § 17.</a:t>
            </a:r>
            <a:br>
              <a:rPr lang="de-DE" sz="4000" dirty="0"/>
            </a:br>
            <a:endParaRPr lang="de-DE" sz="4000" dirty="0"/>
          </a:p>
          <a:p>
            <a:pPr marL="914400" lvl="1" indent="-457200" algn="just">
              <a:buFontTx/>
              <a:buChar char="-"/>
            </a:pPr>
            <a:r>
              <a:rPr lang="ro-RO" sz="4000" dirty="0"/>
              <a:t>Adeverința trebuie să fie prezentată tradusă în limba germană</a:t>
            </a:r>
            <a:r>
              <a:rPr lang="de-DE" sz="4000" dirty="0"/>
              <a:t>, § 18.</a:t>
            </a:r>
          </a:p>
          <a:p>
            <a:pPr marL="914400" lvl="1" indent="-457200" algn="just">
              <a:buFontTx/>
              <a:buChar char="-"/>
            </a:pPr>
            <a:br>
              <a:rPr lang="de-DE" sz="4000" dirty="0"/>
            </a:br>
            <a:endParaRPr lang="de-DE" sz="4000" dirty="0"/>
          </a:p>
          <a:p>
            <a:pPr marL="914400" lvl="1" indent="-457200" algn="just">
              <a:buFontTx/>
              <a:buChar char="-"/>
            </a:pPr>
            <a:r>
              <a:rPr lang="ro-RO" sz="4000" dirty="0"/>
              <a:t>Din punct de vedere teritorial, competența exclusivă pentru executarea silită este deținută de instanța de dreptul familiei, conform </a:t>
            </a:r>
            <a:r>
              <a:rPr lang="de-DE" sz="4000" dirty="0"/>
              <a:t>§ 19</a:t>
            </a:r>
            <a:r>
              <a:rPr lang="ro-RO" sz="4000" dirty="0"/>
              <a:t>,</a:t>
            </a:r>
            <a:r>
              <a:rPr lang="de-DE" sz="4000" dirty="0"/>
              <a:t> </a:t>
            </a:r>
            <a:r>
              <a:rPr lang="ro-RO" sz="4000" dirty="0"/>
              <a:t> în a cărei circumscripție</a:t>
            </a:r>
          </a:p>
          <a:p>
            <a:pPr marL="914400" lvl="1" indent="-457200" algn="just"/>
            <a:endParaRPr lang="de-DE" sz="4000" dirty="0"/>
          </a:p>
          <a:p>
            <a:pPr marL="1371600" lvl="2" indent="-457200" algn="just">
              <a:buFontTx/>
              <a:buChar char="-"/>
            </a:pPr>
            <a:r>
              <a:rPr lang="ro-RO" sz="3200" dirty="0"/>
              <a:t>locuiește persoana care pune în pericol sau </a:t>
            </a:r>
            <a:endParaRPr lang="de-DE" sz="3200" dirty="0"/>
          </a:p>
          <a:p>
            <a:pPr marL="1371600" lvl="2" indent="-457200" algn="just">
              <a:buFontTx/>
              <a:buChar char="-"/>
            </a:pPr>
            <a:r>
              <a:rPr lang="ro-RO" sz="3200" dirty="0"/>
              <a:t>se desfășoară executarea silită</a:t>
            </a:r>
            <a:r>
              <a:rPr lang="de-DE" sz="3200" dirty="0"/>
              <a:t>. </a:t>
            </a:r>
          </a:p>
        </p:txBody>
      </p:sp>
    </p:spTree>
    <p:extLst>
      <p:ext uri="{BB962C8B-B14F-4D97-AF65-F5344CB8AC3E}">
        <p14:creationId xmlns:p14="http://schemas.microsoft.com/office/powerpoint/2010/main" val="1713606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20000"/>
          </a:bodyPr>
          <a:lstStyle/>
          <a:p>
            <a:pPr marL="457200" indent="-457200" algn="just">
              <a:buFontTx/>
              <a:buChar char="-"/>
            </a:pPr>
            <a:r>
              <a:rPr lang="de-DE" dirty="0">
                <a:solidFill>
                  <a:prstClr val="black">
                    <a:tint val="75000"/>
                  </a:prstClr>
                </a:solidFill>
              </a:rPr>
              <a:t>§ 17-23 </a:t>
            </a:r>
            <a:r>
              <a:rPr lang="ro-RO" dirty="0">
                <a:solidFill>
                  <a:prstClr val="black">
                    <a:tint val="75000"/>
                  </a:prstClr>
                </a:solidFill>
              </a:rPr>
              <a:t>reglementează procedura care trebuie respectată la nivel intern pentru recunoașterea și executarea titlurilor din străinătate</a:t>
            </a:r>
            <a:r>
              <a:rPr lang="de-DE" dirty="0">
                <a:solidFill>
                  <a:prstClr val="black">
                    <a:tint val="75000"/>
                  </a:prstClr>
                </a:solidFill>
              </a:rPr>
              <a:t>:</a:t>
            </a:r>
            <a:br>
              <a:rPr lang="de-DE" dirty="0"/>
            </a:br>
            <a:endParaRPr lang="de-DE" dirty="0"/>
          </a:p>
          <a:p>
            <a:pPr marL="914400" lvl="1" indent="-457200" algn="just">
              <a:buFontTx/>
              <a:buChar char="-"/>
            </a:pPr>
            <a:r>
              <a:rPr lang="ro-RO" dirty="0"/>
              <a:t>Instanța poate să adapteze titlul străin conform art.11 Regulamentul </a:t>
            </a:r>
            <a:r>
              <a:rPr lang="de-DE" dirty="0"/>
              <a:t>606/2013, </a:t>
            </a:r>
            <a:r>
              <a:rPr lang="ro-RO" dirty="0"/>
              <a:t>în măsura în care este necesar</a:t>
            </a:r>
            <a:r>
              <a:rPr lang="de-DE" dirty="0"/>
              <a:t>, § 20.</a:t>
            </a:r>
          </a:p>
          <a:p>
            <a:pPr marL="1371600" lvl="2" indent="-457200" algn="just">
              <a:buFontTx/>
              <a:buChar char="-"/>
            </a:pPr>
            <a:r>
              <a:rPr lang="ro-RO" dirty="0"/>
              <a:t>Adaptarea este posibilă fără dezbateri și fără audierea persoanei care pune în pericol. </a:t>
            </a:r>
          </a:p>
          <a:p>
            <a:pPr marL="1371600" lvl="2" indent="-457200" algn="just">
              <a:buFontTx/>
              <a:buChar char="-"/>
            </a:pPr>
            <a:r>
              <a:rPr lang="ro-RO" dirty="0"/>
              <a:t>Hotărârea prin care este realizată adaptarea este titlu executoriu, fără a necesita o clauză executorie.</a:t>
            </a:r>
          </a:p>
          <a:p>
            <a:pPr marL="1371600" lvl="2" indent="-457200" algn="just">
              <a:buFontTx/>
              <a:buChar char="-"/>
            </a:pPr>
            <a:r>
              <a:rPr lang="ro-RO" dirty="0"/>
              <a:t>Hotărârea prin care este realizată adaptarea trebuie să fie transmisă persoanei protejate și persoanei care pune în pericol, luând în considerare faptul că transmiterea către persoana care pune în pericol se realizează conform</a:t>
            </a:r>
            <a:r>
              <a:rPr lang="de-DE" dirty="0"/>
              <a:t> </a:t>
            </a:r>
            <a:r>
              <a:rPr lang="ro-RO" dirty="0"/>
              <a:t>a</a:t>
            </a:r>
            <a:r>
              <a:rPr lang="de-DE" dirty="0" err="1"/>
              <a:t>rt</a:t>
            </a:r>
            <a:r>
              <a:rPr lang="de-DE" dirty="0"/>
              <a:t>. 11 </a:t>
            </a:r>
            <a:r>
              <a:rPr lang="ro-RO" dirty="0"/>
              <a:t>alin</a:t>
            </a:r>
            <a:r>
              <a:rPr lang="de-DE" dirty="0"/>
              <a:t>. 4 </a:t>
            </a:r>
            <a:r>
              <a:rPr lang="ro-RO" dirty="0"/>
              <a:t>Regulament</a:t>
            </a:r>
            <a:r>
              <a:rPr lang="de-DE" dirty="0"/>
              <a:t> 606/2013</a:t>
            </a:r>
            <a:r>
              <a:rPr lang="ro-RO" dirty="0"/>
              <a:t>.</a:t>
            </a:r>
            <a:endParaRPr lang="de-DE" dirty="0"/>
          </a:p>
          <a:p>
            <a:pPr marL="1371600" lvl="2" indent="-457200" algn="just">
              <a:buFontTx/>
              <a:buChar char="-"/>
            </a:pPr>
            <a:r>
              <a:rPr lang="ro-RO" dirty="0"/>
              <a:t>Hotărârea, prin care s-a realizat adaptarea, poate fi atacată prin depunerea unei plângeri.</a:t>
            </a:r>
            <a:r>
              <a:rPr lang="de-DE" dirty="0"/>
              <a:t>  </a:t>
            </a:r>
          </a:p>
        </p:txBody>
      </p:sp>
    </p:spTree>
    <p:extLst>
      <p:ext uri="{BB962C8B-B14F-4D97-AF65-F5344CB8AC3E}">
        <p14:creationId xmlns:p14="http://schemas.microsoft.com/office/powerpoint/2010/main" val="3355843233"/>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349</TotalTime>
  <Words>328</Words>
  <Application>Microsoft Office PowerPoint</Application>
  <PresentationFormat>On-screen Show (4:3)</PresentationFormat>
  <Paragraphs>54</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Office-Design</vt:lpstr>
      <vt:lpstr>Legea privind procedura de protecție europeană împotriva violenței  din 5 decembrie 2014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Umsetzung der Richtlinie 2004/38 im deutschen Recht</dc:title>
  <dc:creator>N</dc:creator>
  <cp:lastModifiedBy>Adriana Mindriloiu</cp:lastModifiedBy>
  <cp:revision>171</cp:revision>
  <dcterms:created xsi:type="dcterms:W3CDTF">2016-10-12T08:41:05Z</dcterms:created>
  <dcterms:modified xsi:type="dcterms:W3CDTF">2016-10-25T14:23:22Z</dcterms:modified>
</cp:coreProperties>
</file>