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8" r:id="rId2"/>
    <p:sldId id="256" r:id="rId3"/>
    <p:sldId id="259" r:id="rId4"/>
    <p:sldId id="260" r:id="rId5"/>
    <p:sldId id="261" r:id="rId6"/>
    <p:sldId id="272" r:id="rId7"/>
    <p:sldId id="262" r:id="rId8"/>
    <p:sldId id="273" r:id="rId9"/>
    <p:sldId id="264" r:id="rId10"/>
    <p:sldId id="265" r:id="rId11"/>
    <p:sldId id="267" r:id="rId12"/>
    <p:sldId id="268" r:id="rId13"/>
    <p:sldId id="269" r:id="rId14"/>
    <p:sldId id="270" r:id="rId15"/>
    <p:sldId id="271" r:id="rId16"/>
  </p:sldIdLst>
  <p:sldSz cx="9144000" cy="6858000" type="screen4x3"/>
  <p:notesSz cx="6858000" cy="9144000"/>
  <p:defaultText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p:scale>
          <a:sx n="71" d="100"/>
          <a:sy n="71" d="100"/>
        </p:scale>
        <p:origin x="-1134" y="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a:t>Mastertitelformat bearbeiten</a:t>
            </a:r>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Master-Untertitelformat bearbeiten</a:t>
            </a:r>
          </a:p>
        </p:txBody>
      </p:sp>
      <p:sp>
        <p:nvSpPr>
          <p:cNvPr id="4" name="Datumsplatzhalter 3"/>
          <p:cNvSpPr>
            <a:spLocks noGrp="1"/>
          </p:cNvSpPr>
          <p:nvPr>
            <p:ph type="dt" sz="half" idx="10"/>
          </p:nvPr>
        </p:nvSpPr>
        <p:spPr/>
        <p:txBody>
          <a:bodyPr/>
          <a:lstStyle/>
          <a:p>
            <a:fld id="{ACC5CEFD-D130-B749-89DD-48935D15C1C1}" type="datetimeFigureOut">
              <a:rPr lang="de-DE" smtClean="0"/>
              <a:pPr/>
              <a:t>24.10.2016</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6A2A595-5A05-6849-9652-20B112EDED76}" type="slidenum">
              <a:rPr lang="de-DE" smtClean="0"/>
              <a:pPr/>
              <a:t>‹#›</a:t>
            </a:fld>
            <a:endParaRPr lang="de-DE"/>
          </a:p>
        </p:txBody>
      </p:sp>
    </p:spTree>
    <p:extLst>
      <p:ext uri="{BB962C8B-B14F-4D97-AF65-F5344CB8AC3E}">
        <p14:creationId xmlns:p14="http://schemas.microsoft.com/office/powerpoint/2010/main" val="14905876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p>
        </p:txBody>
      </p:sp>
      <p:sp>
        <p:nvSpPr>
          <p:cNvPr id="3" name="Vertikaler Textplatzhalter 2"/>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ACC5CEFD-D130-B749-89DD-48935D15C1C1}" type="datetimeFigureOut">
              <a:rPr lang="de-DE" smtClean="0"/>
              <a:pPr/>
              <a:t>24.10.2016</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6A2A595-5A05-6849-9652-20B112EDED76}" type="slidenum">
              <a:rPr lang="de-DE" smtClean="0"/>
              <a:pPr/>
              <a:t>‹#›</a:t>
            </a:fld>
            <a:endParaRPr lang="de-DE"/>
          </a:p>
        </p:txBody>
      </p:sp>
    </p:spTree>
    <p:extLst>
      <p:ext uri="{BB962C8B-B14F-4D97-AF65-F5344CB8AC3E}">
        <p14:creationId xmlns:p14="http://schemas.microsoft.com/office/powerpoint/2010/main" val="2316384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Mastertitelformat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ACC5CEFD-D130-B749-89DD-48935D15C1C1}" type="datetimeFigureOut">
              <a:rPr lang="de-DE" smtClean="0"/>
              <a:pPr/>
              <a:t>24.10.2016</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6A2A595-5A05-6849-9652-20B112EDED76}" type="slidenum">
              <a:rPr lang="de-DE" smtClean="0"/>
              <a:pPr/>
              <a:t>‹#›</a:t>
            </a:fld>
            <a:endParaRPr lang="de-DE"/>
          </a:p>
        </p:txBody>
      </p:sp>
    </p:spTree>
    <p:extLst>
      <p:ext uri="{BB962C8B-B14F-4D97-AF65-F5344CB8AC3E}">
        <p14:creationId xmlns:p14="http://schemas.microsoft.com/office/powerpoint/2010/main" val="29237504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p>
        </p:txBody>
      </p:sp>
      <p:sp>
        <p:nvSpPr>
          <p:cNvPr id="3" name="Inhaltsplatzhalter 2"/>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ACC5CEFD-D130-B749-89DD-48935D15C1C1}" type="datetimeFigureOut">
              <a:rPr lang="de-DE" smtClean="0"/>
              <a:pPr/>
              <a:t>24.10.2016</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6A2A595-5A05-6849-9652-20B112EDED76}" type="slidenum">
              <a:rPr lang="de-DE" smtClean="0"/>
              <a:pPr/>
              <a:t>‹#›</a:t>
            </a:fld>
            <a:endParaRPr lang="de-DE"/>
          </a:p>
        </p:txBody>
      </p:sp>
    </p:spTree>
    <p:extLst>
      <p:ext uri="{BB962C8B-B14F-4D97-AF65-F5344CB8AC3E}">
        <p14:creationId xmlns:p14="http://schemas.microsoft.com/office/powerpoint/2010/main" val="18990247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a:t>Mastertitelformat bearbeiten</a:t>
            </a:r>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Mastertextformat bearbeiten</a:t>
            </a:r>
          </a:p>
        </p:txBody>
      </p:sp>
      <p:sp>
        <p:nvSpPr>
          <p:cNvPr id="4" name="Datumsplatzhalter 3"/>
          <p:cNvSpPr>
            <a:spLocks noGrp="1"/>
          </p:cNvSpPr>
          <p:nvPr>
            <p:ph type="dt" sz="half" idx="10"/>
          </p:nvPr>
        </p:nvSpPr>
        <p:spPr/>
        <p:txBody>
          <a:bodyPr/>
          <a:lstStyle/>
          <a:p>
            <a:fld id="{ACC5CEFD-D130-B749-89DD-48935D15C1C1}" type="datetimeFigureOut">
              <a:rPr lang="de-DE" smtClean="0"/>
              <a:pPr/>
              <a:t>24.10.2016</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6A2A595-5A05-6849-9652-20B112EDED76}" type="slidenum">
              <a:rPr lang="de-DE" smtClean="0"/>
              <a:pPr/>
              <a:t>‹#›</a:t>
            </a:fld>
            <a:endParaRPr lang="de-DE"/>
          </a:p>
        </p:txBody>
      </p:sp>
    </p:spTree>
    <p:extLst>
      <p:ext uri="{BB962C8B-B14F-4D97-AF65-F5344CB8AC3E}">
        <p14:creationId xmlns:p14="http://schemas.microsoft.com/office/powerpoint/2010/main" val="23069708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p:cNvSpPr>
            <a:spLocks noGrp="1"/>
          </p:cNvSpPr>
          <p:nvPr>
            <p:ph type="dt" sz="half" idx="10"/>
          </p:nvPr>
        </p:nvSpPr>
        <p:spPr/>
        <p:txBody>
          <a:bodyPr/>
          <a:lstStyle/>
          <a:p>
            <a:fld id="{ACC5CEFD-D130-B749-89DD-48935D15C1C1}" type="datetimeFigureOut">
              <a:rPr lang="de-DE" smtClean="0"/>
              <a:pPr/>
              <a:t>24.10.2016</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6A2A595-5A05-6849-9652-20B112EDED76}" type="slidenum">
              <a:rPr lang="de-DE" smtClean="0"/>
              <a:pPr/>
              <a:t>‹#›</a:t>
            </a:fld>
            <a:endParaRPr lang="de-DE"/>
          </a:p>
        </p:txBody>
      </p:sp>
    </p:spTree>
    <p:extLst>
      <p:ext uri="{BB962C8B-B14F-4D97-AF65-F5344CB8AC3E}">
        <p14:creationId xmlns:p14="http://schemas.microsoft.com/office/powerpoint/2010/main" val="41201450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a:t>Mastertitelformat bearbeiten</a:t>
            </a:r>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ACC5CEFD-D130-B749-89DD-48935D15C1C1}" type="datetimeFigureOut">
              <a:rPr lang="de-DE" smtClean="0"/>
              <a:pPr/>
              <a:t>24.10.2016</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06A2A595-5A05-6849-9652-20B112EDED76}" type="slidenum">
              <a:rPr lang="de-DE" smtClean="0"/>
              <a:pPr/>
              <a:t>‹#›</a:t>
            </a:fld>
            <a:endParaRPr lang="de-DE"/>
          </a:p>
        </p:txBody>
      </p:sp>
    </p:spTree>
    <p:extLst>
      <p:ext uri="{BB962C8B-B14F-4D97-AF65-F5344CB8AC3E}">
        <p14:creationId xmlns:p14="http://schemas.microsoft.com/office/powerpoint/2010/main" val="6837526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p>
        </p:txBody>
      </p:sp>
      <p:sp>
        <p:nvSpPr>
          <p:cNvPr id="3" name="Datumsplatzhalter 2"/>
          <p:cNvSpPr>
            <a:spLocks noGrp="1"/>
          </p:cNvSpPr>
          <p:nvPr>
            <p:ph type="dt" sz="half" idx="10"/>
          </p:nvPr>
        </p:nvSpPr>
        <p:spPr/>
        <p:txBody>
          <a:bodyPr/>
          <a:lstStyle/>
          <a:p>
            <a:fld id="{ACC5CEFD-D130-B749-89DD-48935D15C1C1}" type="datetimeFigureOut">
              <a:rPr lang="de-DE" smtClean="0"/>
              <a:pPr/>
              <a:t>24.10.2016</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06A2A595-5A05-6849-9652-20B112EDED76}" type="slidenum">
              <a:rPr lang="de-DE" smtClean="0"/>
              <a:pPr/>
              <a:t>‹#›</a:t>
            </a:fld>
            <a:endParaRPr lang="de-DE"/>
          </a:p>
        </p:txBody>
      </p:sp>
    </p:spTree>
    <p:extLst>
      <p:ext uri="{BB962C8B-B14F-4D97-AF65-F5344CB8AC3E}">
        <p14:creationId xmlns:p14="http://schemas.microsoft.com/office/powerpoint/2010/main" val="142071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ACC5CEFD-D130-B749-89DD-48935D15C1C1}" type="datetimeFigureOut">
              <a:rPr lang="de-DE" smtClean="0"/>
              <a:pPr/>
              <a:t>24.10.2016</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06A2A595-5A05-6849-9652-20B112EDED76}" type="slidenum">
              <a:rPr lang="de-DE" smtClean="0"/>
              <a:pPr/>
              <a:t>‹#›</a:t>
            </a:fld>
            <a:endParaRPr lang="de-DE"/>
          </a:p>
        </p:txBody>
      </p:sp>
    </p:spTree>
    <p:extLst>
      <p:ext uri="{BB962C8B-B14F-4D97-AF65-F5344CB8AC3E}">
        <p14:creationId xmlns:p14="http://schemas.microsoft.com/office/powerpoint/2010/main" val="5945870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Beschriftung">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Mastertitelformat bearbeiten</a:t>
            </a:r>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Mastertextformat bearbeiten</a:t>
            </a:r>
          </a:p>
        </p:txBody>
      </p:sp>
      <p:sp>
        <p:nvSpPr>
          <p:cNvPr id="5" name="Datumsplatzhalter 4"/>
          <p:cNvSpPr>
            <a:spLocks noGrp="1"/>
          </p:cNvSpPr>
          <p:nvPr>
            <p:ph type="dt" sz="half" idx="10"/>
          </p:nvPr>
        </p:nvSpPr>
        <p:spPr/>
        <p:txBody>
          <a:bodyPr/>
          <a:lstStyle/>
          <a:p>
            <a:fld id="{ACC5CEFD-D130-B749-89DD-48935D15C1C1}" type="datetimeFigureOut">
              <a:rPr lang="de-DE" smtClean="0"/>
              <a:pPr/>
              <a:t>24.10.2016</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6A2A595-5A05-6849-9652-20B112EDED76}" type="slidenum">
              <a:rPr lang="de-DE" smtClean="0"/>
              <a:pPr/>
              <a:t>‹#›</a:t>
            </a:fld>
            <a:endParaRPr lang="de-DE"/>
          </a:p>
        </p:txBody>
      </p:sp>
    </p:spTree>
    <p:extLst>
      <p:ext uri="{BB962C8B-B14F-4D97-AF65-F5344CB8AC3E}">
        <p14:creationId xmlns:p14="http://schemas.microsoft.com/office/powerpoint/2010/main" val="28754881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Beschriftung">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a:t>Mastertitelformat bearbeiten</a:t>
            </a:r>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Mastertextformat bearbeiten</a:t>
            </a:r>
          </a:p>
        </p:txBody>
      </p:sp>
      <p:sp>
        <p:nvSpPr>
          <p:cNvPr id="5" name="Datumsplatzhalter 4"/>
          <p:cNvSpPr>
            <a:spLocks noGrp="1"/>
          </p:cNvSpPr>
          <p:nvPr>
            <p:ph type="dt" sz="half" idx="10"/>
          </p:nvPr>
        </p:nvSpPr>
        <p:spPr/>
        <p:txBody>
          <a:bodyPr/>
          <a:lstStyle/>
          <a:p>
            <a:fld id="{ACC5CEFD-D130-B749-89DD-48935D15C1C1}" type="datetimeFigureOut">
              <a:rPr lang="de-DE" smtClean="0"/>
              <a:pPr/>
              <a:t>24.10.2016</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6A2A595-5A05-6849-9652-20B112EDED76}" type="slidenum">
              <a:rPr lang="de-DE" smtClean="0"/>
              <a:pPr/>
              <a:t>‹#›</a:t>
            </a:fld>
            <a:endParaRPr lang="de-DE"/>
          </a:p>
        </p:txBody>
      </p:sp>
    </p:spTree>
    <p:extLst>
      <p:ext uri="{BB962C8B-B14F-4D97-AF65-F5344CB8AC3E}">
        <p14:creationId xmlns:p14="http://schemas.microsoft.com/office/powerpoint/2010/main" val="4215059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a:t>Mastertitelformat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CC5CEFD-D130-B749-89DD-48935D15C1C1}" type="datetimeFigureOut">
              <a:rPr lang="de-DE" smtClean="0"/>
              <a:pPr/>
              <a:t>24.10.2016</a:t>
            </a:fld>
            <a:endParaRPr lang="de-DE"/>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6A2A595-5A05-6849-9652-20B112EDED76}" type="slidenum">
              <a:rPr lang="de-DE" smtClean="0"/>
              <a:pPr/>
              <a:t>‹#›</a:t>
            </a:fld>
            <a:endParaRPr lang="de-DE"/>
          </a:p>
        </p:txBody>
      </p:sp>
    </p:spTree>
    <p:extLst>
      <p:ext uri="{BB962C8B-B14F-4D97-AF65-F5344CB8AC3E}">
        <p14:creationId xmlns:p14="http://schemas.microsoft.com/office/powerpoint/2010/main" val="5464539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491836" y="2144110"/>
            <a:ext cx="7772400" cy="2705545"/>
          </a:xfrm>
        </p:spPr>
        <p:txBody>
          <a:bodyPr>
            <a:noAutofit/>
          </a:bodyPr>
          <a:lstStyle/>
          <a:p>
            <a:r>
              <a:rPr lang="ro-RO" sz="7200" dirty="0">
                <a:solidFill>
                  <a:schemeClr val="bg1">
                    <a:lumMod val="50000"/>
                  </a:schemeClr>
                </a:solidFill>
              </a:rPr>
              <a:t>Măsuri </a:t>
            </a:r>
            <a:r>
              <a:rPr lang="de-DE" sz="7200" dirty="0">
                <a:solidFill>
                  <a:schemeClr val="bg1">
                    <a:lumMod val="50000"/>
                  </a:schemeClr>
                </a:solidFill>
              </a:rPr>
              <a:t>de </a:t>
            </a:r>
            <a:r>
              <a:rPr lang="ro-RO" sz="7200" dirty="0">
                <a:solidFill>
                  <a:schemeClr val="bg1">
                    <a:lumMod val="50000"/>
                  </a:schemeClr>
                </a:solidFill>
              </a:rPr>
              <a:t>protecție împotriva violenței în dreptul german</a:t>
            </a:r>
          </a:p>
        </p:txBody>
      </p:sp>
    </p:spTree>
    <p:extLst>
      <p:ext uri="{BB962C8B-B14F-4D97-AF65-F5344CB8AC3E}">
        <p14:creationId xmlns:p14="http://schemas.microsoft.com/office/powerpoint/2010/main" val="39319034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1"/>
          </p:nvPr>
        </p:nvSpPr>
        <p:spPr>
          <a:xfrm>
            <a:off x="297459" y="308932"/>
            <a:ext cx="8511899" cy="6167194"/>
          </a:xfrm>
        </p:spPr>
        <p:txBody>
          <a:bodyPr>
            <a:normAutofit lnSpcReduction="10000"/>
          </a:bodyPr>
          <a:lstStyle/>
          <a:p>
            <a:pPr algn="l"/>
            <a:r>
              <a:rPr lang="ro-RO" sz="2900" dirty="0"/>
              <a:t>Legea privind protecția împotriva violenței</a:t>
            </a:r>
          </a:p>
          <a:p>
            <a:pPr algn="l"/>
            <a:endParaRPr lang="de-DE" dirty="0"/>
          </a:p>
          <a:p>
            <a:pPr marL="457200" indent="-457200" algn="l">
              <a:buFontTx/>
              <a:buChar char="-"/>
            </a:pPr>
            <a:r>
              <a:rPr lang="ro-RO" sz="2700" dirty="0"/>
              <a:t>Premisele și măsurile singulare sunt reglementate</a:t>
            </a:r>
            <a:r>
              <a:rPr lang="de-DE" sz="2700" dirty="0"/>
              <a:t> </a:t>
            </a:r>
            <a:r>
              <a:rPr lang="ro-RO" sz="2700" dirty="0"/>
              <a:t>în </a:t>
            </a:r>
            <a:r>
              <a:rPr lang="de-DE" sz="2700" dirty="0"/>
              <a:t>§ 1</a:t>
            </a:r>
            <a:r>
              <a:rPr lang="ro-RO" sz="2700" dirty="0"/>
              <a:t> al Legii, enumerare exemplificativă</a:t>
            </a:r>
            <a:r>
              <a:rPr lang="de-DE" sz="2700" dirty="0"/>
              <a:t/>
            </a:r>
            <a:br>
              <a:rPr lang="de-DE" sz="2700" dirty="0"/>
            </a:br>
            <a:endParaRPr lang="de-DE" sz="2700" dirty="0"/>
          </a:p>
          <a:p>
            <a:pPr marL="457200" indent="-457200" algn="just">
              <a:buFontTx/>
              <a:buChar char="-"/>
            </a:pPr>
            <a:r>
              <a:rPr lang="ro-RO" sz="2700" dirty="0"/>
              <a:t>Important  este </a:t>
            </a:r>
            <a:r>
              <a:rPr lang="de-DE" sz="2700" dirty="0"/>
              <a:t>§ 1 </a:t>
            </a:r>
            <a:r>
              <a:rPr lang="ro-RO" sz="2700" dirty="0"/>
              <a:t>alin. </a:t>
            </a:r>
            <a:r>
              <a:rPr lang="de-DE" sz="2700" dirty="0"/>
              <a:t>3:</a:t>
            </a:r>
            <a:br>
              <a:rPr lang="de-DE" sz="2700" dirty="0"/>
            </a:br>
            <a:r>
              <a:rPr lang="de-DE" sz="2700" dirty="0"/>
              <a:t/>
            </a:r>
            <a:br>
              <a:rPr lang="de-DE" sz="2700" dirty="0"/>
            </a:br>
            <a:r>
              <a:rPr lang="de-DE" sz="2700" dirty="0"/>
              <a:t>„</a:t>
            </a:r>
            <a:r>
              <a:rPr lang="ro-RO" sz="2700" dirty="0"/>
              <a:t>În cazurile prevăzute de alin. 1 </a:t>
            </a:r>
            <a:r>
              <a:rPr lang="ro-RO" sz="2700" dirty="0" err="1"/>
              <a:t>prop</a:t>
            </a:r>
            <a:r>
              <a:rPr lang="ro-RO" sz="2700" dirty="0"/>
              <a:t>. 1 sau alin. 2 instanța de judecată poate să stabilească măsuri și atunci când o persoană a săvârșit fapta într-o stare de tulburare mentală care exclude exercitarea liberă a voinței acesteia, pe care acesta și-a indus-o prin consumul  de băuturi spirtoase sau alte mijloace asemănătoare.</a:t>
            </a:r>
            <a:r>
              <a:rPr lang="en-US" sz="2700" dirty="0"/>
              <a:t>”</a:t>
            </a:r>
            <a:r>
              <a:rPr lang="ro-RO" sz="2700" dirty="0"/>
              <a:t> </a:t>
            </a:r>
            <a:endParaRPr lang="de-DE" sz="2700" dirty="0"/>
          </a:p>
          <a:p>
            <a:pPr marL="457200" indent="-457200" algn="l">
              <a:buFontTx/>
              <a:buChar char="-"/>
            </a:pPr>
            <a:endParaRPr lang="de-DE" sz="2700" dirty="0"/>
          </a:p>
          <a:p>
            <a:pPr algn="l"/>
            <a:endParaRPr lang="de-DE" dirty="0"/>
          </a:p>
        </p:txBody>
      </p:sp>
    </p:spTree>
    <p:extLst>
      <p:ext uri="{BB962C8B-B14F-4D97-AF65-F5344CB8AC3E}">
        <p14:creationId xmlns:p14="http://schemas.microsoft.com/office/powerpoint/2010/main" val="37222954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1"/>
          </p:nvPr>
        </p:nvSpPr>
        <p:spPr>
          <a:xfrm>
            <a:off x="297459" y="308932"/>
            <a:ext cx="8511899" cy="6167194"/>
          </a:xfrm>
        </p:spPr>
        <p:txBody>
          <a:bodyPr>
            <a:normAutofit lnSpcReduction="10000"/>
          </a:bodyPr>
          <a:lstStyle/>
          <a:p>
            <a:pPr lvl="0" algn="l"/>
            <a:r>
              <a:rPr lang="ro-RO" sz="3500" dirty="0">
                <a:solidFill>
                  <a:prstClr val="black">
                    <a:tint val="75000"/>
                  </a:prstClr>
                </a:solidFill>
              </a:rPr>
              <a:t>Legea privind protecția împotriva violenței</a:t>
            </a:r>
            <a:endParaRPr lang="de-DE" sz="3500" dirty="0"/>
          </a:p>
          <a:p>
            <a:pPr marL="457200" indent="-457200" algn="l">
              <a:buFontTx/>
              <a:buChar char="-"/>
            </a:pPr>
            <a:r>
              <a:rPr lang="ro-RO" sz="3500" dirty="0"/>
              <a:t>Astfel premisele sunt următoarele</a:t>
            </a:r>
            <a:r>
              <a:rPr lang="de-DE" sz="3500" dirty="0"/>
              <a:t>:</a:t>
            </a:r>
          </a:p>
          <a:p>
            <a:pPr marL="914400" lvl="1" indent="-457200" algn="l">
              <a:buFontTx/>
              <a:buChar char="-"/>
            </a:pPr>
            <a:r>
              <a:rPr lang="ro-RO" dirty="0"/>
              <a:t>Fapta de vătămare</a:t>
            </a:r>
            <a:endParaRPr lang="de-DE" dirty="0"/>
          </a:p>
          <a:p>
            <a:pPr marL="1371600" lvl="2" indent="-457200" algn="l">
              <a:buFontTx/>
              <a:buChar char="-"/>
            </a:pPr>
            <a:r>
              <a:rPr lang="ro-RO" dirty="0"/>
              <a:t>Vătămarea corpului  sau sănătății</a:t>
            </a:r>
            <a:endParaRPr lang="de-DE" dirty="0"/>
          </a:p>
          <a:p>
            <a:pPr marL="1371600" lvl="2" indent="-457200" algn="l">
              <a:buFontTx/>
              <a:buChar char="-"/>
            </a:pPr>
            <a:r>
              <a:rPr lang="ro-RO" dirty="0"/>
              <a:t>Atingerea libertății </a:t>
            </a:r>
          </a:p>
          <a:p>
            <a:pPr marL="1371600" lvl="2" indent="-457200" algn="l">
              <a:buFontTx/>
              <a:buChar char="-"/>
            </a:pPr>
            <a:r>
              <a:rPr lang="ro-RO" dirty="0"/>
              <a:t>Amenințarea cu pierderea drepturilor</a:t>
            </a:r>
            <a:endParaRPr lang="de-DE" dirty="0"/>
          </a:p>
          <a:p>
            <a:pPr marL="1371600" lvl="2" indent="-457200" algn="l">
              <a:buFontTx/>
              <a:buChar char="-"/>
            </a:pPr>
            <a:r>
              <a:rPr lang="ro-RO" dirty="0"/>
              <a:t>Pătrunderea în locuință</a:t>
            </a:r>
            <a:endParaRPr lang="de-DE" dirty="0"/>
          </a:p>
          <a:p>
            <a:pPr marL="1371600" lvl="2" indent="-457200" algn="l">
              <a:buFontTx/>
              <a:buChar char="-"/>
            </a:pPr>
            <a:r>
              <a:rPr lang="ro-RO" dirty="0"/>
              <a:t>Activități de urmărire</a:t>
            </a:r>
            <a:r>
              <a:rPr lang="de-DE" dirty="0"/>
              <a:t> („</a:t>
            </a:r>
            <a:r>
              <a:rPr lang="de-DE" dirty="0" err="1"/>
              <a:t>stalking</a:t>
            </a:r>
            <a:r>
              <a:rPr lang="de-DE" dirty="0"/>
              <a:t>“)</a:t>
            </a:r>
          </a:p>
          <a:p>
            <a:pPr marL="914400" lvl="1" indent="-457200" algn="l">
              <a:buFontTx/>
              <a:buChar char="-"/>
            </a:pPr>
            <a:r>
              <a:rPr lang="ro-RO" dirty="0"/>
              <a:t>Modalități de înfăptuire intenționate și abuzive</a:t>
            </a:r>
          </a:p>
          <a:p>
            <a:pPr marL="914400" lvl="1" indent="-457200" algn="l">
              <a:buFontTx/>
              <a:buChar char="-"/>
            </a:pPr>
            <a:r>
              <a:rPr lang="ro-RO" dirty="0"/>
              <a:t>Vinovăția</a:t>
            </a:r>
            <a:r>
              <a:rPr lang="de-DE" dirty="0"/>
              <a:t> (</a:t>
            </a:r>
            <a:r>
              <a:rPr lang="ro-RO" dirty="0"/>
              <a:t>cu particularitățile </a:t>
            </a:r>
            <a:r>
              <a:rPr lang="de-DE" dirty="0"/>
              <a:t>§ 1 Abs. 3)</a:t>
            </a:r>
          </a:p>
          <a:p>
            <a:pPr marL="914400" lvl="1" indent="-457200" algn="l">
              <a:buFontTx/>
              <a:buChar char="-"/>
            </a:pPr>
            <a:r>
              <a:rPr lang="ro-RO" dirty="0"/>
              <a:t>Pericolul repetării</a:t>
            </a:r>
            <a:r>
              <a:rPr lang="de-DE" dirty="0"/>
              <a:t/>
            </a:r>
            <a:br>
              <a:rPr lang="de-DE" dirty="0"/>
            </a:br>
            <a:r>
              <a:rPr lang="de-DE" sz="2200" dirty="0"/>
              <a:t>(</a:t>
            </a:r>
            <a:r>
              <a:rPr lang="ro-RO" sz="2200" dirty="0"/>
              <a:t>care deja se presupune la o primă vătămare, respectiv amenințare</a:t>
            </a:r>
            <a:r>
              <a:rPr lang="de-DE" sz="2200" dirty="0"/>
              <a:t>– </a:t>
            </a:r>
            <a:r>
              <a:rPr lang="ro-RO" sz="2200" dirty="0"/>
              <a:t>care poate fi contestat de persoana agresoare</a:t>
            </a:r>
            <a:r>
              <a:rPr lang="de-DE" sz="2200" dirty="0"/>
              <a:t>)</a:t>
            </a:r>
          </a:p>
          <a:p>
            <a:pPr algn="l"/>
            <a:endParaRPr lang="de-DE" dirty="0"/>
          </a:p>
        </p:txBody>
      </p:sp>
    </p:spTree>
    <p:extLst>
      <p:ext uri="{BB962C8B-B14F-4D97-AF65-F5344CB8AC3E}">
        <p14:creationId xmlns:p14="http://schemas.microsoft.com/office/powerpoint/2010/main" val="27391701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1"/>
          </p:nvPr>
        </p:nvSpPr>
        <p:spPr>
          <a:xfrm>
            <a:off x="297459" y="308932"/>
            <a:ext cx="8511899" cy="6167194"/>
          </a:xfrm>
        </p:spPr>
        <p:txBody>
          <a:bodyPr>
            <a:normAutofit lnSpcReduction="10000"/>
          </a:bodyPr>
          <a:lstStyle/>
          <a:p>
            <a:pPr lvl="0" algn="l"/>
            <a:r>
              <a:rPr lang="ro-RO" dirty="0">
                <a:solidFill>
                  <a:prstClr val="black">
                    <a:tint val="75000"/>
                  </a:prstClr>
                </a:solidFill>
              </a:rPr>
              <a:t>Legea privind protecția împotriva violenței</a:t>
            </a:r>
          </a:p>
          <a:p>
            <a:pPr algn="l"/>
            <a:endParaRPr lang="de-DE" dirty="0"/>
          </a:p>
          <a:p>
            <a:pPr marL="457200" indent="-457200" algn="l">
              <a:buFontTx/>
              <a:buChar char="-"/>
            </a:pPr>
            <a:r>
              <a:rPr lang="ro-RO" dirty="0"/>
              <a:t>Hotărârile privind protecția sunt în principal</a:t>
            </a:r>
            <a:r>
              <a:rPr lang="de-DE" dirty="0"/>
              <a:t>:</a:t>
            </a:r>
          </a:p>
          <a:p>
            <a:pPr marL="914400" lvl="1" indent="-457200" algn="l">
              <a:buFontTx/>
              <a:buChar char="-"/>
            </a:pPr>
            <a:r>
              <a:rPr lang="ro-RO" dirty="0"/>
              <a:t>Interdicția de a intra în locuință</a:t>
            </a:r>
            <a:endParaRPr lang="de-DE" dirty="0"/>
          </a:p>
          <a:p>
            <a:pPr marL="914400" lvl="1" indent="-457200" algn="l">
              <a:buFontTx/>
              <a:buChar char="-"/>
            </a:pPr>
            <a:r>
              <a:rPr lang="ro-RO" dirty="0"/>
              <a:t>Interdicția de proximitate</a:t>
            </a:r>
            <a:endParaRPr lang="de-DE" dirty="0"/>
          </a:p>
          <a:p>
            <a:pPr marL="914400" lvl="1" indent="-457200" algn="l">
              <a:buFontTx/>
              <a:buChar char="-"/>
            </a:pPr>
            <a:r>
              <a:rPr lang="ro-RO" dirty="0"/>
              <a:t>Interdicția de a contacta </a:t>
            </a:r>
          </a:p>
          <a:p>
            <a:pPr marL="914400" lvl="1" indent="-457200" algn="l">
              <a:buFontTx/>
              <a:buChar char="-"/>
            </a:pPr>
            <a:r>
              <a:rPr lang="ro-RO" dirty="0"/>
              <a:t>Interdicția generală de hărțuire </a:t>
            </a:r>
            <a:r>
              <a:rPr lang="de-DE" dirty="0"/>
              <a:t/>
            </a:r>
            <a:br>
              <a:rPr lang="de-DE" dirty="0"/>
            </a:br>
            <a:endParaRPr lang="de-DE" dirty="0"/>
          </a:p>
          <a:p>
            <a:pPr marL="457200" indent="-457200" algn="l">
              <a:buFontTx/>
              <a:buChar char="-"/>
            </a:pPr>
            <a:r>
              <a:rPr lang="ro-RO" dirty="0"/>
              <a:t>Hotărârile privind protecția trebuie </a:t>
            </a:r>
            <a:endParaRPr lang="de-DE" dirty="0"/>
          </a:p>
          <a:p>
            <a:pPr marL="914400" lvl="1" indent="-457200" algn="l">
              <a:buFontTx/>
              <a:buChar char="-"/>
            </a:pPr>
            <a:r>
              <a:rPr lang="ro-RO" dirty="0"/>
              <a:t>să fie adaptate stării de fapt și</a:t>
            </a:r>
            <a:endParaRPr lang="de-DE" dirty="0"/>
          </a:p>
          <a:p>
            <a:pPr marL="914400" lvl="1" indent="-457200" algn="l">
              <a:buFontTx/>
              <a:buChar char="-"/>
            </a:pPr>
            <a:r>
              <a:rPr lang="ro-RO" dirty="0"/>
              <a:t>limitate în timp</a:t>
            </a:r>
            <a:r>
              <a:rPr lang="de-DE" dirty="0"/>
              <a:t/>
            </a:r>
            <a:br>
              <a:rPr lang="de-DE" dirty="0"/>
            </a:br>
            <a:endParaRPr lang="de-DE" dirty="0"/>
          </a:p>
          <a:p>
            <a:pPr algn="l"/>
            <a:endParaRPr lang="de-DE" dirty="0"/>
          </a:p>
        </p:txBody>
      </p:sp>
    </p:spTree>
    <p:extLst>
      <p:ext uri="{BB962C8B-B14F-4D97-AF65-F5344CB8AC3E}">
        <p14:creationId xmlns:p14="http://schemas.microsoft.com/office/powerpoint/2010/main" val="33746058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1"/>
          </p:nvPr>
        </p:nvSpPr>
        <p:spPr>
          <a:xfrm>
            <a:off x="297459" y="308932"/>
            <a:ext cx="8511899" cy="6167194"/>
          </a:xfrm>
        </p:spPr>
        <p:txBody>
          <a:bodyPr>
            <a:normAutofit fontScale="92500"/>
          </a:bodyPr>
          <a:lstStyle/>
          <a:p>
            <a:pPr lvl="0" algn="l"/>
            <a:r>
              <a:rPr lang="ro-RO" dirty="0">
                <a:solidFill>
                  <a:prstClr val="black">
                    <a:tint val="75000"/>
                  </a:prstClr>
                </a:solidFill>
              </a:rPr>
              <a:t>Legea privind protecția împotriva violenței</a:t>
            </a:r>
          </a:p>
          <a:p>
            <a:pPr marL="457200" indent="-457200" algn="l">
              <a:buFontTx/>
              <a:buChar char="-"/>
            </a:pPr>
            <a:endParaRPr lang="de-DE" dirty="0"/>
          </a:p>
          <a:p>
            <a:pPr marL="457200" indent="-457200" algn="l">
              <a:buFontTx/>
              <a:buChar char="-"/>
            </a:pPr>
            <a:r>
              <a:rPr lang="ro-RO" dirty="0"/>
              <a:t>Procedura</a:t>
            </a:r>
            <a:r>
              <a:rPr lang="de-DE" dirty="0"/>
              <a:t>:</a:t>
            </a:r>
          </a:p>
          <a:p>
            <a:pPr marL="914400" lvl="1" indent="-457200" algn="just">
              <a:buFontTx/>
              <a:buChar char="-"/>
            </a:pPr>
            <a:r>
              <a:rPr lang="ro-RO" dirty="0"/>
              <a:t>Competența  se află la instanța de dreptul familiei</a:t>
            </a:r>
            <a:r>
              <a:rPr lang="de-DE" dirty="0"/>
              <a:t>,</a:t>
            </a:r>
          </a:p>
          <a:p>
            <a:pPr marL="914400" lvl="1" indent="-457200" algn="just">
              <a:buFontTx/>
              <a:buChar char="-"/>
            </a:pPr>
            <a:r>
              <a:rPr lang="ro-RO" dirty="0"/>
              <a:t>care se investește doar la cerere</a:t>
            </a:r>
            <a:r>
              <a:rPr lang="de-DE" dirty="0"/>
              <a:t>,</a:t>
            </a:r>
          </a:p>
          <a:p>
            <a:pPr marL="914400" lvl="1" indent="-457200" algn="just">
              <a:buFontTx/>
              <a:buChar char="-"/>
            </a:pPr>
            <a:r>
              <a:rPr lang="ro-RO" dirty="0"/>
              <a:t>care poate să fie înaintată și fără avocat</a:t>
            </a:r>
            <a:r>
              <a:rPr lang="de-DE" dirty="0"/>
              <a:t>.</a:t>
            </a:r>
          </a:p>
          <a:p>
            <a:pPr marL="914400" lvl="1" indent="-457200" algn="just">
              <a:buFontTx/>
              <a:buChar char="-"/>
            </a:pPr>
            <a:r>
              <a:rPr lang="ro-RO" dirty="0"/>
              <a:t>Decizia presupune de regulă audierea personală a participanților </a:t>
            </a:r>
            <a:r>
              <a:rPr lang="de-DE" dirty="0"/>
              <a:t>(</a:t>
            </a:r>
            <a:r>
              <a:rPr lang="ro-RO" dirty="0"/>
              <a:t>care pot fi audiați și separat</a:t>
            </a:r>
            <a:r>
              <a:rPr lang="de-DE" dirty="0"/>
              <a:t>)</a:t>
            </a:r>
          </a:p>
          <a:p>
            <a:pPr marL="914400" lvl="1" indent="-457200" algn="just">
              <a:buFontTx/>
              <a:buChar char="-"/>
            </a:pPr>
            <a:r>
              <a:rPr lang="ro-RO" dirty="0"/>
              <a:t>În cazuri urgente</a:t>
            </a:r>
            <a:r>
              <a:rPr lang="de-DE" dirty="0"/>
              <a:t>: </a:t>
            </a:r>
            <a:r>
              <a:rPr lang="ro-RO" dirty="0"/>
              <a:t>Hotărârea privind protecția în procedura ordonanței prezidențiale privind măsurile vremelnice </a:t>
            </a:r>
            <a:r>
              <a:rPr lang="de-DE" dirty="0"/>
              <a:t>(</a:t>
            </a:r>
            <a:r>
              <a:rPr lang="ro-RO" dirty="0"/>
              <a:t>este suficientă dovedirea credibilității faptelor solicitantului</a:t>
            </a:r>
            <a:r>
              <a:rPr lang="de-DE" dirty="0"/>
              <a:t>)</a:t>
            </a:r>
          </a:p>
          <a:p>
            <a:pPr marL="914400" lvl="1" indent="-457200" algn="just">
              <a:buFontTx/>
              <a:buChar char="-"/>
            </a:pPr>
            <a:r>
              <a:rPr lang="ro-RO" dirty="0"/>
              <a:t>Hotărârea privind protecția trebuie comunicată poliției</a:t>
            </a:r>
            <a:r>
              <a:rPr lang="de-DE" dirty="0"/>
              <a:t>.</a:t>
            </a:r>
          </a:p>
        </p:txBody>
      </p:sp>
    </p:spTree>
    <p:extLst>
      <p:ext uri="{BB962C8B-B14F-4D97-AF65-F5344CB8AC3E}">
        <p14:creationId xmlns:p14="http://schemas.microsoft.com/office/powerpoint/2010/main" val="20426729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1"/>
          </p:nvPr>
        </p:nvSpPr>
        <p:spPr>
          <a:xfrm>
            <a:off x="297459" y="308932"/>
            <a:ext cx="8511899" cy="6167194"/>
          </a:xfrm>
        </p:spPr>
        <p:txBody>
          <a:bodyPr>
            <a:normAutofit lnSpcReduction="10000"/>
          </a:bodyPr>
          <a:lstStyle/>
          <a:p>
            <a:pPr lvl="0" algn="l"/>
            <a:r>
              <a:rPr lang="ro-RO" dirty="0">
                <a:solidFill>
                  <a:prstClr val="black">
                    <a:tint val="75000"/>
                  </a:prstClr>
                </a:solidFill>
              </a:rPr>
              <a:t>Legea privind protecția împotriva violenței</a:t>
            </a:r>
          </a:p>
          <a:p>
            <a:pPr marL="457200" indent="-457200" algn="l">
              <a:buFontTx/>
              <a:buChar char="-"/>
            </a:pPr>
            <a:endParaRPr lang="de-DE" dirty="0"/>
          </a:p>
          <a:p>
            <a:pPr marL="457200" indent="-457200" algn="l">
              <a:buFontTx/>
              <a:buChar char="-"/>
            </a:pPr>
            <a:r>
              <a:rPr lang="ro-RO" dirty="0"/>
              <a:t>Executarea</a:t>
            </a:r>
            <a:r>
              <a:rPr lang="de-DE" dirty="0"/>
              <a:t>:</a:t>
            </a:r>
          </a:p>
          <a:p>
            <a:pPr marL="914400" lvl="1" indent="-457200" algn="just">
              <a:buFontTx/>
              <a:buChar char="-"/>
            </a:pPr>
            <a:r>
              <a:rPr lang="ro-RO" dirty="0"/>
              <a:t>Hotărârile privind protecția trebuie transmise persoanei agresoare</a:t>
            </a:r>
          </a:p>
          <a:p>
            <a:pPr marL="914400" lvl="1" indent="-457200" algn="just">
              <a:buFontTx/>
              <a:buChar char="-"/>
            </a:pPr>
            <a:r>
              <a:rPr lang="ro-RO" dirty="0"/>
              <a:t>Executarea prin executorul judecătoresc</a:t>
            </a:r>
          </a:p>
          <a:p>
            <a:pPr marL="914400" lvl="1" indent="-457200" algn="just">
              <a:buFontTx/>
              <a:buChar char="-"/>
            </a:pPr>
            <a:r>
              <a:rPr lang="ro-RO" dirty="0"/>
              <a:t>Executarea este posibilă prin impunerea unei amenzi sau prin pedeapsa cu închisoarea</a:t>
            </a:r>
            <a:endParaRPr lang="de-DE" dirty="0"/>
          </a:p>
          <a:p>
            <a:pPr marL="457200" indent="-457200" algn="just">
              <a:buFontTx/>
              <a:buChar char="-"/>
            </a:pPr>
            <a:r>
              <a:rPr lang="ro-RO" dirty="0"/>
              <a:t>Mijloace de atac</a:t>
            </a:r>
            <a:r>
              <a:rPr lang="de-DE" dirty="0"/>
              <a:t>:</a:t>
            </a:r>
          </a:p>
          <a:p>
            <a:pPr marL="914400" lvl="1" indent="-457200" algn="l">
              <a:buFontTx/>
              <a:buChar char="-"/>
            </a:pPr>
            <a:r>
              <a:rPr lang="ro-RO" dirty="0"/>
              <a:t>Plângerea </a:t>
            </a:r>
            <a:r>
              <a:rPr lang="de-DE" dirty="0"/>
              <a:t>(</a:t>
            </a:r>
            <a:r>
              <a:rPr lang="ro-RO" dirty="0"/>
              <a:t>termenul de înaintare</a:t>
            </a:r>
            <a:r>
              <a:rPr lang="de-DE" dirty="0"/>
              <a:t>: 1 </a:t>
            </a:r>
            <a:r>
              <a:rPr lang="ro-RO" dirty="0"/>
              <a:t>lună</a:t>
            </a:r>
            <a:r>
              <a:rPr lang="de-DE" dirty="0"/>
              <a:t>)</a:t>
            </a:r>
          </a:p>
          <a:p>
            <a:pPr marL="914400" lvl="1" indent="-457200" algn="just">
              <a:buFontTx/>
              <a:buChar char="-"/>
            </a:pPr>
            <a:r>
              <a:rPr lang="ro-RO" dirty="0"/>
              <a:t>Împotriva ordonanței prezidențiale privind măsurile vremelnice: plângere cu termen de înaintare</a:t>
            </a:r>
            <a:r>
              <a:rPr lang="de-DE" dirty="0"/>
              <a:t> </a:t>
            </a:r>
            <a:r>
              <a:rPr lang="ro-RO" dirty="0"/>
              <a:t>de 2 săptămâni</a:t>
            </a:r>
            <a:endParaRPr lang="de-DE" dirty="0"/>
          </a:p>
        </p:txBody>
      </p:sp>
    </p:spTree>
    <p:extLst>
      <p:ext uri="{BB962C8B-B14F-4D97-AF65-F5344CB8AC3E}">
        <p14:creationId xmlns:p14="http://schemas.microsoft.com/office/powerpoint/2010/main" val="18745420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1"/>
          </p:nvPr>
        </p:nvSpPr>
        <p:spPr>
          <a:xfrm>
            <a:off x="297459" y="308932"/>
            <a:ext cx="8511899" cy="6167194"/>
          </a:xfrm>
        </p:spPr>
        <p:txBody>
          <a:bodyPr>
            <a:normAutofit fontScale="77500" lnSpcReduction="20000"/>
          </a:bodyPr>
          <a:lstStyle/>
          <a:p>
            <a:pPr lvl="0" algn="l"/>
            <a:r>
              <a:rPr lang="ro-RO" sz="2900" dirty="0">
                <a:solidFill>
                  <a:prstClr val="black">
                    <a:tint val="75000"/>
                  </a:prstClr>
                </a:solidFill>
              </a:rPr>
              <a:t>Legea privind protecția împotriva violenței</a:t>
            </a:r>
          </a:p>
          <a:p>
            <a:pPr marL="457200" indent="-457200" algn="l">
              <a:buFontTx/>
              <a:buChar char="-"/>
            </a:pPr>
            <a:endParaRPr lang="de-DE" dirty="0"/>
          </a:p>
          <a:p>
            <a:pPr marL="457200" indent="-457200" algn="l">
              <a:buFontTx/>
              <a:buChar char="-"/>
            </a:pPr>
            <a:r>
              <a:rPr lang="ro-RO" sz="2900" dirty="0"/>
              <a:t>A se lua în considerație îndeosebi</a:t>
            </a:r>
            <a:r>
              <a:rPr lang="de-DE" sz="2900" dirty="0"/>
              <a:t>:</a:t>
            </a:r>
            <a:br>
              <a:rPr lang="de-DE" sz="2900" dirty="0"/>
            </a:br>
            <a:endParaRPr lang="de-DE" sz="2900" dirty="0"/>
          </a:p>
          <a:p>
            <a:pPr marL="914400" lvl="1" indent="-457200" algn="just">
              <a:buFontTx/>
              <a:buChar char="-"/>
            </a:pPr>
            <a:r>
              <a:rPr lang="de-DE" sz="2600" dirty="0"/>
              <a:t>§ 2: </a:t>
            </a:r>
            <a:r>
              <a:rPr lang="ro-RO" sz="2600" dirty="0"/>
              <a:t>Atribuirea locuinței</a:t>
            </a:r>
            <a:endParaRPr lang="de-DE" sz="2600" dirty="0"/>
          </a:p>
          <a:p>
            <a:pPr marL="1371600" lvl="2" indent="-457200" algn="just">
              <a:buFontTx/>
              <a:buChar char="-"/>
            </a:pPr>
            <a:r>
              <a:rPr lang="ro-RO" sz="2200" dirty="0"/>
              <a:t>Presupune  existența unei gospodăr</a:t>
            </a:r>
            <a:r>
              <a:rPr lang="en-US" sz="2200" dirty="0" err="1"/>
              <a:t>i</a:t>
            </a:r>
            <a:r>
              <a:rPr lang="ro-RO" sz="2200" dirty="0"/>
              <a:t>i comune de durată </a:t>
            </a:r>
          </a:p>
          <a:p>
            <a:pPr marL="1371600" lvl="2" indent="-457200" algn="just">
              <a:buFontTx/>
              <a:buChar char="-"/>
            </a:pPr>
            <a:r>
              <a:rPr lang="ro-RO" sz="2200" dirty="0"/>
              <a:t>Dreptul de alegere al persoanei protejate, dacă se procedează conform </a:t>
            </a:r>
            <a:r>
              <a:rPr lang="de-DE" sz="2200" dirty="0"/>
              <a:t>§ 1361b </a:t>
            </a:r>
            <a:r>
              <a:rPr lang="ro-RO" sz="2200" dirty="0"/>
              <a:t>Codul civil</a:t>
            </a:r>
            <a:r>
              <a:rPr lang="de-DE" sz="2200" dirty="0"/>
              <a:t> </a:t>
            </a:r>
            <a:r>
              <a:rPr lang="ro-RO" sz="2200" dirty="0"/>
              <a:t> sau conform </a:t>
            </a:r>
            <a:r>
              <a:rPr lang="de-DE" sz="2200" dirty="0"/>
              <a:t>§ 2 </a:t>
            </a:r>
            <a:r>
              <a:rPr lang="ro-RO" sz="2200" dirty="0"/>
              <a:t>Legea privind protecția împotriva violenței</a:t>
            </a:r>
          </a:p>
          <a:p>
            <a:pPr lvl="2" algn="just"/>
            <a:r>
              <a:rPr lang="ro-RO" dirty="0"/>
              <a:t>- </a:t>
            </a:r>
            <a:r>
              <a:rPr lang="de-DE" sz="2600" dirty="0"/>
              <a:t>§ 3: </a:t>
            </a:r>
            <a:r>
              <a:rPr lang="ro-RO" sz="2600" dirty="0"/>
              <a:t>Excluderea violenței exercitată de părinți asupra copi</a:t>
            </a:r>
            <a:r>
              <a:rPr lang="en-US" sz="2600" dirty="0" err="1"/>
              <a:t>i</a:t>
            </a:r>
            <a:r>
              <a:rPr lang="ro-RO" sz="2600" dirty="0"/>
              <a:t>lor minori </a:t>
            </a:r>
          </a:p>
          <a:p>
            <a:pPr lvl="2" algn="just"/>
            <a:r>
              <a:rPr lang="ro-RO" dirty="0"/>
              <a:t>- 	</a:t>
            </a:r>
            <a:r>
              <a:rPr lang="ro-RO" sz="2200" dirty="0"/>
              <a:t>Cop</a:t>
            </a:r>
            <a:r>
              <a:rPr lang="en-US" sz="2200" dirty="0" err="1"/>
              <a:t>i</a:t>
            </a:r>
            <a:r>
              <a:rPr lang="ro-RO" sz="2200" dirty="0"/>
              <a:t>ii minori nu au dreptul de a înainta cerere pentru luarea 	măsurilor în cazul violenței domestice</a:t>
            </a:r>
            <a:r>
              <a:rPr lang="de-DE" sz="2200" dirty="0"/>
              <a:t> </a:t>
            </a:r>
            <a:r>
              <a:rPr lang="ro-RO" sz="2200" dirty="0"/>
              <a:t> de către părținți conform </a:t>
            </a:r>
            <a:r>
              <a:rPr lang="de-DE" sz="2200" dirty="0"/>
              <a:t>§ 1 (§ 1666 </a:t>
            </a:r>
            <a:r>
              <a:rPr lang="ro-RO" sz="2200" dirty="0"/>
              <a:t>Codul 	civil</a:t>
            </a:r>
            <a:r>
              <a:rPr lang="de-DE" sz="2200" dirty="0"/>
              <a:t> </a:t>
            </a:r>
            <a:r>
              <a:rPr lang="ro-RO" sz="2200" dirty="0"/>
              <a:t>este prioritar ca reglementare specială)</a:t>
            </a:r>
            <a:endParaRPr lang="de-DE" sz="2200" dirty="0"/>
          </a:p>
          <a:p>
            <a:pPr marL="1371600" lvl="2" indent="-457200" algn="just">
              <a:buFontTx/>
              <a:buChar char="-"/>
            </a:pPr>
            <a:r>
              <a:rPr lang="ro-RO" sz="2200" dirty="0"/>
              <a:t>Dimpotrivă, în cazul violenței domestice exercitate de alte persoane (frați, bunici)</a:t>
            </a:r>
            <a:r>
              <a:rPr lang="de-DE" sz="2200" dirty="0"/>
              <a:t> </a:t>
            </a:r>
            <a:r>
              <a:rPr lang="ro-RO" sz="2200" dirty="0"/>
              <a:t>există o protecție juridică dublă </a:t>
            </a:r>
          </a:p>
          <a:p>
            <a:pPr marL="1371600" lvl="2" indent="-457200" algn="just">
              <a:buFontTx/>
              <a:buChar char="-"/>
            </a:pPr>
            <a:r>
              <a:rPr lang="ro-RO" sz="2200" dirty="0"/>
              <a:t>Excluderea conform</a:t>
            </a:r>
            <a:r>
              <a:rPr lang="de-DE" sz="2200" dirty="0"/>
              <a:t> § 3</a:t>
            </a:r>
            <a:r>
              <a:rPr lang="ro-RO" sz="2200" dirty="0"/>
              <a:t> nu se aplică atunci când părinții sunt maltratați de copii.</a:t>
            </a:r>
          </a:p>
          <a:p>
            <a:pPr marL="1371600" lvl="2" indent="-457200" algn="just">
              <a:buFontTx/>
              <a:buChar char="-"/>
            </a:pPr>
            <a:r>
              <a:rPr lang="de-DE" dirty="0"/>
              <a:t/>
            </a:r>
            <a:br>
              <a:rPr lang="de-DE" dirty="0"/>
            </a:br>
            <a:endParaRPr lang="de-DE" dirty="0"/>
          </a:p>
          <a:p>
            <a:pPr marL="914400" lvl="1" indent="-457200" algn="l">
              <a:buFontTx/>
              <a:buChar char="-"/>
            </a:pPr>
            <a:r>
              <a:rPr lang="de-DE" sz="2600" dirty="0"/>
              <a:t>§ 4: </a:t>
            </a:r>
            <a:r>
              <a:rPr lang="ro-RO" sz="2600" dirty="0"/>
              <a:t>Pedeapsă penală în cazul săvârșirii unei încălcări</a:t>
            </a:r>
            <a:endParaRPr lang="de-DE" sz="2600" dirty="0"/>
          </a:p>
        </p:txBody>
      </p:sp>
    </p:spTree>
    <p:extLst>
      <p:ext uri="{BB962C8B-B14F-4D97-AF65-F5344CB8AC3E}">
        <p14:creationId xmlns:p14="http://schemas.microsoft.com/office/powerpoint/2010/main" val="5606106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1"/>
          </p:nvPr>
        </p:nvSpPr>
        <p:spPr>
          <a:xfrm>
            <a:off x="297459" y="308932"/>
            <a:ext cx="8511899" cy="6167194"/>
          </a:xfrm>
        </p:spPr>
        <p:txBody>
          <a:bodyPr>
            <a:normAutofit lnSpcReduction="10000"/>
          </a:bodyPr>
          <a:lstStyle/>
          <a:p>
            <a:pPr algn="l"/>
            <a:r>
              <a:rPr lang="de-DE" dirty="0">
                <a:solidFill>
                  <a:schemeClr val="bg1">
                    <a:lumMod val="50000"/>
                  </a:schemeClr>
                </a:solidFill>
              </a:rPr>
              <a:t>M</a:t>
            </a:r>
            <a:r>
              <a:rPr lang="ro-RO" dirty="0">
                <a:solidFill>
                  <a:schemeClr val="bg1">
                    <a:lumMod val="50000"/>
                  </a:schemeClr>
                </a:solidFill>
              </a:rPr>
              <a:t>ăsurile </a:t>
            </a:r>
            <a:r>
              <a:rPr lang="de-DE" dirty="0">
                <a:solidFill>
                  <a:schemeClr val="bg1">
                    <a:lumMod val="50000"/>
                  </a:schemeClr>
                </a:solidFill>
              </a:rPr>
              <a:t>de </a:t>
            </a:r>
            <a:r>
              <a:rPr lang="ro-RO" dirty="0">
                <a:solidFill>
                  <a:schemeClr val="bg1">
                    <a:lumMod val="50000"/>
                  </a:schemeClr>
                </a:solidFill>
              </a:rPr>
              <a:t>protecție împotriva violenței pot </a:t>
            </a:r>
            <a:r>
              <a:rPr lang="de-DE" dirty="0" err="1">
                <a:solidFill>
                  <a:schemeClr val="bg1">
                    <a:lumMod val="50000"/>
                  </a:schemeClr>
                </a:solidFill>
              </a:rPr>
              <a:t>fi</a:t>
            </a:r>
            <a:r>
              <a:rPr lang="de-DE" dirty="0">
                <a:solidFill>
                  <a:schemeClr val="bg1">
                    <a:lumMod val="50000"/>
                  </a:schemeClr>
                </a:solidFill>
              </a:rPr>
              <a:t> </a:t>
            </a:r>
            <a:r>
              <a:rPr lang="ro-RO" dirty="0">
                <a:solidFill>
                  <a:schemeClr val="bg1">
                    <a:lumMod val="50000"/>
                  </a:schemeClr>
                </a:solidFill>
              </a:rPr>
              <a:t>luate în Germania </a:t>
            </a:r>
            <a:r>
              <a:rPr lang="en-US" dirty="0">
                <a:solidFill>
                  <a:schemeClr val="bg1">
                    <a:lumMod val="50000"/>
                  </a:schemeClr>
                </a:solidFill>
              </a:rPr>
              <a:t>la</a:t>
            </a:r>
            <a:r>
              <a:rPr lang="ro-RO" dirty="0">
                <a:solidFill>
                  <a:schemeClr val="bg1">
                    <a:lumMod val="50000"/>
                  </a:schemeClr>
                </a:solidFill>
              </a:rPr>
              <a:t> diferite niveluri și </a:t>
            </a:r>
            <a:r>
              <a:rPr lang="de-DE" dirty="0">
                <a:solidFill>
                  <a:schemeClr val="bg1">
                    <a:lumMod val="50000"/>
                  </a:schemeClr>
                </a:solidFill>
              </a:rPr>
              <a:t>de c</a:t>
            </a:r>
            <a:r>
              <a:rPr lang="ro-RO" dirty="0">
                <a:solidFill>
                  <a:schemeClr val="bg1">
                    <a:lumMod val="50000"/>
                  </a:schemeClr>
                </a:solidFill>
              </a:rPr>
              <a:t>ătre diferiți actori statali</a:t>
            </a:r>
            <a:r>
              <a:rPr lang="de-DE" dirty="0"/>
              <a:t>:</a:t>
            </a:r>
          </a:p>
          <a:p>
            <a:pPr algn="l"/>
            <a:endParaRPr lang="de-DE" dirty="0"/>
          </a:p>
          <a:p>
            <a:pPr marL="514350" indent="-514350" algn="l">
              <a:buFont typeface="+mj-lt"/>
              <a:buAutoNum type="arabicPeriod"/>
            </a:pPr>
            <a:r>
              <a:rPr lang="ro-RO" dirty="0"/>
              <a:t>Măsuri </a:t>
            </a:r>
            <a:r>
              <a:rPr lang="en-US" dirty="0"/>
              <a:t>ale pol</a:t>
            </a:r>
            <a:r>
              <a:rPr lang="ro-RO" dirty="0" err="1"/>
              <a:t>iției</a:t>
            </a:r>
            <a:r>
              <a:rPr lang="de-DE" dirty="0"/>
              <a:t/>
            </a:r>
            <a:br>
              <a:rPr lang="de-DE" dirty="0"/>
            </a:br>
            <a:endParaRPr lang="de-DE" dirty="0"/>
          </a:p>
          <a:p>
            <a:pPr marL="514350" indent="-514350" algn="l">
              <a:buFont typeface="+mj-lt"/>
              <a:buAutoNum type="arabicPeriod"/>
            </a:pPr>
            <a:r>
              <a:rPr lang="ro-RO" dirty="0"/>
              <a:t>Urmărirea penală</a:t>
            </a:r>
            <a:r>
              <a:rPr lang="de-DE" dirty="0"/>
              <a:t/>
            </a:r>
            <a:br>
              <a:rPr lang="de-DE" dirty="0"/>
            </a:br>
            <a:endParaRPr lang="de-DE" dirty="0"/>
          </a:p>
          <a:p>
            <a:pPr marL="514350" indent="-514350" algn="l">
              <a:buFont typeface="+mj-lt"/>
              <a:buAutoNum type="arabicPeriod"/>
            </a:pPr>
            <a:r>
              <a:rPr lang="ro-RO" dirty="0"/>
              <a:t>Măsuri </a:t>
            </a:r>
            <a:r>
              <a:rPr lang="en-US" dirty="0"/>
              <a:t>de</a:t>
            </a:r>
            <a:r>
              <a:rPr lang="ro-RO" dirty="0"/>
              <a:t> dreptul familiei</a:t>
            </a:r>
            <a:r>
              <a:rPr lang="de-DE" dirty="0"/>
              <a:t/>
            </a:r>
            <a:br>
              <a:rPr lang="de-DE" dirty="0"/>
            </a:br>
            <a:endParaRPr lang="de-DE" dirty="0"/>
          </a:p>
          <a:p>
            <a:pPr marL="514350" indent="-514350" algn="l">
              <a:buFont typeface="+mj-lt"/>
              <a:buAutoNum type="arabicPeriod"/>
            </a:pPr>
            <a:r>
              <a:rPr lang="de-DE" dirty="0">
                <a:solidFill>
                  <a:schemeClr val="bg1">
                    <a:lumMod val="50000"/>
                  </a:schemeClr>
                </a:solidFill>
              </a:rPr>
              <a:t>M</a:t>
            </a:r>
            <a:r>
              <a:rPr lang="ro-RO" dirty="0" err="1">
                <a:solidFill>
                  <a:schemeClr val="bg1">
                    <a:lumMod val="50000"/>
                  </a:schemeClr>
                </a:solidFill>
              </a:rPr>
              <a:t>ăsuri</a:t>
            </a:r>
            <a:r>
              <a:rPr lang="ro-RO" dirty="0">
                <a:solidFill>
                  <a:schemeClr val="bg1">
                    <a:lumMod val="50000"/>
                  </a:schemeClr>
                </a:solidFill>
              </a:rPr>
              <a:t> </a:t>
            </a:r>
            <a:r>
              <a:rPr lang="en-US" dirty="0">
                <a:solidFill>
                  <a:schemeClr val="bg1">
                    <a:lumMod val="50000"/>
                  </a:schemeClr>
                </a:solidFill>
              </a:rPr>
              <a:t>de </a:t>
            </a:r>
            <a:r>
              <a:rPr lang="en-US" dirty="0" err="1">
                <a:solidFill>
                  <a:schemeClr val="bg1">
                    <a:lumMod val="50000"/>
                  </a:schemeClr>
                </a:solidFill>
              </a:rPr>
              <a:t>drept</a:t>
            </a:r>
            <a:r>
              <a:rPr lang="en-US" dirty="0">
                <a:solidFill>
                  <a:schemeClr val="bg1">
                    <a:lumMod val="50000"/>
                  </a:schemeClr>
                </a:solidFill>
              </a:rPr>
              <a:t> civil </a:t>
            </a:r>
            <a:r>
              <a:rPr lang="ro-RO" dirty="0">
                <a:solidFill>
                  <a:schemeClr val="bg1">
                    <a:lumMod val="50000"/>
                  </a:schemeClr>
                </a:solidFill>
              </a:rPr>
              <a:t>de protecți</a:t>
            </a:r>
            <a:r>
              <a:rPr lang="en-US" dirty="0">
                <a:solidFill>
                  <a:schemeClr val="bg1">
                    <a:lumMod val="50000"/>
                  </a:schemeClr>
                </a:solidFill>
              </a:rPr>
              <a:t>e</a:t>
            </a:r>
            <a:r>
              <a:rPr lang="ro-RO" dirty="0">
                <a:solidFill>
                  <a:schemeClr val="bg1">
                    <a:lumMod val="50000"/>
                  </a:schemeClr>
                </a:solidFill>
              </a:rPr>
              <a:t> împotriva violenței</a:t>
            </a:r>
            <a:endParaRPr lang="de-DE" dirty="0"/>
          </a:p>
        </p:txBody>
      </p:sp>
    </p:spTree>
    <p:extLst>
      <p:ext uri="{BB962C8B-B14F-4D97-AF65-F5344CB8AC3E}">
        <p14:creationId xmlns:p14="http://schemas.microsoft.com/office/powerpoint/2010/main" val="34458140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1"/>
          </p:nvPr>
        </p:nvSpPr>
        <p:spPr>
          <a:xfrm>
            <a:off x="297459" y="308932"/>
            <a:ext cx="8511899" cy="6167194"/>
          </a:xfrm>
        </p:spPr>
        <p:txBody>
          <a:bodyPr>
            <a:normAutofit/>
          </a:bodyPr>
          <a:lstStyle/>
          <a:p>
            <a:pPr algn="l"/>
            <a:r>
              <a:rPr lang="ro-RO" dirty="0"/>
              <a:t>Detalii:</a:t>
            </a:r>
          </a:p>
          <a:p>
            <a:pPr algn="l"/>
            <a:endParaRPr lang="de-DE" dirty="0"/>
          </a:p>
          <a:p>
            <a:pPr marL="514350" indent="-514350" algn="l">
              <a:buAutoNum type="arabicPeriod"/>
            </a:pPr>
            <a:r>
              <a:rPr lang="ro-RO" dirty="0"/>
              <a:t>Măsuri ale poliției</a:t>
            </a:r>
            <a:r>
              <a:rPr lang="de-DE" dirty="0"/>
              <a:t>:</a:t>
            </a:r>
            <a:br>
              <a:rPr lang="de-DE" dirty="0"/>
            </a:br>
            <a:endParaRPr lang="de-DE" dirty="0"/>
          </a:p>
          <a:p>
            <a:pPr marL="971550" lvl="1" indent="-514350" algn="just">
              <a:buAutoNum type="alphaLcPeriod"/>
            </a:pPr>
            <a:r>
              <a:rPr lang="ro-RO" dirty="0"/>
              <a:t>De regulă, primele măsuri ca intervenții de criză pe termen scurt</a:t>
            </a:r>
            <a:endParaRPr lang="de-DE" dirty="0"/>
          </a:p>
          <a:p>
            <a:pPr marL="971550" lvl="1" indent="-514350" algn="just">
              <a:buAutoNum type="alphaLcPeriod"/>
            </a:pPr>
            <a:r>
              <a:rPr lang="ro-RO" dirty="0"/>
              <a:t>O </a:t>
            </a:r>
            <a:r>
              <a:rPr lang="en-US" dirty="0" err="1"/>
              <a:t>multitudine</a:t>
            </a:r>
            <a:r>
              <a:rPr lang="en-US" dirty="0"/>
              <a:t> </a:t>
            </a:r>
            <a:r>
              <a:rPr lang="ro-RO" dirty="0"/>
              <a:t>de intervenții posibile</a:t>
            </a:r>
            <a:endParaRPr lang="de-DE" dirty="0"/>
          </a:p>
          <a:p>
            <a:pPr marL="971550" lvl="1" indent="-514350" algn="just">
              <a:buAutoNum type="alphaLcPeriod"/>
            </a:pPr>
            <a:r>
              <a:rPr lang="ro-RO" dirty="0"/>
              <a:t>Dar</a:t>
            </a:r>
            <a:r>
              <a:rPr lang="de-DE" dirty="0"/>
              <a:t>: </a:t>
            </a:r>
            <a:r>
              <a:rPr lang="ro-RO" dirty="0"/>
              <a:t>Măsurile poliției sunt întotdeauna limitate temporal, </a:t>
            </a:r>
            <a:r>
              <a:rPr lang="en-US" dirty="0" err="1"/>
              <a:t>deci</a:t>
            </a:r>
            <a:r>
              <a:rPr lang="en-US" dirty="0"/>
              <a:t> </a:t>
            </a:r>
            <a:r>
              <a:rPr lang="ro-RO" dirty="0"/>
              <a:t>acționează numai pe ter</a:t>
            </a:r>
            <a:r>
              <a:rPr lang="en-US" dirty="0"/>
              <a:t>m</a:t>
            </a:r>
            <a:r>
              <a:rPr lang="ro-RO" dirty="0"/>
              <a:t>en scurt</a:t>
            </a:r>
          </a:p>
          <a:p>
            <a:pPr marL="971550" lvl="1" indent="-514350" algn="just">
              <a:buAutoNum type="alphaLcPeriod"/>
            </a:pPr>
            <a:r>
              <a:rPr lang="ro-RO" dirty="0"/>
              <a:t>Competențele de intervenție ale poliției </a:t>
            </a:r>
            <a:r>
              <a:rPr lang="en-US" dirty="0" err="1"/>
              <a:t>sunt</a:t>
            </a:r>
            <a:r>
              <a:rPr lang="en-US" dirty="0"/>
              <a:t> </a:t>
            </a:r>
            <a:r>
              <a:rPr lang="en-US" dirty="0" err="1"/>
              <a:t>prev</a:t>
            </a:r>
            <a:r>
              <a:rPr lang="ro-RO" dirty="0"/>
              <a:t>ă</a:t>
            </a:r>
            <a:r>
              <a:rPr lang="en-US" dirty="0" err="1"/>
              <a:t>zute</a:t>
            </a:r>
            <a:r>
              <a:rPr lang="ro-RO" dirty="0"/>
              <a:t> în dreptul fiecărui </a:t>
            </a:r>
            <a:r>
              <a:rPr lang="en-US" dirty="0"/>
              <a:t>Land</a:t>
            </a:r>
            <a:r>
              <a:rPr lang="ro-RO" dirty="0"/>
              <a:t>, așadar nu sunt unitare</a:t>
            </a:r>
            <a:endParaRPr lang="de-DE" dirty="0"/>
          </a:p>
        </p:txBody>
      </p:sp>
    </p:spTree>
    <p:extLst>
      <p:ext uri="{BB962C8B-B14F-4D97-AF65-F5344CB8AC3E}">
        <p14:creationId xmlns:p14="http://schemas.microsoft.com/office/powerpoint/2010/main" val="21283329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1"/>
          </p:nvPr>
        </p:nvSpPr>
        <p:spPr>
          <a:xfrm>
            <a:off x="297459" y="308932"/>
            <a:ext cx="8511899" cy="6167194"/>
          </a:xfrm>
        </p:spPr>
        <p:txBody>
          <a:bodyPr>
            <a:normAutofit lnSpcReduction="10000"/>
          </a:bodyPr>
          <a:lstStyle/>
          <a:p>
            <a:pPr algn="l"/>
            <a:r>
              <a:rPr lang="ro-RO" dirty="0"/>
              <a:t>Referitor la acesta în detaliu:</a:t>
            </a:r>
          </a:p>
          <a:p>
            <a:pPr algn="l"/>
            <a:endParaRPr lang="de-DE" dirty="0"/>
          </a:p>
          <a:p>
            <a:pPr algn="l"/>
            <a:r>
              <a:rPr lang="de-DE" dirty="0"/>
              <a:t>2. </a:t>
            </a:r>
            <a:r>
              <a:rPr lang="ro-RO" dirty="0"/>
              <a:t>Măsuri de drept penal</a:t>
            </a:r>
            <a:r>
              <a:rPr lang="de-DE" dirty="0"/>
              <a:t>:</a:t>
            </a:r>
          </a:p>
          <a:p>
            <a:pPr algn="l"/>
            <a:r>
              <a:rPr lang="de-DE" dirty="0"/>
              <a:t>	- </a:t>
            </a:r>
            <a:r>
              <a:rPr lang="ro-RO" dirty="0"/>
              <a:t>anchete desfășurate de procuror</a:t>
            </a:r>
          </a:p>
          <a:p>
            <a:pPr algn="l"/>
            <a:r>
              <a:rPr lang="de-DE" dirty="0"/>
              <a:t>	- </a:t>
            </a:r>
            <a:r>
              <a:rPr lang="ro-RO" dirty="0"/>
              <a:t>eventuală acțiune judiciară </a:t>
            </a:r>
          </a:p>
          <a:p>
            <a:pPr algn="l"/>
            <a:r>
              <a:rPr lang="de-DE" dirty="0"/>
              <a:t>	- </a:t>
            </a:r>
            <a:r>
              <a:rPr lang="ro-RO" dirty="0"/>
              <a:t>eventuală condamnare penală</a:t>
            </a:r>
            <a:r>
              <a:rPr lang="de-DE" dirty="0"/>
              <a:t/>
            </a:r>
            <a:br>
              <a:rPr lang="de-DE" dirty="0"/>
            </a:br>
            <a:endParaRPr lang="de-DE" dirty="0"/>
          </a:p>
          <a:p>
            <a:pPr marL="971550" lvl="1" indent="-514350" algn="just">
              <a:buAutoNum type="alphaLcPeriod"/>
            </a:pPr>
            <a:r>
              <a:rPr lang="en-US" dirty="0" err="1"/>
              <a:t>Sunt</a:t>
            </a:r>
            <a:r>
              <a:rPr lang="en-US" dirty="0"/>
              <a:t> de </a:t>
            </a:r>
            <a:r>
              <a:rPr lang="en-US" dirty="0" err="1"/>
              <a:t>durată</a:t>
            </a:r>
            <a:r>
              <a:rPr lang="en-US" dirty="0"/>
              <a:t> </a:t>
            </a:r>
            <a:r>
              <a:rPr lang="en-US" dirty="0" err="1"/>
              <a:t>îndelungată</a:t>
            </a:r>
            <a:endParaRPr lang="de-DE" dirty="0"/>
          </a:p>
          <a:p>
            <a:pPr marL="971550" lvl="1" indent="-514350" algn="just">
              <a:buAutoNum type="alphaLcPeriod"/>
            </a:pPr>
            <a:r>
              <a:rPr lang="ro-RO" dirty="0"/>
              <a:t>Nu produc efecte preventive pentru protecția victimei, ci represive</a:t>
            </a:r>
            <a:endParaRPr lang="de-DE" dirty="0"/>
          </a:p>
          <a:p>
            <a:pPr marL="971550" lvl="1" indent="-514350" algn="just">
              <a:buAutoNum type="alphaLcPeriod"/>
            </a:pPr>
            <a:r>
              <a:rPr lang="ro-RO" dirty="0"/>
              <a:t>Chiar și în cazul condamnării, nu se ia nicio </a:t>
            </a:r>
            <a:r>
              <a:rPr lang="ro-RO" dirty="0">
                <a:solidFill>
                  <a:schemeClr val="bg1">
                    <a:lumMod val="50000"/>
                  </a:schemeClr>
                </a:solidFill>
              </a:rPr>
              <a:t>măsură pentru protecția împotriva violenței pe viitor</a:t>
            </a:r>
            <a:endParaRPr lang="de-DE" dirty="0"/>
          </a:p>
        </p:txBody>
      </p:sp>
    </p:spTree>
    <p:extLst>
      <p:ext uri="{BB962C8B-B14F-4D97-AF65-F5344CB8AC3E}">
        <p14:creationId xmlns:p14="http://schemas.microsoft.com/office/powerpoint/2010/main" val="34279297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1"/>
          </p:nvPr>
        </p:nvSpPr>
        <p:spPr>
          <a:xfrm>
            <a:off x="297459" y="308932"/>
            <a:ext cx="8511899" cy="6167194"/>
          </a:xfrm>
        </p:spPr>
        <p:txBody>
          <a:bodyPr>
            <a:normAutofit/>
          </a:bodyPr>
          <a:lstStyle/>
          <a:p>
            <a:pPr algn="l"/>
            <a:r>
              <a:rPr lang="ro-RO" dirty="0"/>
              <a:t>Referitor la acesta în detaliu:</a:t>
            </a:r>
          </a:p>
          <a:p>
            <a:pPr algn="l"/>
            <a:endParaRPr lang="de-DE" dirty="0"/>
          </a:p>
          <a:p>
            <a:pPr algn="l"/>
            <a:r>
              <a:rPr lang="de-DE" dirty="0"/>
              <a:t>3. M</a:t>
            </a:r>
            <a:r>
              <a:rPr lang="ro-RO" dirty="0"/>
              <a:t>ă</a:t>
            </a:r>
            <a:r>
              <a:rPr lang="de-DE" dirty="0" err="1"/>
              <a:t>suri</a:t>
            </a:r>
            <a:r>
              <a:rPr lang="ro-RO" dirty="0"/>
              <a:t> de dreptul familiei, de ex.:</a:t>
            </a:r>
            <a:endParaRPr lang="de-DE" dirty="0"/>
          </a:p>
          <a:p>
            <a:pPr marL="914400" lvl="1" indent="-457200">
              <a:buFontTx/>
              <a:buChar char="-"/>
            </a:pPr>
            <a:r>
              <a:rPr lang="de-DE" sz="3200" dirty="0"/>
              <a:t>§ 1361b </a:t>
            </a:r>
            <a:r>
              <a:rPr lang="ro-RO" sz="3200" dirty="0"/>
              <a:t>Codul Civil</a:t>
            </a:r>
            <a:r>
              <a:rPr lang="de-DE" sz="3200" dirty="0"/>
              <a:t> (</a:t>
            </a:r>
            <a:r>
              <a:rPr lang="ro-RO" sz="3200" dirty="0"/>
              <a:t>atribuirea locuinței între soți, respectiv parteneri pentru perioada dintre despărțirea în fapt și divorț)</a:t>
            </a:r>
          </a:p>
          <a:p>
            <a:pPr lvl="1"/>
            <a:endParaRPr lang="de-DE" sz="3200" dirty="0"/>
          </a:p>
          <a:p>
            <a:pPr marL="457200" indent="-457200">
              <a:buFontTx/>
              <a:buChar char="-"/>
            </a:pPr>
            <a:r>
              <a:rPr lang="de-DE" dirty="0"/>
              <a:t>§ 1666 </a:t>
            </a:r>
            <a:r>
              <a:rPr lang="ro-RO" dirty="0"/>
              <a:t>Codul civil</a:t>
            </a:r>
            <a:r>
              <a:rPr lang="de-DE" dirty="0"/>
              <a:t> (</a:t>
            </a:r>
            <a:r>
              <a:rPr lang="ro-RO" dirty="0"/>
              <a:t>Periclitarea bunăstării copilului)</a:t>
            </a:r>
            <a:endParaRPr lang="de-DE" dirty="0"/>
          </a:p>
        </p:txBody>
      </p:sp>
    </p:spTree>
    <p:extLst>
      <p:ext uri="{BB962C8B-B14F-4D97-AF65-F5344CB8AC3E}">
        <p14:creationId xmlns:p14="http://schemas.microsoft.com/office/powerpoint/2010/main" val="8514454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1"/>
          </p:nvPr>
        </p:nvSpPr>
        <p:spPr>
          <a:xfrm>
            <a:off x="297459" y="308932"/>
            <a:ext cx="8511899" cy="6167194"/>
          </a:xfrm>
        </p:spPr>
        <p:txBody>
          <a:bodyPr>
            <a:normAutofit lnSpcReduction="10000"/>
          </a:bodyPr>
          <a:lstStyle/>
          <a:p>
            <a:r>
              <a:rPr lang="de-DE" sz="2000" b="1" dirty="0"/>
              <a:t>§ 1361b</a:t>
            </a:r>
            <a:br>
              <a:rPr lang="de-DE" sz="2000" b="1" dirty="0"/>
            </a:br>
            <a:r>
              <a:rPr lang="ro-RO" sz="2000" b="1" dirty="0"/>
              <a:t>Locuința soților în cazul despărțirii în fapt</a:t>
            </a:r>
            <a:endParaRPr lang="de-DE" sz="2000" b="1" dirty="0"/>
          </a:p>
          <a:p>
            <a:pPr marL="514350" indent="-514350" algn="l">
              <a:buAutoNum type="arabicParenBoth"/>
            </a:pPr>
            <a:r>
              <a:rPr lang="ro-RO" sz="2000" dirty="0"/>
              <a:t>În cazul în care soții trăiesc separați sau unul dintre soți vrea să trăiască separat, atunci un soț poate solicita celuilalt soț ca acesta să îi cedeze pentru folosința personală locuința comună sau o parte din aceasta, în măsura în care acest</a:t>
            </a:r>
            <a:r>
              <a:rPr lang="en-US" sz="2000" dirty="0"/>
              <a:t> </a:t>
            </a:r>
            <a:r>
              <a:rPr lang="en-US" sz="2000" dirty="0" err="1"/>
              <a:t>lucru</a:t>
            </a:r>
            <a:r>
              <a:rPr lang="ro-RO" sz="2000" dirty="0"/>
              <a:t> este necesar luând în considerare și interesul celuilalt soț pentru a putea evita apariția unui dezechilibru grav în raporturile dintre soți</a:t>
            </a:r>
            <a:r>
              <a:rPr lang="de-DE" sz="2000" dirty="0"/>
              <a:t> .........</a:t>
            </a:r>
            <a:br>
              <a:rPr lang="de-DE" sz="2000" dirty="0"/>
            </a:br>
            <a:endParaRPr lang="de-DE" sz="2000" dirty="0"/>
          </a:p>
          <a:p>
            <a:pPr marL="514350" indent="-514350" algn="just">
              <a:buAutoNum type="arabicParenBoth"/>
            </a:pPr>
            <a:r>
              <a:rPr lang="ro-RO" sz="2000" dirty="0"/>
              <a:t>În cazul în care unul din soți, împotriva căruia se îndreaptă plângerea, a vătămat în mod abuziv și intenționat corpul, sănătatea, și libertatea celuilalt soț sau a amenințat cu o asemenea vătămare sau a folosit amenințarea cu moartea în mod abuziv, atunci, de regulă, trebuie să fie cedată locuința pentru folosința personală a celuilalt soț. Pretenția de cedare a locuinței în folosința personală poate să fie exclusă doar atunci când nu mai sunt temeri că vor mai exista vătămări viitoare sau amenințări abuzive, cu excepția faptului când soțului vătămat îi este imposibil să conviețuiască cu celălalt soț din cauza gravității faptei. </a:t>
            </a:r>
            <a:endParaRPr lang="en-US" sz="2000" dirty="0"/>
          </a:p>
          <a:p>
            <a:pPr marL="514350" indent="-514350" algn="l">
              <a:buAutoNum type="arabicParenBoth"/>
            </a:pPr>
            <a:r>
              <a:rPr lang="en-US" sz="2000" dirty="0"/>
              <a:t>……..</a:t>
            </a:r>
          </a:p>
          <a:p>
            <a:pPr marL="514350" indent="-514350" algn="l">
              <a:buAutoNum type="arabicParenBoth"/>
            </a:pPr>
            <a:endParaRPr lang="en-US" sz="2000" dirty="0"/>
          </a:p>
          <a:p>
            <a:pPr marL="514350" indent="-514350" algn="l">
              <a:buAutoNum type="arabicParenBoth"/>
            </a:pPr>
            <a:r>
              <a:rPr lang="en-US" sz="2000" dirty="0"/>
              <a:t>………</a:t>
            </a:r>
          </a:p>
          <a:p>
            <a:pPr marL="514350" indent="-514350" algn="l">
              <a:buAutoNum type="arabicParenBoth"/>
            </a:pPr>
            <a:endParaRPr lang="en-US" sz="1800" dirty="0"/>
          </a:p>
          <a:p>
            <a:pPr marL="514350" indent="-514350" algn="l">
              <a:buAutoNum type="arabicParenBoth"/>
            </a:pPr>
            <a:endParaRPr lang="en-US" sz="1800" dirty="0"/>
          </a:p>
          <a:p>
            <a:pPr marL="514350" indent="-514350" algn="l"/>
            <a:endParaRPr lang="de-DE" sz="1800" dirty="0"/>
          </a:p>
        </p:txBody>
      </p:sp>
    </p:spTree>
    <p:extLst>
      <p:ext uri="{BB962C8B-B14F-4D97-AF65-F5344CB8AC3E}">
        <p14:creationId xmlns:p14="http://schemas.microsoft.com/office/powerpoint/2010/main" val="2006641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1"/>
          </p:nvPr>
        </p:nvSpPr>
        <p:spPr>
          <a:xfrm>
            <a:off x="297459" y="308932"/>
            <a:ext cx="8511899" cy="6167194"/>
          </a:xfrm>
        </p:spPr>
        <p:txBody>
          <a:bodyPr>
            <a:normAutofit/>
          </a:bodyPr>
          <a:lstStyle/>
          <a:p>
            <a:r>
              <a:rPr lang="de-DE" sz="2000" b="1" dirty="0"/>
              <a:t>§ 1666</a:t>
            </a:r>
            <a:br>
              <a:rPr lang="de-DE" sz="2000" b="1" dirty="0"/>
            </a:br>
            <a:r>
              <a:rPr lang="ro-RO" sz="2000" b="1" dirty="0"/>
              <a:t>Măsuri ale instanței judecătorești în cazul periclitării bunăstării copilului</a:t>
            </a:r>
            <a:endParaRPr lang="de-DE" sz="2000" b="1" dirty="0"/>
          </a:p>
          <a:p>
            <a:endParaRPr lang="de-DE" sz="2000" b="1" dirty="0"/>
          </a:p>
          <a:p>
            <a:pPr algn="just"/>
            <a:r>
              <a:rPr lang="de-DE" sz="2000" dirty="0"/>
              <a:t>(1</a:t>
            </a:r>
            <a:r>
              <a:rPr lang="de-DE" sz="1800" dirty="0"/>
              <a:t>) </a:t>
            </a:r>
            <a:r>
              <a:rPr lang="ro-RO" sz="1800" dirty="0"/>
              <a:t>În cazul în care </a:t>
            </a:r>
            <a:r>
              <a:rPr lang="en-US" sz="1800" dirty="0" err="1"/>
              <a:t>integritatea</a:t>
            </a:r>
            <a:r>
              <a:rPr lang="en-US" sz="1800" dirty="0"/>
              <a:t> </a:t>
            </a:r>
            <a:r>
              <a:rPr lang="ro-RO" sz="1800" dirty="0"/>
              <a:t>corporală, psihică și sufletească a copilului sau patrimoniul său sunt vătămate și soții nu sunt hotărâți sau nu sunt capabili să înlăture pericolul, atunci instanța de dreptul familiei trebuie să ia măsurile necesare pentru înlăturarea pericolului. </a:t>
            </a:r>
          </a:p>
          <a:p>
            <a:pPr algn="l"/>
            <a:r>
              <a:rPr lang="de-DE" sz="1800" dirty="0"/>
              <a:t>(2) ......</a:t>
            </a:r>
          </a:p>
          <a:p>
            <a:pPr algn="l"/>
            <a:r>
              <a:rPr lang="de-DE" sz="1800" dirty="0"/>
              <a:t>(3) </a:t>
            </a:r>
            <a:r>
              <a:rPr lang="ro-RO" sz="1800" dirty="0"/>
              <a:t>Printre măsurile judiciare conform alineatului 1 se numără în special</a:t>
            </a:r>
          </a:p>
          <a:p>
            <a:pPr marL="971550" lvl="1" indent="-514350" algn="l">
              <a:buAutoNum type="arabicPeriod"/>
            </a:pPr>
            <a:r>
              <a:rPr lang="de-DE" sz="1800" dirty="0"/>
              <a:t>..............</a:t>
            </a:r>
          </a:p>
          <a:p>
            <a:pPr marL="971550" lvl="1" indent="-514350" algn="l"/>
            <a:r>
              <a:rPr lang="de-DE" sz="1800" dirty="0"/>
              <a:t>2.      …………….</a:t>
            </a:r>
          </a:p>
          <a:p>
            <a:pPr marL="971550" lvl="1" indent="-514350" algn="just">
              <a:buAutoNum type="arabicPeriod" startAt="3"/>
            </a:pPr>
            <a:r>
              <a:rPr lang="ro-RO" sz="1800" dirty="0"/>
              <a:t>interdicții,  fie temporare , fie pe termen nedeterminat, de a utiliza locuința familiei sau altă locuință,  de a rămâne pe o anumită rază în apropierea locuinței</a:t>
            </a:r>
            <a:r>
              <a:rPr lang="de-DE" sz="1800" dirty="0"/>
              <a:t> </a:t>
            </a:r>
            <a:r>
              <a:rPr lang="ro-RO" sz="1800" dirty="0"/>
              <a:t>sau de a frecventa alte locuri specificate,  unde se află de regulă copilul. </a:t>
            </a:r>
          </a:p>
          <a:p>
            <a:pPr marL="971550" lvl="1" indent="-514350" algn="l">
              <a:buAutoNum type="arabicPeriod" startAt="3"/>
            </a:pPr>
            <a:r>
              <a:rPr lang="ro-RO" sz="1800" dirty="0"/>
              <a:t>Interdicții de a contacta  copilul sau de a se întâlni cu copilul</a:t>
            </a:r>
            <a:r>
              <a:rPr lang="de-DE" sz="1800" dirty="0"/>
              <a:t>, </a:t>
            </a:r>
          </a:p>
          <a:p>
            <a:pPr marL="971550" lvl="1" indent="-514350" algn="l"/>
            <a:r>
              <a:rPr lang="de-DE" sz="1800" dirty="0"/>
              <a:t>5. ……………..</a:t>
            </a:r>
          </a:p>
          <a:p>
            <a:pPr marL="971550" lvl="1" indent="-514350" algn="l"/>
            <a:r>
              <a:rPr lang="de-DE" sz="1800" dirty="0"/>
              <a:t>6. </a:t>
            </a:r>
            <a:r>
              <a:rPr lang="ro-RO" sz="1800" dirty="0"/>
              <a:t>     retragerea parțială sau totală a autorității părintești.</a:t>
            </a:r>
          </a:p>
          <a:p>
            <a:pPr algn="just"/>
            <a:r>
              <a:rPr lang="de-DE" sz="2000" dirty="0"/>
              <a:t>(4) </a:t>
            </a:r>
            <a:r>
              <a:rPr lang="ro-RO" sz="2000" dirty="0"/>
              <a:t>În spețele legate de îngrijirea personală a copilului, instanța de judecată poate lua măsuri care să aibă efecte asupra terțelor persoane</a:t>
            </a:r>
            <a:r>
              <a:rPr lang="de-DE" sz="2000" dirty="0"/>
              <a:t>.</a:t>
            </a:r>
          </a:p>
        </p:txBody>
      </p:sp>
    </p:spTree>
    <p:extLst>
      <p:ext uri="{BB962C8B-B14F-4D97-AF65-F5344CB8AC3E}">
        <p14:creationId xmlns:p14="http://schemas.microsoft.com/office/powerpoint/2010/main" val="1084793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stituent conținut 2"/>
          <p:cNvSpPr>
            <a:spLocks noGrp="1"/>
          </p:cNvSpPr>
          <p:nvPr>
            <p:ph idx="1"/>
          </p:nvPr>
        </p:nvSpPr>
        <p:spPr>
          <a:xfrm>
            <a:off x="457200" y="180110"/>
            <a:ext cx="8229600" cy="5946054"/>
          </a:xfrm>
        </p:spPr>
        <p:txBody>
          <a:bodyPr/>
          <a:lstStyle/>
          <a:p>
            <a:pPr marL="0" lvl="0" indent="0">
              <a:buNone/>
            </a:pPr>
            <a:r>
              <a:rPr lang="ro-RO" dirty="0">
                <a:solidFill>
                  <a:prstClr val="black">
                    <a:tint val="75000"/>
                  </a:prstClr>
                </a:solidFill>
              </a:rPr>
              <a:t>Detalii:</a:t>
            </a:r>
          </a:p>
          <a:p>
            <a:pPr marL="0" lvl="0" indent="0">
              <a:buNone/>
            </a:pPr>
            <a:endParaRPr lang="ro-RO" dirty="0">
              <a:solidFill>
                <a:prstClr val="black">
                  <a:tint val="75000"/>
                </a:prstClr>
              </a:solidFill>
            </a:endParaRPr>
          </a:p>
          <a:p>
            <a:pPr marL="0" lvl="0" indent="0" algn="just">
              <a:buNone/>
            </a:pPr>
            <a:r>
              <a:rPr lang="de-DE" dirty="0">
                <a:solidFill>
                  <a:prstClr val="black">
                    <a:tint val="75000"/>
                  </a:prstClr>
                </a:solidFill>
              </a:rPr>
              <a:t>4. </a:t>
            </a:r>
            <a:r>
              <a:rPr lang="ro-RO" dirty="0">
                <a:solidFill>
                  <a:prstClr val="black">
                    <a:tint val="75000"/>
                  </a:prstClr>
                </a:solidFill>
              </a:rPr>
              <a:t>Protecția juridică de drept civil împotriva violenței conform legii pentru protecția împotriva violenței</a:t>
            </a:r>
            <a:endParaRPr lang="de-DE" dirty="0">
              <a:solidFill>
                <a:prstClr val="black">
                  <a:tint val="75000"/>
                </a:prstClr>
              </a:solidFill>
            </a:endParaRPr>
          </a:p>
          <a:p>
            <a:pPr marL="457200" lvl="0" indent="-457200" algn="just">
              <a:buFontTx/>
              <a:buChar char="-"/>
            </a:pPr>
            <a:r>
              <a:rPr lang="ro-RO" dirty="0">
                <a:solidFill>
                  <a:prstClr val="black">
                    <a:tint val="75000"/>
                  </a:prstClr>
                </a:solidFill>
              </a:rPr>
              <a:t>Legea conține numai 4 prevederi, oferă însă în primul rând </a:t>
            </a:r>
            <a:r>
              <a:rPr lang="ro-RO" u="sng" dirty="0">
                <a:solidFill>
                  <a:prstClr val="black">
                    <a:tint val="75000"/>
                  </a:prstClr>
                </a:solidFill>
              </a:rPr>
              <a:t>adulților</a:t>
            </a:r>
            <a:r>
              <a:rPr lang="ro-RO" dirty="0">
                <a:solidFill>
                  <a:prstClr val="black">
                    <a:tint val="75000"/>
                  </a:prstClr>
                </a:solidFill>
              </a:rPr>
              <a:t>  protecție cuprinzătoare împotriva violenței sau a acțiunilor de urmărire</a:t>
            </a:r>
            <a:endParaRPr lang="de-DE" dirty="0">
              <a:solidFill>
                <a:prstClr val="black">
                  <a:tint val="75000"/>
                </a:prstClr>
              </a:solidFill>
            </a:endParaRPr>
          </a:p>
          <a:p>
            <a:pPr marL="457200" lvl="0" indent="-457200" algn="just">
              <a:buFontTx/>
              <a:buChar char="-"/>
            </a:pPr>
            <a:endParaRPr lang="de-DE" dirty="0">
              <a:solidFill>
                <a:prstClr val="black">
                  <a:tint val="75000"/>
                </a:prstClr>
              </a:solidFill>
            </a:endParaRPr>
          </a:p>
          <a:p>
            <a:pPr marL="0" lvl="0" indent="0" algn="just">
              <a:buNone/>
            </a:pPr>
            <a:endParaRPr lang="de-DE" dirty="0">
              <a:solidFill>
                <a:prstClr val="black">
                  <a:tint val="75000"/>
                </a:prstClr>
              </a:solidFill>
            </a:endParaRPr>
          </a:p>
        </p:txBody>
      </p:sp>
    </p:spTree>
    <p:extLst>
      <p:ext uri="{BB962C8B-B14F-4D97-AF65-F5344CB8AC3E}">
        <p14:creationId xmlns:p14="http://schemas.microsoft.com/office/powerpoint/2010/main" val="41489828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1"/>
          </p:nvPr>
        </p:nvSpPr>
        <p:spPr>
          <a:xfrm>
            <a:off x="297459" y="308932"/>
            <a:ext cx="8511899" cy="6167194"/>
          </a:xfrm>
        </p:spPr>
        <p:txBody>
          <a:bodyPr>
            <a:normAutofit fontScale="92500" lnSpcReduction="10000"/>
          </a:bodyPr>
          <a:lstStyle/>
          <a:p>
            <a:pPr algn="l"/>
            <a:r>
              <a:rPr lang="ro-RO" sz="3500" dirty="0"/>
              <a:t>Idei principale ale Legii privind protecția împotriva violenței</a:t>
            </a:r>
            <a:r>
              <a:rPr lang="de-DE" sz="3500" dirty="0"/>
              <a:t>:</a:t>
            </a:r>
          </a:p>
          <a:p>
            <a:pPr algn="l"/>
            <a:endParaRPr lang="de-DE" sz="3500" dirty="0"/>
          </a:p>
          <a:p>
            <a:pPr marL="457200" indent="-457200" algn="just">
              <a:buFontTx/>
              <a:buChar char="-"/>
            </a:pPr>
            <a:r>
              <a:rPr lang="ro-RO" sz="3500" dirty="0"/>
              <a:t>Pentru evitarea repetării faptelor de violență este necesară o separație în spațiu între făptuitor și victimă</a:t>
            </a:r>
            <a:r>
              <a:rPr lang="de-DE" sz="3500" dirty="0"/>
              <a:t>.</a:t>
            </a:r>
            <a:br>
              <a:rPr lang="de-DE" sz="3500" dirty="0"/>
            </a:br>
            <a:endParaRPr lang="de-DE" sz="3500" dirty="0"/>
          </a:p>
          <a:p>
            <a:pPr marL="457200" indent="-457200" algn="just">
              <a:buFontTx/>
              <a:buChar char="-"/>
            </a:pPr>
            <a:r>
              <a:rPr lang="ro-RO" sz="3500" dirty="0"/>
              <a:t>Astfel, măsurile nu se limitează doar la spațiul casnic, ci oferă protecție și în afara acestuia</a:t>
            </a:r>
            <a:r>
              <a:rPr lang="de-DE" sz="3500" dirty="0"/>
              <a:t>.</a:t>
            </a:r>
            <a:br>
              <a:rPr lang="de-DE" sz="3500" dirty="0"/>
            </a:br>
            <a:endParaRPr lang="de-DE" sz="3500" dirty="0"/>
          </a:p>
          <a:p>
            <a:pPr marL="457200" indent="-457200" algn="just">
              <a:buFontTx/>
              <a:buChar char="-"/>
            </a:pPr>
            <a:r>
              <a:rPr lang="ro-RO" sz="3500" dirty="0"/>
              <a:t>Nu este necesară existența unei relații personale speciale între făptuitor și victimă</a:t>
            </a:r>
            <a:r>
              <a:rPr lang="de-DE" sz="3500" dirty="0"/>
              <a:t>.  </a:t>
            </a:r>
          </a:p>
          <a:p>
            <a:pPr marL="457200" indent="-457200" algn="l">
              <a:buFontTx/>
              <a:buChar char="-"/>
            </a:pPr>
            <a:endParaRPr lang="de-DE" dirty="0"/>
          </a:p>
          <a:p>
            <a:pPr algn="l"/>
            <a:endParaRPr lang="de-DE" dirty="0"/>
          </a:p>
        </p:txBody>
      </p:sp>
    </p:spTree>
    <p:extLst>
      <p:ext uri="{BB962C8B-B14F-4D97-AF65-F5344CB8AC3E}">
        <p14:creationId xmlns:p14="http://schemas.microsoft.com/office/powerpoint/2010/main" val="2397532221"/>
      </p:ext>
    </p:extLst>
  </p:cSld>
  <p:clrMapOvr>
    <a:masterClrMapping/>
  </p:clrMapOvr>
</p:sld>
</file>

<file path=ppt/theme/theme1.xml><?xml version="1.0" encoding="utf-8"?>
<a:theme xmlns:a="http://schemas.openxmlformats.org/drawingml/2006/main" name="Office-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24</TotalTime>
  <Words>414</Words>
  <Application>Microsoft Office PowerPoint</Application>
  <PresentationFormat>On-screen Show (4:3)</PresentationFormat>
  <Paragraphs>112</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Office-Design</vt:lpstr>
      <vt:lpstr>Măsuri de protecție împotriva violenței în dreptul german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Umsetzung der Richtlinie 2004/38 im deutschen Recht</dc:title>
  <dc:creator>N</dc:creator>
  <cp:lastModifiedBy>Mihail Doran</cp:lastModifiedBy>
  <cp:revision>148</cp:revision>
  <dcterms:created xsi:type="dcterms:W3CDTF">2016-10-12T08:41:05Z</dcterms:created>
  <dcterms:modified xsi:type="dcterms:W3CDTF">2016-10-24T08:07:38Z</dcterms:modified>
</cp:coreProperties>
</file>