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  <p:sldId id="313" r:id="rId4"/>
    <p:sldId id="314" r:id="rId5"/>
    <p:sldId id="315" r:id="rId6"/>
    <p:sldId id="316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334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5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02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697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14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75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4587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48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0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5CEFD-D130-B749-89DD-48935D15C1C1}" type="datetimeFigureOut">
              <a:rPr lang="de-DE" smtClean="0"/>
              <a:pPr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A595-5A05-6849-9652-20B112EDED7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45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00575"/>
          </a:xfrm>
        </p:spPr>
        <p:txBody>
          <a:bodyPr>
            <a:noAutofit/>
          </a:bodyPr>
          <a:lstStyle/>
          <a:p>
            <a:r>
              <a:rPr lang="de-DE" sz="7200" dirty="0" err="1">
                <a:solidFill>
                  <a:schemeClr val="bg1">
                    <a:lumMod val="50000"/>
                  </a:schemeClr>
                </a:solidFill>
              </a:rPr>
              <a:t>Directiva</a:t>
            </a:r>
            <a:r>
              <a:rPr lang="de-DE" sz="7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de-DE" sz="7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7200" dirty="0">
                <a:solidFill>
                  <a:schemeClr val="bg1">
                    <a:lumMod val="50000"/>
                  </a:schemeClr>
                </a:solidFill>
              </a:rPr>
              <a:t>2004/38 CE a </a:t>
            </a:r>
            <a:r>
              <a:rPr lang="de-DE" sz="7200" dirty="0" err="1">
                <a:solidFill>
                  <a:schemeClr val="bg1">
                    <a:lumMod val="50000"/>
                  </a:schemeClr>
                </a:solidFill>
              </a:rPr>
              <a:t>Parlamentului</a:t>
            </a:r>
            <a:r>
              <a:rPr lang="de-DE" sz="7200" dirty="0">
                <a:solidFill>
                  <a:schemeClr val="bg1">
                    <a:lumMod val="50000"/>
                  </a:schemeClr>
                </a:solidFill>
              </a:rPr>
              <a:t> European </a:t>
            </a:r>
            <a:r>
              <a:rPr lang="ro-RO" sz="7200" dirty="0">
                <a:solidFill>
                  <a:schemeClr val="bg1">
                    <a:lumMod val="50000"/>
                  </a:schemeClr>
                </a:solidFill>
              </a:rPr>
              <a:t>și a </a:t>
            </a:r>
            <a:r>
              <a:rPr lang="ro-RO" sz="7200" dirty="0" err="1">
                <a:solidFill>
                  <a:schemeClr val="bg1">
                    <a:lumMod val="50000"/>
                  </a:schemeClr>
                </a:solidFill>
              </a:rPr>
              <a:t>Consilului</a:t>
            </a:r>
            <a:br>
              <a:rPr lang="de-DE" sz="7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ro-RO" sz="4000" dirty="0">
                <a:solidFill>
                  <a:schemeClr val="bg1">
                    <a:lumMod val="50000"/>
                  </a:schemeClr>
                </a:solidFill>
              </a:rPr>
              <a:t>din</a:t>
            </a:r>
            <a:r>
              <a:rPr lang="de-DE" sz="4000" dirty="0">
                <a:solidFill>
                  <a:schemeClr val="bg1">
                    <a:lumMod val="50000"/>
                  </a:schemeClr>
                </a:solidFill>
              </a:rPr>
              <a:t> 29 </a:t>
            </a:r>
            <a:r>
              <a:rPr lang="ro-RO" sz="4000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de-DE" sz="4000" dirty="0" err="1">
                <a:solidFill>
                  <a:schemeClr val="bg1">
                    <a:lumMod val="50000"/>
                  </a:schemeClr>
                </a:solidFill>
              </a:rPr>
              <a:t>pril</a:t>
            </a:r>
            <a:r>
              <a:rPr lang="ro-RO" sz="4000" dirty="0">
                <a:solidFill>
                  <a:schemeClr val="bg1">
                    <a:lumMod val="50000"/>
                  </a:schemeClr>
                </a:solidFill>
              </a:rPr>
              <a:t>ie</a:t>
            </a:r>
            <a:r>
              <a:rPr lang="de-DE" sz="4000" dirty="0">
                <a:solidFill>
                  <a:schemeClr val="bg1">
                    <a:lumMod val="50000"/>
                  </a:schemeClr>
                </a:solidFill>
              </a:rPr>
              <a:t> 2004</a:t>
            </a:r>
            <a:r>
              <a:rPr lang="de-DE" sz="72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1903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ro-RO" sz="4100" dirty="0"/>
              <a:t>Reglementările individuale ale Directivei</a:t>
            </a:r>
            <a:r>
              <a:rPr lang="de-DE" sz="4100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4</a:t>
            </a:r>
          </a:p>
          <a:p>
            <a:r>
              <a:rPr lang="ro-RO" dirty="0"/>
              <a:t>Definește dreptul la </a:t>
            </a:r>
            <a:r>
              <a:rPr lang="ro-RO" dirty="0" err="1"/>
              <a:t>pără</a:t>
            </a:r>
            <a:r>
              <a:rPr lang="en-US" dirty="0"/>
              <a:t>s</a:t>
            </a:r>
            <a:r>
              <a:rPr lang="ro-RO" dirty="0" err="1"/>
              <a:t>irea</a:t>
            </a:r>
            <a:r>
              <a:rPr lang="ro-RO" dirty="0"/>
              <a:t> unui stat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27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5</a:t>
            </a:r>
          </a:p>
          <a:p>
            <a:r>
              <a:rPr lang="ro-RO" dirty="0"/>
              <a:t>Definește dreptul de intrare într-un stat</a:t>
            </a:r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4807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6</a:t>
            </a:r>
          </a:p>
          <a:p>
            <a:r>
              <a:rPr lang="ro-RO" dirty="0"/>
              <a:t>Reglementează d</a:t>
            </a:r>
            <a:r>
              <a:rPr lang="en-US" dirty="0" err="1"/>
              <a:t>reptul</a:t>
            </a:r>
            <a:r>
              <a:rPr lang="en-US" dirty="0"/>
              <a:t> </a:t>
            </a:r>
            <a:r>
              <a:rPr lang="ro-RO" u="sng" dirty="0"/>
              <a:t>necondiționat</a:t>
            </a:r>
            <a:r>
              <a:rPr lang="ro-RO" dirty="0"/>
              <a:t> </a:t>
            </a:r>
            <a:r>
              <a:rPr lang="en-US" dirty="0"/>
              <a:t>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o </a:t>
            </a:r>
            <a:r>
              <a:rPr lang="en-US" dirty="0" err="1"/>
              <a:t>perioadă</a:t>
            </a:r>
            <a:r>
              <a:rPr lang="en-US" dirty="0"/>
              <a:t> de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mult</a:t>
            </a:r>
            <a:r>
              <a:rPr lang="en-US" dirty="0"/>
              <a:t> </a:t>
            </a:r>
            <a:r>
              <a:rPr lang="en-US" dirty="0" err="1"/>
              <a:t>trei</a:t>
            </a:r>
            <a:r>
              <a:rPr lang="en-US" dirty="0"/>
              <a:t> </a:t>
            </a:r>
            <a:r>
              <a:rPr lang="en-US" dirty="0" err="1"/>
              <a:t>luni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0218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7</a:t>
            </a:r>
          </a:p>
          <a:p>
            <a:r>
              <a:rPr lang="ro-RO" dirty="0"/>
              <a:t>Reglementează d</a:t>
            </a:r>
            <a:r>
              <a:rPr lang="en-US" dirty="0" err="1"/>
              <a:t>reptul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ro-RO" dirty="0"/>
              <a:t>condiționat </a:t>
            </a:r>
            <a:r>
              <a:rPr lang="en-US" dirty="0" err="1"/>
              <a:t>pentru</a:t>
            </a:r>
            <a:r>
              <a:rPr lang="en-US" dirty="0"/>
              <a:t> o </a:t>
            </a:r>
            <a:r>
              <a:rPr lang="en-US" dirty="0" err="1"/>
              <a:t>perioadă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de </a:t>
            </a:r>
            <a:r>
              <a:rPr lang="en-US" dirty="0" err="1"/>
              <a:t>trei</a:t>
            </a:r>
            <a:r>
              <a:rPr lang="en-US" dirty="0"/>
              <a:t> </a:t>
            </a:r>
            <a:r>
              <a:rPr lang="en-US" dirty="0" err="1"/>
              <a:t>luni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586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sz="4100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 err="1"/>
              <a:t>colele</a:t>
            </a:r>
            <a:r>
              <a:rPr lang="de-DE" dirty="0"/>
              <a:t> 8 - 11</a:t>
            </a:r>
          </a:p>
          <a:p>
            <a:r>
              <a:rPr lang="ro-RO" dirty="0"/>
              <a:t>Prevederi </a:t>
            </a:r>
            <a:r>
              <a:rPr lang="it-IT" dirty="0" err="1"/>
              <a:t>administrative</a:t>
            </a:r>
            <a:r>
              <a:rPr lang="de-DE" dirty="0"/>
              <a:t>;</a:t>
            </a:r>
            <a:r>
              <a:rPr lang="ro-RO" dirty="0"/>
              <a:t> aici nu sunt de interes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097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12</a:t>
            </a:r>
          </a:p>
          <a:p>
            <a:pPr algn="just"/>
            <a:r>
              <a:rPr lang="ro-RO" dirty="0"/>
              <a:t>Reglementează menținerea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ro-RO" dirty="0"/>
              <a:t>la </a:t>
            </a:r>
            <a:r>
              <a:rPr lang="en-US" dirty="0"/>
              <a:t> </a:t>
            </a:r>
            <a:r>
              <a:rPr lang="en-US" dirty="0" err="1"/>
              <a:t>membrii</a:t>
            </a:r>
            <a:r>
              <a:rPr lang="en-US" dirty="0"/>
              <a:t> de </a:t>
            </a:r>
            <a:r>
              <a:rPr lang="en-US" dirty="0" err="1"/>
              <a:t>familie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eventualitatea</a:t>
            </a:r>
            <a:r>
              <a:rPr lang="en-US" dirty="0"/>
              <a:t> </a:t>
            </a:r>
            <a:r>
              <a:rPr lang="en-US" dirty="0" err="1"/>
              <a:t>decesului</a:t>
            </a:r>
            <a:r>
              <a:rPr lang="ro-RO" dirty="0"/>
              <a:t> </a:t>
            </a:r>
            <a:r>
              <a:rPr lang="en-US" dirty="0" err="1"/>
              <a:t>cetățeanului</a:t>
            </a:r>
            <a:r>
              <a:rPr lang="en-US" dirty="0"/>
              <a:t> </a:t>
            </a:r>
            <a:r>
              <a:rPr lang="en-US" dirty="0" err="1"/>
              <a:t>Uniunii</a:t>
            </a:r>
            <a:r>
              <a:rPr lang="ro-RO" dirty="0"/>
              <a:t> sau a </a:t>
            </a:r>
            <a:r>
              <a:rPr lang="en-US" dirty="0" err="1"/>
              <a:t>plecării</a:t>
            </a:r>
            <a:r>
              <a:rPr lang="ro-RO" dirty="0"/>
              <a:t> acestuia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672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13</a:t>
            </a:r>
          </a:p>
          <a:p>
            <a:pPr algn="just"/>
            <a:r>
              <a:rPr lang="ro-RO" dirty="0"/>
              <a:t>Reglementează menținerea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ro-RO" dirty="0"/>
              <a:t>pentru </a:t>
            </a:r>
            <a:r>
              <a:rPr lang="en-US" dirty="0" err="1"/>
              <a:t>membrii</a:t>
            </a:r>
            <a:r>
              <a:rPr lang="en-US" dirty="0"/>
              <a:t> de </a:t>
            </a:r>
            <a:r>
              <a:rPr lang="en-US" dirty="0" err="1"/>
              <a:t>familie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caz</a:t>
            </a:r>
            <a:r>
              <a:rPr lang="en-US" dirty="0"/>
              <a:t> de </a:t>
            </a:r>
            <a:r>
              <a:rPr lang="en-US" dirty="0" err="1"/>
              <a:t>divorț</a:t>
            </a:r>
            <a:r>
              <a:rPr lang="ro-RO" dirty="0"/>
              <a:t> </a:t>
            </a:r>
            <a:r>
              <a:rPr lang="en-US" dirty="0" err="1"/>
              <a:t>sau</a:t>
            </a:r>
            <a:r>
              <a:rPr lang="en-US" dirty="0"/>
              <a:t> de </a:t>
            </a:r>
            <a:r>
              <a:rPr lang="en-US" dirty="0" err="1"/>
              <a:t>încetare</a:t>
            </a:r>
            <a:r>
              <a:rPr lang="en-US" dirty="0"/>
              <a:t> a </a:t>
            </a:r>
            <a:r>
              <a:rPr lang="en-US" dirty="0" err="1"/>
              <a:t>parteneriatului</a:t>
            </a:r>
            <a:r>
              <a:rPr lang="en-US" dirty="0"/>
              <a:t> </a:t>
            </a:r>
            <a:r>
              <a:rPr lang="en-US" dirty="0" err="1"/>
              <a:t>înregistrat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60211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14</a:t>
            </a:r>
          </a:p>
          <a:p>
            <a:pPr algn="just"/>
            <a:r>
              <a:rPr lang="ro-RO" dirty="0"/>
              <a:t>Reglementează menținerea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ro-RO" dirty="0"/>
              <a:t>, în special în cazurile speciale, de ex. la acordarea de prestații sociale.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7434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15</a:t>
            </a:r>
          </a:p>
          <a:p>
            <a:r>
              <a:rPr lang="ro-RO" dirty="0"/>
              <a:t>Prevede g</a:t>
            </a:r>
            <a:r>
              <a:rPr lang="en-US" dirty="0" err="1"/>
              <a:t>aranțiile</a:t>
            </a:r>
            <a:r>
              <a:rPr lang="en-US" dirty="0"/>
              <a:t> </a:t>
            </a:r>
            <a:r>
              <a:rPr lang="en-US" dirty="0" err="1"/>
              <a:t>procedurale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924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16</a:t>
            </a:r>
          </a:p>
          <a:p>
            <a:r>
              <a:rPr lang="ro-RO" dirty="0"/>
              <a:t>Conține r</a:t>
            </a:r>
            <a:r>
              <a:rPr lang="en-US" dirty="0" err="1"/>
              <a:t>egula</a:t>
            </a:r>
            <a:r>
              <a:rPr lang="en-US" dirty="0"/>
              <a:t> </a:t>
            </a:r>
            <a:r>
              <a:rPr lang="en-US" dirty="0" err="1"/>
              <a:t>generală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cetățenii</a:t>
            </a:r>
            <a:r>
              <a:rPr lang="en-US" dirty="0"/>
              <a:t> </a:t>
            </a:r>
            <a:r>
              <a:rPr lang="en-US" dirty="0" err="1"/>
              <a:t>Uniunii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membrii</a:t>
            </a:r>
            <a:r>
              <a:rPr lang="en-US" dirty="0"/>
              <a:t> </a:t>
            </a:r>
            <a:r>
              <a:rPr lang="en-US" dirty="0" err="1"/>
              <a:t>familiilor</a:t>
            </a:r>
            <a:r>
              <a:rPr lang="en-US" dirty="0"/>
              <a:t> </a:t>
            </a:r>
            <a:r>
              <a:rPr lang="en-US" dirty="0" err="1"/>
              <a:t>acestora</a:t>
            </a:r>
            <a:r>
              <a:rPr lang="ro-RO" dirty="0"/>
              <a:t> pentru acordarea d</a:t>
            </a:r>
            <a:r>
              <a:rPr lang="en-US" dirty="0" err="1"/>
              <a:t>reptul</a:t>
            </a:r>
            <a:r>
              <a:rPr lang="ro-RO" dirty="0"/>
              <a:t>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en-US" dirty="0" err="1"/>
              <a:t>permanentă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86475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de-DE" dirty="0" err="1"/>
              <a:t>Temele</a:t>
            </a:r>
            <a:r>
              <a:rPr lang="de-DE" dirty="0"/>
              <a:t> </a:t>
            </a:r>
            <a:r>
              <a:rPr lang="ro-RO" dirty="0"/>
              <a:t>principale ale Directivei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Cetățenia europeană acordă fiecărui cetățean al Uniunii dreptul elementar și personal </a:t>
            </a:r>
            <a:r>
              <a:rPr lang="de-DE" sz="2400" dirty="0"/>
              <a:t>de a </a:t>
            </a:r>
            <a:r>
              <a:rPr lang="de-DE" sz="2400" dirty="0" err="1"/>
              <a:t>circula</a:t>
            </a:r>
            <a:r>
              <a:rPr lang="ro-RO" sz="2400" dirty="0"/>
              <a:t> în mod liber </a:t>
            </a:r>
            <a:r>
              <a:rPr lang="de-DE" sz="2400" dirty="0"/>
              <a:t> </a:t>
            </a:r>
            <a:r>
              <a:rPr lang="ro-RO" sz="2400" dirty="0"/>
              <a:t>și</a:t>
            </a:r>
            <a:r>
              <a:rPr lang="en-US" sz="2400" dirty="0"/>
              <a:t> de</a:t>
            </a:r>
            <a:r>
              <a:rPr lang="ro-RO" sz="2400" dirty="0"/>
              <a:t> </a:t>
            </a:r>
            <a:r>
              <a:rPr lang="de-DE" sz="2400" dirty="0"/>
              <a:t>a-</a:t>
            </a:r>
            <a:r>
              <a:rPr lang="ro-RO" sz="2400" dirty="0" err="1"/>
              <a:t>ș</a:t>
            </a:r>
            <a:r>
              <a:rPr lang="de-DE" sz="2400" dirty="0"/>
              <a:t>i </a:t>
            </a:r>
            <a:r>
              <a:rPr lang="de-DE" sz="2400" dirty="0" err="1"/>
              <a:t>stabili</a:t>
            </a:r>
            <a:r>
              <a:rPr lang="de-DE" sz="2400" dirty="0"/>
              <a:t> </a:t>
            </a:r>
            <a:r>
              <a:rPr lang="ro-RO" sz="2400" dirty="0"/>
              <a:t>domiciliul în teritoriul suveran al Statelor Membre (sub rezerva limitărilor și condițiilor prevăzute în Contract și în </a:t>
            </a:r>
            <a:r>
              <a:rPr lang="en-US" sz="2400" dirty="0"/>
              <a:t>N</a:t>
            </a:r>
            <a:r>
              <a:rPr lang="ro-RO" sz="2400" dirty="0" err="1"/>
              <a:t>ormele</a:t>
            </a:r>
            <a:r>
              <a:rPr lang="ro-RO" sz="2400" dirty="0"/>
              <a:t> de aplicare).</a:t>
            </a:r>
            <a:endParaRPr lang="en-US" sz="2400" dirty="0"/>
          </a:p>
          <a:p>
            <a:pPr marL="342900" indent="-342900" algn="l">
              <a:buFontTx/>
              <a:buChar char="-"/>
            </a:pPr>
            <a:endParaRPr lang="de-DE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Libertatea de circulație a persoanelor constituie una dintre libertățile fundamentale ale Pieței </a:t>
            </a:r>
            <a:r>
              <a:rPr lang="en-US" sz="2400" dirty="0"/>
              <a:t>C</a:t>
            </a:r>
            <a:r>
              <a:rPr lang="ro-RO" sz="2400" dirty="0" err="1"/>
              <a:t>omune</a:t>
            </a:r>
            <a:r>
              <a:rPr lang="de-DE" sz="2400" dirty="0"/>
              <a:t>.</a:t>
            </a:r>
            <a:br>
              <a:rPr lang="de-DE" sz="2400" dirty="0"/>
            </a:br>
            <a:endParaRPr lang="de-DE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Cetățenia europeană ar trebui să fie statutul principal al cetățenilor Statelor Membre, atunci când aceștia fac uz de dreptul lor de a circula și de a-și alege domiciliul</a:t>
            </a:r>
            <a:r>
              <a:rPr lang="de-DE" sz="2400" dirty="0"/>
              <a:t>.</a:t>
            </a:r>
          </a:p>
          <a:p>
            <a:pPr marL="342900" indent="-342900" algn="just">
              <a:buFontTx/>
              <a:buChar char="-"/>
            </a:pPr>
            <a:endParaRPr lang="de-DE" sz="2400" dirty="0"/>
          </a:p>
          <a:p>
            <a:pPr marL="342900" indent="-342900" algn="l">
              <a:buFontTx/>
              <a:buChar char="-"/>
            </a:pPr>
            <a:endParaRPr lang="de-DE" sz="2400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5814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17</a:t>
            </a:r>
          </a:p>
          <a:p>
            <a:r>
              <a:rPr lang="ro-RO" dirty="0"/>
              <a:t>Conține norme derogatorii de la temeiul d</a:t>
            </a:r>
            <a:r>
              <a:rPr lang="en-US" dirty="0" err="1"/>
              <a:t>reptul</a:t>
            </a:r>
            <a:r>
              <a:rPr lang="ro-RO" dirty="0"/>
              <a:t>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en-US" dirty="0" err="1"/>
              <a:t>permanentă</a:t>
            </a:r>
            <a:endParaRPr lang="ro-RO" dirty="0"/>
          </a:p>
          <a:p>
            <a:endParaRPr lang="ro-RO" dirty="0"/>
          </a:p>
          <a:p>
            <a:endParaRPr lang="ro-RO" dirty="0"/>
          </a:p>
          <a:p>
            <a:r>
              <a:rPr lang="en-US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1097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18</a:t>
            </a:r>
          </a:p>
          <a:p>
            <a:r>
              <a:rPr lang="ro-RO" dirty="0"/>
              <a:t>Conține reguli de exceptare de la d</a:t>
            </a:r>
            <a:r>
              <a:rPr lang="en-US" dirty="0" err="1"/>
              <a:t>obândirea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r>
              <a:rPr lang="en-US" dirty="0"/>
              <a:t> </a:t>
            </a:r>
            <a:r>
              <a:rPr lang="en-US" dirty="0" err="1"/>
              <a:t>permanentă</a:t>
            </a:r>
            <a:r>
              <a:rPr lang="en-US" dirty="0"/>
              <a:t> de </a:t>
            </a:r>
            <a:r>
              <a:rPr lang="en-US" dirty="0" err="1"/>
              <a:t>către</a:t>
            </a:r>
            <a:r>
              <a:rPr lang="en-US" dirty="0"/>
              <a:t> </a:t>
            </a:r>
            <a:r>
              <a:rPr lang="ro-RO" dirty="0"/>
              <a:t>anumiți </a:t>
            </a:r>
            <a:r>
              <a:rPr lang="en-US" dirty="0" err="1"/>
              <a:t>membrii</a:t>
            </a:r>
            <a:r>
              <a:rPr lang="en-US" dirty="0"/>
              <a:t> de </a:t>
            </a:r>
            <a:r>
              <a:rPr lang="en-US" dirty="0" err="1"/>
              <a:t>familie</a:t>
            </a:r>
            <a:r>
              <a:rPr lang="en-US" dirty="0"/>
              <a:t> </a:t>
            </a:r>
            <a:r>
              <a:rPr lang="de-DE" dirty="0"/>
              <a:t>(</a:t>
            </a:r>
            <a:r>
              <a:rPr lang="ro-RO" dirty="0"/>
              <a:t>în cazul decesului cetățeanului Uniunii sau al plecării acestuia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5447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 err="1"/>
              <a:t>colele</a:t>
            </a:r>
            <a:r>
              <a:rPr lang="de-DE" dirty="0"/>
              <a:t> 19-20</a:t>
            </a:r>
          </a:p>
          <a:p>
            <a:r>
              <a:rPr lang="ro-RO" dirty="0"/>
              <a:t>Conțin prevederi </a:t>
            </a:r>
            <a:r>
              <a:rPr lang="it-IT" dirty="0" err="1"/>
              <a:t>administrative</a:t>
            </a:r>
            <a:r>
              <a:rPr lang="ro-RO" dirty="0"/>
              <a:t>, care aici nu sunt de interes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387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21</a:t>
            </a:r>
          </a:p>
          <a:p>
            <a:r>
              <a:rPr lang="ro-RO" dirty="0"/>
              <a:t>Reglementează aspectul referitor la ce se înțelege prin </a:t>
            </a:r>
            <a:r>
              <a:rPr lang="de-DE" dirty="0"/>
              <a:t>„</a:t>
            </a:r>
            <a:r>
              <a:rPr lang="ro-RO" dirty="0" err="1"/>
              <a:t>c</a:t>
            </a:r>
            <a:r>
              <a:rPr lang="en-US" dirty="0" err="1"/>
              <a:t>ontinuitatea</a:t>
            </a:r>
            <a:r>
              <a:rPr lang="en-US" dirty="0"/>
              <a:t> </a:t>
            </a:r>
            <a:r>
              <a:rPr lang="en-US" dirty="0" err="1"/>
              <a:t>șederii</a:t>
            </a:r>
            <a:r>
              <a:rPr lang="de-DE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999173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 err="1"/>
              <a:t>colele</a:t>
            </a:r>
            <a:r>
              <a:rPr lang="de-DE" dirty="0"/>
              <a:t> 22-23</a:t>
            </a:r>
          </a:p>
          <a:p>
            <a:r>
              <a:rPr lang="ro-RO" dirty="0"/>
              <a:t>Reglementează domeniul de aplicare teritorial și material al dreptului de ședere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272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24</a:t>
            </a:r>
          </a:p>
          <a:p>
            <a:r>
              <a:rPr lang="ro-RO" dirty="0"/>
              <a:t>Reglementează e</a:t>
            </a:r>
            <a:r>
              <a:rPr lang="en-US" dirty="0" err="1"/>
              <a:t>galitatea</a:t>
            </a:r>
            <a:r>
              <a:rPr lang="en-US" dirty="0"/>
              <a:t> de </a:t>
            </a:r>
            <a:r>
              <a:rPr lang="en-US" dirty="0" err="1"/>
              <a:t>tratament</a:t>
            </a:r>
            <a:r>
              <a:rPr lang="ro-RO" dirty="0"/>
              <a:t> (Important!)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689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 err="1"/>
              <a:t>colele</a:t>
            </a:r>
            <a:r>
              <a:rPr lang="de-DE" dirty="0"/>
              <a:t> 25-26</a:t>
            </a:r>
          </a:p>
          <a:p>
            <a:r>
              <a:rPr lang="ro-RO" dirty="0"/>
              <a:t>Conțin prevederi </a:t>
            </a:r>
            <a:r>
              <a:rPr lang="it-IT" dirty="0" err="1"/>
              <a:t>administrative</a:t>
            </a:r>
            <a:r>
              <a:rPr lang="ro-RO" dirty="0"/>
              <a:t>, care aici nu sunt de interes</a:t>
            </a:r>
            <a:endParaRPr lang="de-DE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9293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27</a:t>
            </a:r>
          </a:p>
          <a:p>
            <a:r>
              <a:rPr lang="ro-RO" dirty="0"/>
              <a:t>Conține principii generale privind r</a:t>
            </a:r>
            <a:r>
              <a:rPr lang="en-US" dirty="0" err="1"/>
              <a:t>estrângerea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intrare</a:t>
            </a:r>
            <a:r>
              <a:rPr lang="en-US" dirty="0"/>
              <a:t>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dreptului</a:t>
            </a:r>
            <a:r>
              <a:rPr lang="en-US" dirty="0"/>
              <a:t> de </a:t>
            </a:r>
            <a:r>
              <a:rPr lang="en-US" dirty="0" err="1"/>
              <a:t>ședere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062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Art</a:t>
            </a:r>
            <a:r>
              <a:rPr lang="ro-RO" dirty="0" err="1"/>
              <a:t>icolul</a:t>
            </a:r>
            <a:r>
              <a:rPr lang="de-DE" dirty="0"/>
              <a:t> 28</a:t>
            </a:r>
          </a:p>
          <a:p>
            <a:r>
              <a:rPr lang="ro-RO" dirty="0"/>
              <a:t>Reglementează premisele privind p</a:t>
            </a:r>
            <a:r>
              <a:rPr lang="en-US" dirty="0" err="1"/>
              <a:t>rotecția</a:t>
            </a:r>
            <a:r>
              <a:rPr lang="en-US" dirty="0"/>
              <a:t> </a:t>
            </a:r>
            <a:r>
              <a:rPr lang="en-US" dirty="0" err="1"/>
              <a:t>împotriva</a:t>
            </a:r>
            <a:r>
              <a:rPr lang="en-US" dirty="0"/>
              <a:t> </a:t>
            </a:r>
            <a:r>
              <a:rPr lang="en-US" dirty="0" err="1"/>
              <a:t>expulzării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3582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29</a:t>
            </a:r>
          </a:p>
          <a:p>
            <a:r>
              <a:rPr lang="ro-RO" dirty="0"/>
              <a:t>Definește conceptul de ”sănătate publică</a:t>
            </a:r>
            <a:r>
              <a:rPr lang="de-DE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985803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lnSpcReduction="10000"/>
          </a:bodyPr>
          <a:lstStyle/>
          <a:p>
            <a:pPr algn="l"/>
            <a:r>
              <a:rPr lang="ro-RO" sz="3000" dirty="0"/>
              <a:t>Scopul Directivei</a:t>
            </a:r>
            <a:r>
              <a:rPr lang="de-DE" sz="3000" dirty="0"/>
              <a:t>:</a:t>
            </a:r>
            <a:endParaRPr lang="ro-RO" sz="3000" dirty="0"/>
          </a:p>
          <a:p>
            <a:pPr algn="l"/>
            <a:endParaRPr lang="de-DE" sz="3000" dirty="0"/>
          </a:p>
          <a:p>
            <a:pPr marL="342900" indent="-342900" algn="just">
              <a:buFontTx/>
              <a:buChar char="-"/>
            </a:pPr>
            <a:r>
              <a:rPr lang="ro-RO" sz="2200" dirty="0"/>
              <a:t>Reglementările fragmentare de până acum ale dreptului de a circula și de stabilire a domiciliului  se impun a fi reglementate  printr-un act</a:t>
            </a:r>
            <a:r>
              <a:rPr lang="en-US" sz="2200" dirty="0"/>
              <a:t> </a:t>
            </a:r>
            <a:r>
              <a:rPr lang="ro-RO" sz="2200" dirty="0"/>
              <a:t>juridic</a:t>
            </a:r>
            <a:r>
              <a:rPr lang="de-DE" sz="2200" dirty="0"/>
              <a:t>.</a:t>
            </a:r>
            <a:br>
              <a:rPr lang="de-DE" sz="2200" dirty="0"/>
            </a:br>
            <a:endParaRPr lang="de-DE" sz="2200" dirty="0"/>
          </a:p>
          <a:p>
            <a:pPr marL="342900" indent="-342900" algn="just">
              <a:buFontTx/>
              <a:buChar char="-"/>
            </a:pPr>
            <a:r>
              <a:rPr lang="ro-RO" sz="2200" dirty="0"/>
              <a:t>Dreptul oricărui cetățean al Uniunii Europene de a se deplasa și a-și stabili domiciliul în mod liber pe teritoriul suveran al Statelor Membre trebuie să fie acordat și membrilor de familie,</a:t>
            </a:r>
            <a:r>
              <a:rPr lang="en-US" sz="2200" dirty="0"/>
              <a:t> </a:t>
            </a:r>
            <a:r>
              <a:rPr lang="ro-RO" sz="2200" dirty="0"/>
              <a:t>indiferent de cetățenia acestora (inclusiv partenerilor din parteneriatul civil înregistrat, în măsura în care în statul de reședință este prevăzut legal acest parteneriat). </a:t>
            </a:r>
          </a:p>
          <a:p>
            <a:pPr marL="342900" indent="-342900" algn="just"/>
            <a:endParaRPr lang="de-DE" sz="2200" dirty="0"/>
          </a:p>
          <a:p>
            <a:pPr marL="342900" indent="-342900" algn="just">
              <a:buFontTx/>
              <a:buChar char="-"/>
            </a:pPr>
            <a:r>
              <a:rPr lang="ro-RO" sz="2200" dirty="0"/>
              <a:t>Cetățenii Uniunii ar trebui să aibă dreptul de a-și stabili domiciliul în Statul Membru gazdă pentru o perioadă de la una până la trei luni, fără a impune alte condiții sau formalități,</a:t>
            </a:r>
            <a:r>
              <a:rPr lang="en-US" sz="2200" dirty="0"/>
              <a:t> </a:t>
            </a:r>
            <a:r>
              <a:rPr lang="ro-RO" sz="2200" dirty="0"/>
              <a:t>cu excepția obligației de a deține o carte de identitate sau un pașaport valabil.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19739302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 err="1"/>
              <a:t>colele</a:t>
            </a:r>
            <a:r>
              <a:rPr lang="de-DE" dirty="0"/>
              <a:t> 30-31</a:t>
            </a:r>
          </a:p>
          <a:p>
            <a:r>
              <a:rPr lang="ro-RO" dirty="0"/>
              <a:t>Conțin garanții procesuale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7370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32</a:t>
            </a:r>
          </a:p>
          <a:p>
            <a:r>
              <a:rPr lang="ro-RO" dirty="0"/>
              <a:t>Reglementează limitarea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timp</a:t>
            </a:r>
            <a:r>
              <a:rPr lang="en-US" dirty="0"/>
              <a:t> a </a:t>
            </a:r>
            <a:r>
              <a:rPr lang="en-US" dirty="0" err="1"/>
              <a:t>interdicției</a:t>
            </a:r>
            <a:r>
              <a:rPr lang="en-US" dirty="0"/>
              <a:t> de </a:t>
            </a:r>
            <a:r>
              <a:rPr lang="ro-RO" dirty="0"/>
              <a:t>ședere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8884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33</a:t>
            </a:r>
          </a:p>
          <a:p>
            <a:r>
              <a:rPr lang="ro-RO" dirty="0"/>
              <a:t>Reglementează premisele expulzării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8897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lvl="0"/>
            <a:r>
              <a:rPr lang="ro-RO" sz="4100" dirty="0">
                <a:solidFill>
                  <a:prstClr val="black">
                    <a:tint val="75000"/>
                  </a:prstClr>
                </a:solidFill>
              </a:rPr>
              <a:t>Reglementările individuale ale Directivei</a:t>
            </a:r>
            <a:r>
              <a:rPr lang="de-DE" sz="4100" dirty="0">
                <a:solidFill>
                  <a:prstClr val="black">
                    <a:tint val="75000"/>
                  </a:prstClr>
                </a:solidFill>
              </a:rPr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ro-RO" dirty="0"/>
              <a:t>Articolele </a:t>
            </a:r>
            <a:r>
              <a:rPr lang="de-DE" dirty="0"/>
              <a:t>34 </a:t>
            </a:r>
            <a:r>
              <a:rPr lang="ro-RO" dirty="0"/>
              <a:t>și urm</a:t>
            </a:r>
            <a:r>
              <a:rPr lang="de-DE" dirty="0"/>
              <a:t>.</a:t>
            </a:r>
          </a:p>
          <a:p>
            <a:r>
              <a:rPr lang="ro-RO" dirty="0"/>
              <a:t>Dispoziții finale</a:t>
            </a:r>
            <a:r>
              <a:rPr lang="de-DE" dirty="0"/>
              <a:t> (</a:t>
            </a:r>
            <a:r>
              <a:rPr lang="ro-RO" dirty="0"/>
              <a:t>aici nu sunt de interes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00460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pPr algn="l"/>
            <a:r>
              <a:rPr lang="ro-RO" dirty="0"/>
              <a:t>Scopul Directivei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Persoanele care fac uz de dreptul lor de a</a:t>
            </a:r>
            <a:r>
              <a:rPr lang="en-US" sz="2400" dirty="0"/>
              <a:t>-</a:t>
            </a:r>
            <a:r>
              <a:rPr lang="ro-RO" sz="2400" dirty="0"/>
              <a:t>și stabili domiciliul într-un Stat Membru ar trebui </a:t>
            </a:r>
            <a:r>
              <a:rPr lang="ro-RO" sz="2400" dirty="0">
                <a:highlight>
                  <a:srgbClr val="FFFF00"/>
                </a:highlight>
              </a:rPr>
              <a:t>să nu primească în mod neadecvat </a:t>
            </a:r>
            <a:r>
              <a:rPr lang="en-US" sz="2400" dirty="0" err="1">
                <a:highlight>
                  <a:srgbClr val="FFFF00"/>
                </a:highlight>
              </a:rPr>
              <a:t>as</a:t>
            </a:r>
            <a:r>
              <a:rPr lang="en-US" sz="2400" dirty="0" err="1"/>
              <a:t>isten</a:t>
            </a:r>
            <a:r>
              <a:rPr lang="ro-RO" sz="2400" dirty="0"/>
              <a:t>ță socială din partea Statului Membru gazdă, pe perioada primei șederi.</a:t>
            </a:r>
            <a:br>
              <a:rPr lang="ro-RO" sz="2400" dirty="0"/>
            </a:br>
            <a:endParaRPr lang="ro-RO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Ar trebui să se acorde protecție juridică pentru membrii familiei  atunci când survine decesul cetățeanului european, se desface căsătoria sau se anulează sau încetează parteneriatul civil.</a:t>
            </a:r>
            <a:br>
              <a:rPr lang="ro-RO" sz="2400" dirty="0"/>
            </a:br>
            <a:endParaRPr lang="ro-RO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În măsura în care persoanele îndreptățite să-și stabilească domiciliul </a:t>
            </a:r>
            <a:r>
              <a:rPr lang="ro-RO" sz="2400" dirty="0">
                <a:highlight>
                  <a:srgbClr val="FFFF00"/>
                </a:highlight>
              </a:rPr>
              <a:t>nu primesc prestații sociale de la Statul Membru gazdă în mod inadecvat</a:t>
            </a:r>
            <a:r>
              <a:rPr lang="ro-RO" sz="2400" dirty="0"/>
              <a:t>, nu ar trebui să fie expulzate.</a:t>
            </a:r>
          </a:p>
        </p:txBody>
      </p:sp>
    </p:spTree>
    <p:extLst>
      <p:ext uri="{BB962C8B-B14F-4D97-AF65-F5344CB8AC3E}">
        <p14:creationId xmlns:p14="http://schemas.microsoft.com/office/powerpoint/2010/main" val="265193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lnSpcReduction="10000"/>
          </a:bodyPr>
          <a:lstStyle/>
          <a:p>
            <a:pPr algn="l"/>
            <a:r>
              <a:rPr lang="ro-RO" dirty="0"/>
              <a:t>Scopul Directivei:</a:t>
            </a:r>
          </a:p>
          <a:p>
            <a:pPr algn="l"/>
            <a:endParaRPr lang="ro-RO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Dreptul necondiționat la ședere de durată ar trebui acordat cetățenilor Uniunii care vor să-și exercite dreptul de ședere pe termen îndelungat.</a:t>
            </a:r>
            <a:br>
              <a:rPr lang="ro-RO" sz="2400" dirty="0"/>
            </a:br>
            <a:endParaRPr lang="ro-RO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Trebuie să se asigure tratament egal cu cetățenii Statului Membru (interdicția de a discrimina – cu rezerva prevederilor specifice și exprese din Contract și din dreptul secundar).</a:t>
            </a:r>
            <a:br>
              <a:rPr lang="ro-RO" sz="2400" dirty="0"/>
            </a:br>
            <a:endParaRPr lang="ro-RO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Ar trebui să rămână în competența de legiferare a Statului Membru gazdă dacă acordă în timpul primelor trei luni de ședere prestații sociale altor persoan</a:t>
            </a:r>
            <a:r>
              <a:rPr lang="en-US" sz="2400" dirty="0"/>
              <a:t>e</a:t>
            </a:r>
            <a:r>
              <a:rPr lang="ro-RO" sz="2400" dirty="0"/>
              <a:t> angajate sau care activează ca liberi profesioniști, precum și membrilor acestora de familie, sau în cazul celor care sunt în căutarea unui loc de muncă, pentru o perioadă de timp mai îndelungată.</a:t>
            </a:r>
          </a:p>
        </p:txBody>
      </p:sp>
    </p:spTree>
    <p:extLst>
      <p:ext uri="{BB962C8B-B14F-4D97-AF65-F5344CB8AC3E}">
        <p14:creationId xmlns:p14="http://schemas.microsoft.com/office/powerpoint/2010/main" val="70355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 lnSpcReduction="10000"/>
          </a:bodyPr>
          <a:lstStyle/>
          <a:p>
            <a:pPr algn="l"/>
            <a:r>
              <a:rPr lang="ro-RO" dirty="0"/>
              <a:t>Scopul Directivei</a:t>
            </a:r>
            <a:r>
              <a:rPr lang="de-DE" dirty="0"/>
              <a:t>:</a:t>
            </a:r>
          </a:p>
          <a:p>
            <a:pPr algn="l"/>
            <a:endParaRPr lang="de-DE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Limitările dreptului de liberă circulație și stabilire a domiciliului se prevăd numai din motive care țin de ordin</a:t>
            </a:r>
            <a:r>
              <a:rPr lang="en-US" sz="2400" dirty="0"/>
              <a:t>e</a:t>
            </a:r>
            <a:r>
              <a:rPr lang="ro-RO" sz="2400" dirty="0"/>
              <a:t>a publică, siguranță și sănătate</a:t>
            </a:r>
            <a:r>
              <a:rPr lang="de-DE" sz="2400" dirty="0"/>
              <a:t>.</a:t>
            </a:r>
            <a:endParaRPr lang="ro-RO" sz="2400" dirty="0"/>
          </a:p>
          <a:p>
            <a:pPr marL="342900" indent="-342900" algn="just">
              <a:buFontTx/>
              <a:buChar char="-"/>
            </a:pPr>
            <a:br>
              <a:rPr lang="de-DE" sz="2400" dirty="0"/>
            </a:br>
            <a:endParaRPr lang="de-DE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Expulzarea  cetățenilor Uniunii și membrilor acestora de familie din motive de ordine publică și siguranță ar trebui să fie limitată din cauza posibilelor consecințe negative, conform principiului proporționalității</a:t>
            </a:r>
            <a:r>
              <a:rPr lang="de-DE" sz="2400" dirty="0"/>
              <a:t>.</a:t>
            </a:r>
            <a:endParaRPr lang="ro-RO" sz="2400" dirty="0"/>
          </a:p>
          <a:p>
            <a:pPr marL="342900" indent="-342900" algn="just">
              <a:buFontTx/>
              <a:buChar char="-"/>
            </a:pPr>
            <a:br>
              <a:rPr lang="de-DE" sz="2400" dirty="0"/>
            </a:br>
            <a:endParaRPr lang="de-DE" sz="2400" dirty="0"/>
          </a:p>
          <a:p>
            <a:pPr marL="342900" indent="-342900" algn="just">
              <a:buFontTx/>
              <a:buChar char="-"/>
            </a:pPr>
            <a:r>
              <a:rPr lang="ro-RO" sz="2400" dirty="0"/>
              <a:t>Ar trebui să existe întotdeauna posibilitatea de a contesta atingerile aduse libertății de liberă circulație</a:t>
            </a:r>
            <a:r>
              <a:rPr lang="de-DE" sz="2400" dirty="0"/>
              <a:t>.</a:t>
            </a:r>
          </a:p>
          <a:p>
            <a:pPr marL="342900" indent="-342900" algn="l">
              <a:buFontTx/>
              <a:buChar char="-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2398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ro-RO" sz="4100" dirty="0"/>
              <a:t>Reglementările individuale ale Directivei</a:t>
            </a:r>
            <a:r>
              <a:rPr lang="de-DE" sz="4100" dirty="0"/>
              <a:t>:</a:t>
            </a:r>
          </a:p>
          <a:p>
            <a:pPr algn="l"/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Art</a:t>
            </a:r>
            <a:r>
              <a:rPr lang="ro-RO" dirty="0" err="1"/>
              <a:t>icolul</a:t>
            </a:r>
            <a:r>
              <a:rPr lang="de-DE" dirty="0"/>
              <a:t> 1</a:t>
            </a:r>
          </a:p>
          <a:p>
            <a:r>
              <a:rPr lang="ro-RO" dirty="0"/>
              <a:t>Reglementează obiectul Directivei</a:t>
            </a:r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906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ro-RO" sz="4100" dirty="0"/>
              <a:t>Reglementările individuale ale Directivei</a:t>
            </a:r>
            <a:r>
              <a:rPr lang="de-DE" sz="4100" dirty="0"/>
              <a:t>:</a:t>
            </a:r>
          </a:p>
          <a:p>
            <a:pPr algn="l"/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Arti</a:t>
            </a:r>
            <a:r>
              <a:rPr lang="ro-RO" dirty="0"/>
              <a:t>colul</a:t>
            </a:r>
            <a:r>
              <a:rPr lang="de-DE" dirty="0"/>
              <a:t> 2</a:t>
            </a:r>
          </a:p>
          <a:p>
            <a:r>
              <a:rPr lang="ro-RO" dirty="0"/>
              <a:t>Conține definiții ale conceptelor relevante pentru Directivă</a:t>
            </a:r>
            <a:endParaRPr lang="de-DE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983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7459" y="308932"/>
            <a:ext cx="8511899" cy="6167194"/>
          </a:xfrm>
        </p:spPr>
        <p:txBody>
          <a:bodyPr>
            <a:normAutofit/>
          </a:bodyPr>
          <a:lstStyle/>
          <a:p>
            <a:r>
              <a:rPr lang="ro-RO" sz="4100" dirty="0"/>
              <a:t>Reglementările individuale ale Directivei:</a:t>
            </a:r>
          </a:p>
          <a:p>
            <a:pPr algn="l"/>
            <a:endParaRPr lang="ro-RO" sz="4100" dirty="0"/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Articolul 3</a:t>
            </a:r>
          </a:p>
          <a:p>
            <a:r>
              <a:rPr lang="ro-RO" dirty="0"/>
              <a:t>Definește beneficiarii</a:t>
            </a:r>
          </a:p>
          <a:p>
            <a:pPr algn="l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6524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696</Words>
  <Application>Microsoft Office PowerPoint</Application>
  <PresentationFormat>On-screen Show (4:3)</PresentationFormat>
  <Paragraphs>172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Office-Design</vt:lpstr>
      <vt:lpstr>Directiva  2004/38 CE a Parlamentului European și a Consilului din 29 aprilie 2004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Umsetzung der Richtlinie 2004/38 im deutschen Recht</dc:title>
  <dc:creator>N</dc:creator>
  <cp:lastModifiedBy>Adriana Mindriloiu</cp:lastModifiedBy>
  <cp:revision>159</cp:revision>
  <dcterms:created xsi:type="dcterms:W3CDTF">2016-10-12T08:41:05Z</dcterms:created>
  <dcterms:modified xsi:type="dcterms:W3CDTF">2016-10-25T14:20:12Z</dcterms:modified>
</cp:coreProperties>
</file>