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305" r:id="rId37"/>
    <p:sldId id="296" r:id="rId38"/>
    <p:sldId id="297" r:id="rId39"/>
    <p:sldId id="298" r:id="rId40"/>
    <p:sldId id="299" r:id="rId41"/>
    <p:sldId id="300" r:id="rId42"/>
    <p:sldId id="311" r:id="rId43"/>
    <p:sldId id="302" r:id="rId44"/>
    <p:sldId id="295" r:id="rId45"/>
    <p:sldId id="303" r:id="rId46"/>
    <p:sldId id="304" r:id="rId47"/>
    <p:sldId id="306" r:id="rId48"/>
    <p:sldId id="307" r:id="rId49"/>
    <p:sldId id="308" r:id="rId50"/>
    <p:sldId id="309" r:id="rId51"/>
    <p:sldId id="312" r:id="rId52"/>
    <p:sldId id="310" r:id="rId53"/>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1" d="100"/>
          <a:sy n="71" d="100"/>
        </p:scale>
        <p:origin x="-1134"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Master-Untertitelformat bearbeiten</a:t>
            </a:r>
            <a:endParaRPr lang="de-DE"/>
          </a:p>
        </p:txBody>
      </p:sp>
      <p:sp>
        <p:nvSpPr>
          <p:cNvPr id="4" name="Datumsplatzhalter 3"/>
          <p:cNvSpPr>
            <a:spLocks noGrp="1"/>
          </p:cNvSpPr>
          <p:nvPr>
            <p:ph type="dt" sz="half" idx="10"/>
          </p:nvPr>
        </p:nvSpPr>
        <p:spPr/>
        <p:txBody>
          <a:bodyPr/>
          <a:lstStyle/>
          <a:p>
            <a:fld id="{ACC5CEFD-D130-B749-89DD-48935D15C1C1}" type="datetimeFigureOut">
              <a:rPr lang="de-DE" smtClean="0"/>
              <a:t>17.10.2016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t>‹#›</a:t>
            </a:fld>
            <a:endParaRPr lang="de-DE"/>
          </a:p>
        </p:txBody>
      </p:sp>
    </p:spTree>
    <p:extLst>
      <p:ext uri="{BB962C8B-B14F-4D97-AF65-F5344CB8AC3E}">
        <p14:creationId xmlns:p14="http://schemas.microsoft.com/office/powerpoint/2010/main" val="1490587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C5CEFD-D130-B749-89DD-48935D15C1C1}" type="datetimeFigureOut">
              <a:rPr lang="de-DE" smtClean="0"/>
              <a:t>17.10.2016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t>‹#›</a:t>
            </a:fld>
            <a:endParaRPr lang="de-DE"/>
          </a:p>
        </p:txBody>
      </p:sp>
    </p:spTree>
    <p:extLst>
      <p:ext uri="{BB962C8B-B14F-4D97-AF65-F5344CB8AC3E}">
        <p14:creationId xmlns:p14="http://schemas.microsoft.com/office/powerpoint/2010/main" val="231638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C5CEFD-D130-B749-89DD-48935D15C1C1}" type="datetimeFigureOut">
              <a:rPr lang="de-DE" smtClean="0"/>
              <a:t>17.10.2016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t>‹#›</a:t>
            </a:fld>
            <a:endParaRPr lang="de-DE"/>
          </a:p>
        </p:txBody>
      </p:sp>
    </p:spTree>
    <p:extLst>
      <p:ext uri="{BB962C8B-B14F-4D97-AF65-F5344CB8AC3E}">
        <p14:creationId xmlns:p14="http://schemas.microsoft.com/office/powerpoint/2010/main" val="2923750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C5CEFD-D130-B749-89DD-48935D15C1C1}" type="datetimeFigureOut">
              <a:rPr lang="de-DE" smtClean="0"/>
              <a:t>17.10.2016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t>‹#›</a:t>
            </a:fld>
            <a:endParaRPr lang="de-DE"/>
          </a:p>
        </p:txBody>
      </p:sp>
    </p:spTree>
    <p:extLst>
      <p:ext uri="{BB962C8B-B14F-4D97-AF65-F5344CB8AC3E}">
        <p14:creationId xmlns:p14="http://schemas.microsoft.com/office/powerpoint/2010/main" val="189902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Mastertextformat bearbeiten</a:t>
            </a:r>
          </a:p>
        </p:txBody>
      </p:sp>
      <p:sp>
        <p:nvSpPr>
          <p:cNvPr id="4" name="Datumsplatzhalter 3"/>
          <p:cNvSpPr>
            <a:spLocks noGrp="1"/>
          </p:cNvSpPr>
          <p:nvPr>
            <p:ph type="dt" sz="half" idx="10"/>
          </p:nvPr>
        </p:nvSpPr>
        <p:spPr/>
        <p:txBody>
          <a:bodyPr/>
          <a:lstStyle/>
          <a:p>
            <a:fld id="{ACC5CEFD-D130-B749-89DD-48935D15C1C1}" type="datetimeFigureOut">
              <a:rPr lang="de-DE" smtClean="0"/>
              <a:t>17.10.2016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t>‹#›</a:t>
            </a:fld>
            <a:endParaRPr lang="de-DE"/>
          </a:p>
        </p:txBody>
      </p:sp>
    </p:spTree>
    <p:extLst>
      <p:ext uri="{BB962C8B-B14F-4D97-AF65-F5344CB8AC3E}">
        <p14:creationId xmlns:p14="http://schemas.microsoft.com/office/powerpoint/2010/main" val="2306970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ACC5CEFD-D130-B749-89DD-48935D15C1C1}" type="datetimeFigureOut">
              <a:rPr lang="de-DE" smtClean="0"/>
              <a:t>17.10.2016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A2A595-5A05-6849-9652-20B112EDED76}" type="slidenum">
              <a:rPr lang="de-DE" smtClean="0"/>
              <a:t>‹#›</a:t>
            </a:fld>
            <a:endParaRPr lang="de-DE"/>
          </a:p>
        </p:txBody>
      </p:sp>
    </p:spTree>
    <p:extLst>
      <p:ext uri="{BB962C8B-B14F-4D97-AF65-F5344CB8AC3E}">
        <p14:creationId xmlns:p14="http://schemas.microsoft.com/office/powerpoint/2010/main" val="4120145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CC5CEFD-D130-B749-89DD-48935D15C1C1}" type="datetimeFigureOut">
              <a:rPr lang="de-DE" smtClean="0"/>
              <a:t>17.10.2016</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6A2A595-5A05-6849-9652-20B112EDED76}" type="slidenum">
              <a:rPr lang="de-DE" smtClean="0"/>
              <a:t>‹#›</a:t>
            </a:fld>
            <a:endParaRPr lang="de-DE"/>
          </a:p>
        </p:txBody>
      </p:sp>
    </p:spTree>
    <p:extLst>
      <p:ext uri="{BB962C8B-B14F-4D97-AF65-F5344CB8AC3E}">
        <p14:creationId xmlns:p14="http://schemas.microsoft.com/office/powerpoint/2010/main" val="683752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Datumsplatzhalter 2"/>
          <p:cNvSpPr>
            <a:spLocks noGrp="1"/>
          </p:cNvSpPr>
          <p:nvPr>
            <p:ph type="dt" sz="half" idx="10"/>
          </p:nvPr>
        </p:nvSpPr>
        <p:spPr/>
        <p:txBody>
          <a:bodyPr/>
          <a:lstStyle/>
          <a:p>
            <a:fld id="{ACC5CEFD-D130-B749-89DD-48935D15C1C1}" type="datetimeFigureOut">
              <a:rPr lang="de-DE" smtClean="0"/>
              <a:t>17.10.2016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6A2A595-5A05-6849-9652-20B112EDED76}" type="slidenum">
              <a:rPr lang="de-DE" smtClean="0"/>
              <a:t>‹#›</a:t>
            </a:fld>
            <a:endParaRPr lang="de-DE"/>
          </a:p>
        </p:txBody>
      </p:sp>
    </p:spTree>
    <p:extLst>
      <p:ext uri="{BB962C8B-B14F-4D97-AF65-F5344CB8AC3E}">
        <p14:creationId xmlns:p14="http://schemas.microsoft.com/office/powerpoint/2010/main" val="14207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CC5CEFD-D130-B749-89DD-48935D15C1C1}" type="datetimeFigureOut">
              <a:rPr lang="de-DE" smtClean="0"/>
              <a:t>17.10.2016</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6A2A595-5A05-6849-9652-20B112EDED76}" type="slidenum">
              <a:rPr lang="de-DE" smtClean="0"/>
              <a:t>‹#›</a:t>
            </a:fld>
            <a:endParaRPr lang="de-DE"/>
          </a:p>
        </p:txBody>
      </p:sp>
    </p:spTree>
    <p:extLst>
      <p:ext uri="{BB962C8B-B14F-4D97-AF65-F5344CB8AC3E}">
        <p14:creationId xmlns:p14="http://schemas.microsoft.com/office/powerpoint/2010/main" val="594587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sz="half" idx="10"/>
          </p:nvPr>
        </p:nvSpPr>
        <p:spPr/>
        <p:txBody>
          <a:bodyPr/>
          <a:lstStyle/>
          <a:p>
            <a:fld id="{ACC5CEFD-D130-B749-89DD-48935D15C1C1}" type="datetimeFigureOut">
              <a:rPr lang="de-DE" smtClean="0"/>
              <a:t>17.10.2016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A2A595-5A05-6849-9652-20B112EDED76}" type="slidenum">
              <a:rPr lang="de-DE" smtClean="0"/>
              <a:t>‹#›</a:t>
            </a:fld>
            <a:endParaRPr lang="de-DE"/>
          </a:p>
        </p:txBody>
      </p:sp>
    </p:spTree>
    <p:extLst>
      <p:ext uri="{BB962C8B-B14F-4D97-AF65-F5344CB8AC3E}">
        <p14:creationId xmlns:p14="http://schemas.microsoft.com/office/powerpoint/2010/main" val="2875488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sz="half" idx="10"/>
          </p:nvPr>
        </p:nvSpPr>
        <p:spPr/>
        <p:txBody>
          <a:bodyPr/>
          <a:lstStyle/>
          <a:p>
            <a:fld id="{ACC5CEFD-D130-B749-89DD-48935D15C1C1}" type="datetimeFigureOut">
              <a:rPr lang="de-DE" smtClean="0"/>
              <a:t>17.10.2016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A2A595-5A05-6849-9652-20B112EDED76}" type="slidenum">
              <a:rPr lang="de-DE" smtClean="0"/>
              <a:t>‹#›</a:t>
            </a:fld>
            <a:endParaRPr lang="de-DE"/>
          </a:p>
        </p:txBody>
      </p:sp>
    </p:spTree>
    <p:extLst>
      <p:ext uri="{BB962C8B-B14F-4D97-AF65-F5344CB8AC3E}">
        <p14:creationId xmlns:p14="http://schemas.microsoft.com/office/powerpoint/2010/main" val="421505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Mastertitelformat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C5CEFD-D130-B749-89DD-48935D15C1C1}" type="datetimeFigureOut">
              <a:rPr lang="de-DE" smtClean="0"/>
              <a:t>17.10.2016</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A2A595-5A05-6849-9652-20B112EDED76}" type="slidenum">
              <a:rPr lang="de-DE" smtClean="0"/>
              <a:t>‹#›</a:t>
            </a:fld>
            <a:endParaRPr lang="de-DE"/>
          </a:p>
        </p:txBody>
      </p:sp>
    </p:spTree>
    <p:extLst>
      <p:ext uri="{BB962C8B-B14F-4D97-AF65-F5344CB8AC3E}">
        <p14:creationId xmlns:p14="http://schemas.microsoft.com/office/powerpoint/2010/main" val="546453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2400575"/>
          </a:xfrm>
        </p:spPr>
        <p:txBody>
          <a:bodyPr>
            <a:noAutofit/>
          </a:bodyPr>
          <a:lstStyle/>
          <a:p>
            <a:r>
              <a:rPr lang="de-DE" sz="7200" dirty="0" smtClean="0">
                <a:solidFill>
                  <a:schemeClr val="bg1">
                    <a:lumMod val="50000"/>
                  </a:schemeClr>
                </a:solidFill>
              </a:rPr>
              <a:t>Umsetzung der Richtlinie EU 2004/38 im deutschen Recht </a:t>
            </a:r>
            <a:endParaRPr lang="de-DE" sz="7200" dirty="0">
              <a:solidFill>
                <a:schemeClr val="bg1">
                  <a:lumMod val="50000"/>
                </a:schemeClr>
              </a:solidFill>
            </a:endParaRPr>
          </a:p>
        </p:txBody>
      </p:sp>
    </p:spTree>
    <p:extLst>
      <p:ext uri="{BB962C8B-B14F-4D97-AF65-F5344CB8AC3E}">
        <p14:creationId xmlns:p14="http://schemas.microsoft.com/office/powerpoint/2010/main" val="3931903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92500" lnSpcReduction="20000"/>
          </a:bodyPr>
          <a:lstStyle/>
          <a:p>
            <a:pPr marL="514350" indent="-514350" algn="l">
              <a:buFont typeface="+mj-lt"/>
              <a:buAutoNum type="arabicPeriod" startAt="2"/>
            </a:pPr>
            <a:r>
              <a:rPr lang="de-DE" dirty="0" smtClean="0"/>
              <a:t>Das Recht zum Aufenthalt für mehr als drei Monate genießen folgende Unionsbürger:</a:t>
            </a:r>
            <a:br>
              <a:rPr lang="de-DE" dirty="0" smtClean="0"/>
            </a:br>
            <a:endParaRPr lang="de-DE" dirty="0" smtClean="0"/>
          </a:p>
          <a:p>
            <a:pPr marL="971550" lvl="1" indent="-514350" algn="l">
              <a:buFont typeface="+mj-lt"/>
              <a:buAutoNum type="alphaLcPeriod"/>
            </a:pPr>
            <a:r>
              <a:rPr lang="de-DE" dirty="0" smtClean="0"/>
              <a:t>Arbeitnehmer, Selbständige und Arbeitssuchende</a:t>
            </a:r>
          </a:p>
          <a:p>
            <a:pPr marL="971550" lvl="1" indent="-514350" algn="l">
              <a:buFont typeface="+mj-lt"/>
              <a:buAutoNum type="alphaLcPeriod"/>
            </a:pPr>
            <a:r>
              <a:rPr lang="de-DE" dirty="0" smtClean="0"/>
              <a:t>Nicht erwerbstätige Unionsbürger, Studierende oder Auszubildende, die über ausreichende eigene Existenzmittel und Krankenversicherungsschutz verfügen</a:t>
            </a:r>
          </a:p>
          <a:p>
            <a:pPr marL="971550" lvl="1" indent="-514350" algn="l">
              <a:buFont typeface="+mj-lt"/>
              <a:buAutoNum type="alphaLcPeriod"/>
            </a:pPr>
            <a:r>
              <a:rPr lang="de-DE" dirty="0" smtClean="0"/>
              <a:t>Daueraufenthaltsberechtigte (nach einem rechtmäßigen Aufenthalt von fünft Jahren)</a:t>
            </a:r>
          </a:p>
          <a:p>
            <a:pPr marL="971550" lvl="1" indent="-514350" algn="l">
              <a:buFont typeface="+mj-lt"/>
              <a:buAutoNum type="alphaLcPeriod"/>
            </a:pPr>
            <a:r>
              <a:rPr lang="de-DE" dirty="0" smtClean="0"/>
              <a:t>Die Familienangehörigen dieser Unionsbürger ungeachtet ihrer Staatsangehörigkeit</a:t>
            </a:r>
          </a:p>
          <a:p>
            <a:pPr marL="971550" lvl="1" indent="-514350" algn="l">
              <a:buFont typeface="+mj-lt"/>
              <a:buAutoNum type="alphaLcPeriod"/>
            </a:pPr>
            <a:endParaRPr lang="de-DE" dirty="0"/>
          </a:p>
          <a:p>
            <a:pPr lvl="1" algn="l"/>
            <a:r>
              <a:rPr lang="de-DE" dirty="0" smtClean="0"/>
              <a:t>Daraus folgt: Unionsbürger müssen bei einem Aufenthalt von mehr als drei Monaten in der Regel in der Lage sein, sich und ihrer Familienangehörigen wirtschaftlich zu erhalten.</a:t>
            </a:r>
          </a:p>
          <a:p>
            <a:pPr lvl="1" algn="l"/>
            <a:endParaRPr lang="de-DE" dirty="0" smtClean="0"/>
          </a:p>
        </p:txBody>
      </p:sp>
    </p:spTree>
    <p:extLst>
      <p:ext uri="{BB962C8B-B14F-4D97-AF65-F5344CB8AC3E}">
        <p14:creationId xmlns:p14="http://schemas.microsoft.com/office/powerpoint/2010/main" val="3756396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80093"/>
            <a:ext cx="8511899" cy="6777907"/>
          </a:xfrm>
        </p:spPr>
        <p:txBody>
          <a:bodyPr>
            <a:normAutofit fontScale="25000" lnSpcReduction="20000"/>
          </a:bodyPr>
          <a:lstStyle/>
          <a:p>
            <a:pPr algn="l"/>
            <a:endParaRPr lang="de-DE" dirty="0" smtClean="0"/>
          </a:p>
          <a:p>
            <a:r>
              <a:rPr lang="de-DE" sz="9600" dirty="0" smtClean="0"/>
              <a:t>II. Das deutsche Recht im einzelnen:</a:t>
            </a:r>
            <a:br>
              <a:rPr lang="de-DE" sz="9600" dirty="0" smtClean="0"/>
            </a:br>
            <a:endParaRPr lang="de-DE" sz="9600" dirty="0" smtClean="0"/>
          </a:p>
          <a:p>
            <a:pPr algn="l"/>
            <a:r>
              <a:rPr lang="de-DE" sz="7200" dirty="0" smtClean="0">
                <a:solidFill>
                  <a:schemeClr val="bg1">
                    <a:lumMod val="50000"/>
                  </a:schemeClr>
                </a:solidFill>
              </a:rPr>
              <a:t>§ 2 Absatz 2 </a:t>
            </a:r>
            <a:r>
              <a:rPr lang="de-DE" sz="7200" dirty="0" err="1" smtClean="0">
                <a:solidFill>
                  <a:schemeClr val="bg1">
                    <a:lumMod val="50000"/>
                  </a:schemeClr>
                </a:solidFill>
              </a:rPr>
              <a:t>FreizügigkeitsG</a:t>
            </a:r>
            <a:r>
              <a:rPr lang="de-DE" sz="7200" dirty="0" smtClean="0">
                <a:solidFill>
                  <a:schemeClr val="bg1">
                    <a:lumMod val="50000"/>
                  </a:schemeClr>
                </a:solidFill>
              </a:rPr>
              <a:t>:</a:t>
            </a:r>
          </a:p>
          <a:p>
            <a:pPr algn="l"/>
            <a:endParaRPr lang="de-DE" sz="5200" dirty="0">
              <a:solidFill>
                <a:schemeClr val="bg1">
                  <a:lumMod val="50000"/>
                </a:schemeClr>
              </a:solidFill>
            </a:endParaRPr>
          </a:p>
          <a:p>
            <a:pPr algn="l"/>
            <a:r>
              <a:rPr lang="de-DE" sz="6800" dirty="0" smtClean="0">
                <a:solidFill>
                  <a:schemeClr val="bg1">
                    <a:lumMod val="50000"/>
                  </a:schemeClr>
                </a:solidFill>
              </a:rPr>
              <a:t>Unionsrechtlich freizügigkeitsberechtigt sind: </a:t>
            </a:r>
          </a:p>
          <a:p>
            <a:pPr algn="l"/>
            <a:endParaRPr lang="de-DE" sz="6800" dirty="0" smtClean="0">
              <a:solidFill>
                <a:schemeClr val="bg1">
                  <a:lumMod val="50000"/>
                </a:schemeClr>
              </a:solidFill>
            </a:endParaRPr>
          </a:p>
          <a:p>
            <a:pPr algn="l"/>
            <a:r>
              <a:rPr lang="de-DE" sz="6800" dirty="0" smtClean="0">
                <a:solidFill>
                  <a:schemeClr val="bg1">
                    <a:lumMod val="50000"/>
                  </a:schemeClr>
                </a:solidFill>
              </a:rPr>
              <a:t>1. Unionsbürger, die sich als Arbeitnehmer oder zur Berufsausbildung aufhalten wollen,</a:t>
            </a:r>
          </a:p>
          <a:p>
            <a:pPr algn="l"/>
            <a:endParaRPr lang="de-DE" sz="6800" dirty="0" smtClean="0">
              <a:solidFill>
                <a:schemeClr val="bg1">
                  <a:lumMod val="50000"/>
                </a:schemeClr>
              </a:solidFill>
            </a:endParaRPr>
          </a:p>
          <a:p>
            <a:pPr algn="l"/>
            <a:r>
              <a:rPr lang="de-DE" sz="6800" dirty="0" smtClean="0">
                <a:solidFill>
                  <a:schemeClr val="bg1">
                    <a:lumMod val="50000"/>
                  </a:schemeClr>
                </a:solidFill>
              </a:rPr>
              <a:t>1a. Unionsbürger, die sich zur Arbeitsuche aufhalten, für bis zu sechs Monate und darüber hinaus nur, solange sie nachweisen können, dass sie weiterhin Arbeit suchen und begründete Aussicht haben, eingestellt zu werden,</a:t>
            </a:r>
            <a:br>
              <a:rPr lang="de-DE" sz="6800" dirty="0" smtClean="0">
                <a:solidFill>
                  <a:schemeClr val="bg1">
                    <a:lumMod val="50000"/>
                  </a:schemeClr>
                </a:solidFill>
              </a:rPr>
            </a:br>
            <a:endParaRPr lang="de-DE" sz="6800" dirty="0" smtClean="0">
              <a:solidFill>
                <a:schemeClr val="bg1">
                  <a:lumMod val="50000"/>
                </a:schemeClr>
              </a:solidFill>
            </a:endParaRPr>
          </a:p>
          <a:p>
            <a:pPr algn="l"/>
            <a:r>
              <a:rPr lang="de-DE" sz="6800" dirty="0" smtClean="0">
                <a:solidFill>
                  <a:schemeClr val="bg1">
                    <a:lumMod val="50000"/>
                  </a:schemeClr>
                </a:solidFill>
              </a:rPr>
              <a:t>2. Unionsbürger, wenn sie zur Ausübung einer selbständigen Erwerbstätigkeit berechtigt sind (niedergelassene selbständige Erwerbstätige),</a:t>
            </a:r>
            <a:br>
              <a:rPr lang="de-DE" sz="6800" dirty="0" smtClean="0">
                <a:solidFill>
                  <a:schemeClr val="bg1">
                    <a:lumMod val="50000"/>
                  </a:schemeClr>
                </a:solidFill>
              </a:rPr>
            </a:br>
            <a:endParaRPr lang="de-DE" sz="6800" dirty="0">
              <a:solidFill>
                <a:schemeClr val="bg1">
                  <a:lumMod val="50000"/>
                </a:schemeClr>
              </a:solidFill>
            </a:endParaRPr>
          </a:p>
          <a:p>
            <a:pPr algn="l"/>
            <a:r>
              <a:rPr lang="de-DE" sz="6800" dirty="0" smtClean="0">
                <a:solidFill>
                  <a:schemeClr val="bg1">
                    <a:lumMod val="50000"/>
                  </a:schemeClr>
                </a:solidFill>
              </a:rPr>
              <a:t>3. Unionsbürger, die, ohne sich niederzulassen, als selbständige Erwerbstätige Dienstleistungen im Sinne des Artikels 57 des Vertrages über die Arbeitsweise der Europäischen Union erbringen wollen (Erbringer von Dienstleistungen), wenn sie zur Erbringung der Dienstleistung berechtigt sind,</a:t>
            </a:r>
            <a:br>
              <a:rPr lang="de-DE" sz="6800" dirty="0" smtClean="0">
                <a:solidFill>
                  <a:schemeClr val="bg1">
                    <a:lumMod val="50000"/>
                  </a:schemeClr>
                </a:solidFill>
              </a:rPr>
            </a:br>
            <a:endParaRPr lang="de-DE" sz="6800" dirty="0">
              <a:solidFill>
                <a:schemeClr val="bg1">
                  <a:lumMod val="50000"/>
                </a:schemeClr>
              </a:solidFill>
            </a:endParaRPr>
          </a:p>
          <a:p>
            <a:pPr algn="l"/>
            <a:r>
              <a:rPr lang="de-DE" sz="6800" dirty="0" smtClean="0">
                <a:solidFill>
                  <a:schemeClr val="bg1">
                    <a:lumMod val="50000"/>
                  </a:schemeClr>
                </a:solidFill>
              </a:rPr>
              <a:t>4. Unionsbürger als Empfänger von Dienstleistungen,</a:t>
            </a:r>
            <a:br>
              <a:rPr lang="de-DE" sz="6800" dirty="0" smtClean="0">
                <a:solidFill>
                  <a:schemeClr val="bg1">
                    <a:lumMod val="50000"/>
                  </a:schemeClr>
                </a:solidFill>
              </a:rPr>
            </a:br>
            <a:endParaRPr lang="de-DE" sz="6800" dirty="0">
              <a:solidFill>
                <a:schemeClr val="bg1">
                  <a:lumMod val="50000"/>
                </a:schemeClr>
              </a:solidFill>
            </a:endParaRPr>
          </a:p>
          <a:p>
            <a:pPr algn="l"/>
            <a:r>
              <a:rPr lang="de-DE" sz="6800" dirty="0" smtClean="0">
                <a:solidFill>
                  <a:schemeClr val="bg1">
                    <a:lumMod val="50000"/>
                  </a:schemeClr>
                </a:solidFill>
              </a:rPr>
              <a:t>5. nicht erwerbstätige Unionsbürger unter den Voraussetzungen des § 4,</a:t>
            </a:r>
            <a:br>
              <a:rPr lang="de-DE" sz="6800" dirty="0" smtClean="0">
                <a:solidFill>
                  <a:schemeClr val="bg1">
                    <a:lumMod val="50000"/>
                  </a:schemeClr>
                </a:solidFill>
              </a:rPr>
            </a:br>
            <a:endParaRPr lang="de-DE" sz="6800" dirty="0">
              <a:solidFill>
                <a:schemeClr val="bg1">
                  <a:lumMod val="50000"/>
                </a:schemeClr>
              </a:solidFill>
            </a:endParaRPr>
          </a:p>
          <a:p>
            <a:pPr algn="l"/>
            <a:r>
              <a:rPr lang="de-DE" sz="6800" dirty="0" smtClean="0">
                <a:solidFill>
                  <a:schemeClr val="bg1">
                    <a:lumMod val="50000"/>
                  </a:schemeClr>
                </a:solidFill>
              </a:rPr>
              <a:t>6. Familienangehörige unter den Voraussetzungen der §§ 3 und 4,</a:t>
            </a:r>
            <a:br>
              <a:rPr lang="de-DE" sz="6800" dirty="0" smtClean="0">
                <a:solidFill>
                  <a:schemeClr val="bg1">
                    <a:lumMod val="50000"/>
                  </a:schemeClr>
                </a:solidFill>
              </a:rPr>
            </a:br>
            <a:endParaRPr lang="de-DE" sz="6800" dirty="0">
              <a:solidFill>
                <a:schemeClr val="bg1">
                  <a:lumMod val="50000"/>
                </a:schemeClr>
              </a:solidFill>
            </a:endParaRPr>
          </a:p>
          <a:p>
            <a:pPr algn="l"/>
            <a:r>
              <a:rPr lang="de-DE" sz="6800" dirty="0" smtClean="0">
                <a:solidFill>
                  <a:schemeClr val="bg1">
                    <a:lumMod val="50000"/>
                  </a:schemeClr>
                </a:solidFill>
              </a:rPr>
              <a:t>7.</a:t>
            </a:r>
            <a:r>
              <a:rPr lang="de-DE" sz="6800" dirty="0">
                <a:solidFill>
                  <a:schemeClr val="bg1">
                    <a:lumMod val="50000"/>
                  </a:schemeClr>
                </a:solidFill>
              </a:rPr>
              <a:t> </a:t>
            </a:r>
            <a:r>
              <a:rPr lang="de-DE" sz="6800" dirty="0" smtClean="0">
                <a:solidFill>
                  <a:schemeClr val="bg1">
                    <a:lumMod val="50000"/>
                  </a:schemeClr>
                </a:solidFill>
              </a:rPr>
              <a:t>Unionsbürger und ihre Familienangehörigen, die ein Daueraufenthaltsrecht erworben haben.</a:t>
            </a:r>
          </a:p>
        </p:txBody>
      </p:sp>
    </p:spTree>
    <p:extLst>
      <p:ext uri="{BB962C8B-B14F-4D97-AF65-F5344CB8AC3E}">
        <p14:creationId xmlns:p14="http://schemas.microsoft.com/office/powerpoint/2010/main" val="1255445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Autofit/>
          </a:bodyPr>
          <a:lstStyle/>
          <a:p>
            <a:pPr algn="l"/>
            <a:r>
              <a:rPr lang="de-DE" sz="2000" dirty="0" smtClean="0"/>
              <a:t>§ 2 Absatz 3 </a:t>
            </a:r>
            <a:r>
              <a:rPr lang="de-DE" sz="2000" dirty="0" err="1" smtClean="0"/>
              <a:t>FreizügigkeitsG</a:t>
            </a:r>
            <a:r>
              <a:rPr lang="de-DE" sz="2000" dirty="0" smtClean="0"/>
              <a:t>:</a:t>
            </a:r>
          </a:p>
          <a:p>
            <a:pPr algn="l"/>
            <a:endParaRPr lang="de-DE" sz="2000" dirty="0"/>
          </a:p>
          <a:p>
            <a:pPr algn="l"/>
            <a:r>
              <a:rPr lang="de-DE" sz="2000" dirty="0" smtClean="0"/>
              <a:t>Das Recht nach Absatz 1 bleibt für Arbeitnehmer und selbständig Erwerbstätige unberührt bei </a:t>
            </a:r>
          </a:p>
          <a:p>
            <a:pPr algn="l"/>
            <a:endParaRPr lang="de-DE" sz="2000" dirty="0" smtClean="0"/>
          </a:p>
          <a:p>
            <a:pPr algn="l"/>
            <a:r>
              <a:rPr lang="de-DE" sz="2000" dirty="0" smtClean="0"/>
              <a:t>1.</a:t>
            </a:r>
          </a:p>
          <a:p>
            <a:pPr algn="l"/>
            <a:r>
              <a:rPr lang="de-DE" sz="2000" dirty="0" smtClean="0"/>
              <a:t>vorübergehender Erwerbsminderung infolge Krankheit oder Unfall,</a:t>
            </a:r>
          </a:p>
          <a:p>
            <a:pPr algn="l"/>
            <a:endParaRPr lang="de-DE" sz="2000" dirty="0" smtClean="0"/>
          </a:p>
          <a:p>
            <a:pPr algn="l"/>
            <a:r>
              <a:rPr lang="de-DE" sz="2000" dirty="0" smtClean="0"/>
              <a:t>2.</a:t>
            </a:r>
          </a:p>
          <a:p>
            <a:pPr algn="l"/>
            <a:r>
              <a:rPr lang="de-DE" sz="2000" dirty="0" smtClean="0"/>
              <a:t>unfreiwilliger durch die zuständige Agentur für Arbeit bestätigter Arbeitslosigkeit oder Einstellung einer selbständigen Tätigkeit infolge von Umständen, auf die der Selbständige keinen Einfluss hatte, nach mehr als einem Jahr Tätigkeit,</a:t>
            </a:r>
          </a:p>
          <a:p>
            <a:pPr algn="l"/>
            <a:endParaRPr lang="de-DE" sz="2000" dirty="0"/>
          </a:p>
          <a:p>
            <a:pPr algn="l"/>
            <a:r>
              <a:rPr lang="de-DE" sz="2000" dirty="0" smtClean="0"/>
              <a:t>3.</a:t>
            </a:r>
          </a:p>
          <a:p>
            <a:pPr algn="l"/>
            <a:r>
              <a:rPr lang="de-DE" sz="2000" dirty="0" smtClean="0"/>
              <a:t>Aufnahme einer Berufsausbildung, wenn zwischen der Ausbildung und der früheren Erwerbstätigkeit ein Zusammenhang besteht; der Zusammenhang ist nicht erforderlich, wenn der Unionsbürger seinen Arbeitsplatz unfreiwillig verloren hat.</a:t>
            </a:r>
          </a:p>
          <a:p>
            <a:pPr algn="l"/>
            <a:endParaRPr lang="de-DE" sz="2000" dirty="0"/>
          </a:p>
          <a:p>
            <a:pPr algn="l"/>
            <a:r>
              <a:rPr lang="de-DE" sz="2000" dirty="0" smtClean="0"/>
              <a:t>Bei unfreiwilliger durch die zuständige Agentur für Arbeit bestätigter Arbeitslosigkeit nach weniger als einem Jahr Beschäftigung bleibt das Recht aus Absatz 1 während der Dauer von sechs Monaten unberührt. </a:t>
            </a:r>
            <a:endParaRPr lang="de-DE" sz="2000" dirty="0"/>
          </a:p>
        </p:txBody>
      </p:sp>
    </p:spTree>
    <p:extLst>
      <p:ext uri="{BB962C8B-B14F-4D97-AF65-F5344CB8AC3E}">
        <p14:creationId xmlns:p14="http://schemas.microsoft.com/office/powerpoint/2010/main" val="1465539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endParaRPr lang="de-DE" dirty="0" smtClean="0"/>
          </a:p>
          <a:p>
            <a:pPr algn="l"/>
            <a:r>
              <a:rPr lang="de-DE" dirty="0" smtClean="0"/>
              <a:t>§ 2 Absatz 4 </a:t>
            </a:r>
            <a:r>
              <a:rPr lang="de-DE" dirty="0" err="1" smtClean="0"/>
              <a:t>FreizügigkeitsG</a:t>
            </a:r>
            <a:r>
              <a:rPr lang="de-DE" dirty="0" smtClean="0"/>
              <a:t>:</a:t>
            </a:r>
          </a:p>
          <a:p>
            <a:pPr algn="l"/>
            <a:endParaRPr lang="de-DE" dirty="0"/>
          </a:p>
          <a:p>
            <a:pPr algn="l"/>
            <a:r>
              <a:rPr lang="de-DE" dirty="0" smtClean="0"/>
              <a:t>Unionsbürger bedürfen für die Einreise keines Visums und für den Aufenthalt keines Aufenthaltstitels.</a:t>
            </a:r>
          </a:p>
          <a:p>
            <a:pPr algn="l"/>
            <a:endParaRPr lang="de-DE" dirty="0"/>
          </a:p>
          <a:p>
            <a:pPr algn="l"/>
            <a:r>
              <a:rPr lang="de-DE" dirty="0" smtClean="0"/>
              <a:t>...... (</a:t>
            </a:r>
            <a:r>
              <a:rPr lang="de-DE" dirty="0" err="1" smtClean="0"/>
              <a:t>Familienabgehörige</a:t>
            </a:r>
            <a:r>
              <a:rPr lang="de-DE" dirty="0" smtClean="0"/>
              <a:t>, dazu später)</a:t>
            </a:r>
            <a:endParaRPr lang="de-DE" dirty="0"/>
          </a:p>
          <a:p>
            <a:pPr algn="l"/>
            <a:r>
              <a:rPr lang="de-DE" dirty="0" smtClean="0"/>
              <a:t> </a:t>
            </a:r>
            <a:endParaRPr lang="de-DE" dirty="0"/>
          </a:p>
        </p:txBody>
      </p:sp>
    </p:spTree>
    <p:extLst>
      <p:ext uri="{BB962C8B-B14F-4D97-AF65-F5344CB8AC3E}">
        <p14:creationId xmlns:p14="http://schemas.microsoft.com/office/powerpoint/2010/main" val="2137024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endParaRPr lang="de-DE" dirty="0" smtClean="0"/>
          </a:p>
          <a:p>
            <a:pPr algn="l"/>
            <a:r>
              <a:rPr lang="de-DE" dirty="0" smtClean="0"/>
              <a:t>§ 2 Absatz 5 </a:t>
            </a:r>
            <a:r>
              <a:rPr lang="de-DE" dirty="0" err="1" smtClean="0"/>
              <a:t>FreizügigkeitsG</a:t>
            </a:r>
            <a:r>
              <a:rPr lang="de-DE" dirty="0" smtClean="0"/>
              <a:t>:</a:t>
            </a:r>
          </a:p>
          <a:p>
            <a:pPr algn="l"/>
            <a:endParaRPr lang="de-DE" dirty="0" smtClean="0"/>
          </a:p>
          <a:p>
            <a:pPr algn="l"/>
            <a:r>
              <a:rPr lang="de-DE" dirty="0" smtClean="0"/>
              <a:t>Für einen Aufenthalt von Unionsbürgern von bis zu drei Monaten ist der Besitz eines gültigen Personalausweises oder Reisepasses ausreichend. Familienangehörige, die nicht Unionsbürger sind, haben das gleiche Recht, wenn sie im Besitz eines anerkannten oder sonst zugelassenen Passes oder Passersatzes sind und sie den Unionsbürger begleiten oder ihm nachziehen.</a:t>
            </a:r>
            <a:endParaRPr lang="de-DE" dirty="0"/>
          </a:p>
        </p:txBody>
      </p:sp>
    </p:spTree>
    <p:extLst>
      <p:ext uri="{BB962C8B-B14F-4D97-AF65-F5344CB8AC3E}">
        <p14:creationId xmlns:p14="http://schemas.microsoft.com/office/powerpoint/2010/main" val="264057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algn="l"/>
            <a:endParaRPr lang="de-DE" dirty="0" smtClean="0"/>
          </a:p>
          <a:p>
            <a:pPr algn="l"/>
            <a:r>
              <a:rPr lang="de-DE" dirty="0" smtClean="0"/>
              <a:t>§ 4 </a:t>
            </a:r>
            <a:r>
              <a:rPr lang="de-DE" dirty="0" err="1" smtClean="0"/>
              <a:t>FreizügigkeitsG</a:t>
            </a:r>
            <a:r>
              <a:rPr lang="de-DE" dirty="0" smtClean="0"/>
              <a:t>:</a:t>
            </a:r>
          </a:p>
          <a:p>
            <a:pPr algn="l"/>
            <a:endParaRPr lang="de-DE" dirty="0" smtClean="0"/>
          </a:p>
          <a:p>
            <a:pPr algn="l"/>
            <a:r>
              <a:rPr lang="de-DE" dirty="0" smtClean="0"/>
              <a:t>Nicht erwerbstätige Unionsbürger und ihre Familienangehörigen, die den Unionsbürger begleiten oder ihm nachziehen, haben das Recht nach § 2 Abs. 1, wenn sie über ausreichenden Krankenversicherungsschutz und ausreichende Existenzmittel verfügen. Hält sich der Unionsbürger als Student im Bundesgebiet auf, haben dieses Recht nur sein Ehegatte, Lebenspartner und seine Kinder</a:t>
            </a:r>
            <a:r>
              <a:rPr lang="de-DE" dirty="0"/>
              <a:t>,</a:t>
            </a:r>
            <a:r>
              <a:rPr lang="de-DE" dirty="0" smtClean="0"/>
              <a:t> denen Unterhalt gewährt wird.</a:t>
            </a:r>
          </a:p>
        </p:txBody>
      </p:sp>
    </p:spTree>
    <p:extLst>
      <p:ext uri="{BB962C8B-B14F-4D97-AF65-F5344CB8AC3E}">
        <p14:creationId xmlns:p14="http://schemas.microsoft.com/office/powerpoint/2010/main" val="4823899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r>
              <a:rPr lang="de-DE" sz="2800" dirty="0" smtClean="0"/>
              <a:t>§ 4a </a:t>
            </a:r>
            <a:r>
              <a:rPr lang="de-DE" sz="2800" dirty="0" err="1" smtClean="0"/>
              <a:t>FreizügigkeitsG</a:t>
            </a:r>
            <a:r>
              <a:rPr lang="de-DE" sz="2800" dirty="0" smtClean="0"/>
              <a:t>: Daueraufenthaltsrecht nach fünf Jahren:</a:t>
            </a:r>
          </a:p>
          <a:p>
            <a:pPr algn="l"/>
            <a:endParaRPr lang="de-DE" sz="2800" dirty="0" smtClean="0"/>
          </a:p>
          <a:p>
            <a:pPr algn="l"/>
            <a:r>
              <a:rPr lang="de-DE" sz="2800" dirty="0" smtClean="0"/>
              <a:t>Absatz 1:</a:t>
            </a:r>
          </a:p>
          <a:p>
            <a:pPr algn="l"/>
            <a:endParaRPr lang="de-DE" sz="2800" dirty="0" smtClean="0"/>
          </a:p>
          <a:p>
            <a:pPr algn="l"/>
            <a:r>
              <a:rPr lang="de-DE" sz="2800" dirty="0" smtClean="0"/>
              <a:t>Unionsbürger, die sich seit fünf Jahren ständig rechtmäßig im Bundesgebiet aufgehalten haben, haben unabhängig vom weiteren Vorliegen der Voraussetzungen des § 2 Abs. 2 das Recht auf Einreise und Aufenthalt (Daueraufenthaltsrecht). </a:t>
            </a:r>
          </a:p>
          <a:p>
            <a:pPr algn="l"/>
            <a:endParaRPr lang="de-DE" sz="2800" dirty="0"/>
          </a:p>
          <a:p>
            <a:pPr algn="l"/>
            <a:r>
              <a:rPr lang="de-DE" sz="2800" dirty="0" smtClean="0"/>
              <a:t>.......(Familienangehörige)</a:t>
            </a:r>
            <a:endParaRPr lang="de-DE" sz="2800" dirty="0"/>
          </a:p>
          <a:p>
            <a:pPr algn="l"/>
            <a:endParaRPr lang="de-DE" dirty="0" smtClean="0"/>
          </a:p>
          <a:p>
            <a:pPr algn="l"/>
            <a:endParaRPr lang="de-DE" dirty="0" smtClean="0"/>
          </a:p>
        </p:txBody>
      </p:sp>
    </p:spTree>
    <p:extLst>
      <p:ext uri="{BB962C8B-B14F-4D97-AF65-F5344CB8AC3E}">
        <p14:creationId xmlns:p14="http://schemas.microsoft.com/office/powerpoint/2010/main" val="4217939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25000" lnSpcReduction="20000"/>
          </a:bodyPr>
          <a:lstStyle/>
          <a:p>
            <a:pPr algn="l"/>
            <a:endParaRPr lang="de-DE" dirty="0" smtClean="0"/>
          </a:p>
          <a:p>
            <a:r>
              <a:rPr lang="de-DE" sz="8600" dirty="0" smtClean="0"/>
              <a:t>§ 4a </a:t>
            </a:r>
            <a:r>
              <a:rPr lang="de-DE" sz="8600" dirty="0" err="1" smtClean="0"/>
              <a:t>FreizügigkeitsG</a:t>
            </a:r>
            <a:r>
              <a:rPr lang="de-DE" sz="8600" dirty="0" smtClean="0"/>
              <a:t>: Daueraufenthaltsrecht schon vor Ablauf von fünf Jahren</a:t>
            </a:r>
            <a:endParaRPr lang="de-DE" sz="4300" dirty="0"/>
          </a:p>
          <a:p>
            <a:pPr algn="l"/>
            <a:endParaRPr lang="de-DE" sz="6800" dirty="0" smtClean="0"/>
          </a:p>
          <a:p>
            <a:pPr algn="l"/>
            <a:r>
              <a:rPr lang="de-DE" sz="6800" dirty="0" smtClean="0"/>
              <a:t>Absatz 2:</a:t>
            </a:r>
          </a:p>
          <a:p>
            <a:pPr algn="l"/>
            <a:r>
              <a:rPr lang="de-DE" sz="6800" dirty="0" smtClean="0"/>
              <a:t>Abweichend von Absatz 1 haben Unionsbürger nach § 2 Abs. 2 Nr. 1 bis 3 vor Ablauf von fünf Jahren das Daueraufenthaltsrecht, wenn sie </a:t>
            </a:r>
          </a:p>
          <a:p>
            <a:pPr algn="l"/>
            <a:r>
              <a:rPr lang="de-DE" sz="6800" dirty="0" smtClean="0"/>
              <a:t>1.</a:t>
            </a:r>
          </a:p>
          <a:p>
            <a:pPr algn="l"/>
            <a:r>
              <a:rPr lang="de-DE" sz="6800" dirty="0" smtClean="0"/>
              <a:t>sich mindestens drei Jahre ständig im Bundesgebiet aufgehalten und mindestens während der letzten zwölf Monate im Bundesgebiet eine Erwerbstätigkeit ausgeübt haben und</a:t>
            </a:r>
          </a:p>
          <a:p>
            <a:pPr algn="l"/>
            <a:r>
              <a:rPr lang="de-DE" sz="6800" dirty="0"/>
              <a:t>	</a:t>
            </a:r>
            <a:r>
              <a:rPr lang="de-DE" sz="6800" dirty="0" smtClean="0"/>
              <a:t>a) zum Zeitpunkt des Ausscheidens aus dem Erwerbsleben das 65. Lebensjahr erreicht haben oder</a:t>
            </a:r>
          </a:p>
          <a:p>
            <a:pPr algn="l"/>
            <a:r>
              <a:rPr lang="de-DE" sz="6800" dirty="0"/>
              <a:t>	</a:t>
            </a:r>
            <a:r>
              <a:rPr lang="de-DE" sz="6800" dirty="0" smtClean="0"/>
              <a:t>b) ihre Beschäftigung im Rahmen einer Vorruhestandsregelung beenden oder</a:t>
            </a:r>
            <a:endParaRPr lang="de-DE" sz="6800" dirty="0"/>
          </a:p>
          <a:p>
            <a:pPr algn="l"/>
            <a:r>
              <a:rPr lang="de-DE" sz="6800" dirty="0" smtClean="0"/>
              <a:t>2.</a:t>
            </a:r>
          </a:p>
          <a:p>
            <a:pPr algn="l"/>
            <a:r>
              <a:rPr lang="de-DE" sz="6800" dirty="0" smtClean="0"/>
              <a:t>ihre Erwerbstätigkeit infolge einer vollen Erwerbsminderung aufgeben,</a:t>
            </a:r>
          </a:p>
          <a:p>
            <a:pPr algn="l"/>
            <a:r>
              <a:rPr lang="de-DE" sz="6800" dirty="0"/>
              <a:t>	</a:t>
            </a:r>
            <a:r>
              <a:rPr lang="de-DE" sz="6800" dirty="0" smtClean="0"/>
              <a:t>a ) die durch einen Arbeitsunfall oder eine Berufskrankheit eingetreten ist und einen 		Anspruch auf eine Rente gegenüber einem Leistungsträger im Bundesgebiet begründet oder</a:t>
            </a:r>
          </a:p>
          <a:p>
            <a:pPr algn="l"/>
            <a:r>
              <a:rPr lang="de-DE" sz="6800" dirty="0" smtClean="0"/>
              <a:t>	b) nachdem sie sich zuvor mindestens zwei Jahre ständig im Bundesgebiet aufgehalten haben 	oder</a:t>
            </a:r>
            <a:endParaRPr lang="de-DE" sz="6800" dirty="0"/>
          </a:p>
          <a:p>
            <a:pPr algn="l"/>
            <a:r>
              <a:rPr lang="de-DE" sz="6800" dirty="0" smtClean="0"/>
              <a:t>3.</a:t>
            </a:r>
          </a:p>
          <a:p>
            <a:pPr algn="l"/>
            <a:r>
              <a:rPr lang="de-DE" sz="6800" dirty="0" smtClean="0"/>
              <a:t>drei Jahre ständig im Bundesgebiet erwerbstätig waren und anschließend in einem anderen Mitgliedstaat der Europäischen Union erwerbstätig sind, ihren Wohnsitz im Bundesgebiet beibehalten und mindestens einmal in der Woche dorthin zurückkehren; für den Erwerb des Rechts nach den Nummern 1 und 2 gelten die Zeiten der Erwerbstätigkeit in einem anderen Mitgliedstaat der Europäischen Union als Zeiten der Erwerbstätigkeit im Bundesgebiet.</a:t>
            </a:r>
          </a:p>
        </p:txBody>
      </p:sp>
    </p:spTree>
    <p:extLst>
      <p:ext uri="{BB962C8B-B14F-4D97-AF65-F5344CB8AC3E}">
        <p14:creationId xmlns:p14="http://schemas.microsoft.com/office/powerpoint/2010/main" val="3436040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62500" lnSpcReduction="20000"/>
          </a:bodyPr>
          <a:lstStyle/>
          <a:p>
            <a:r>
              <a:rPr lang="de-DE" sz="4500" dirty="0" smtClean="0"/>
              <a:t>§ 4a </a:t>
            </a:r>
            <a:r>
              <a:rPr lang="de-DE" sz="4500" dirty="0" err="1" smtClean="0"/>
              <a:t>FreizügigkeitsG</a:t>
            </a:r>
            <a:r>
              <a:rPr lang="de-DE" sz="4500" dirty="0" smtClean="0"/>
              <a:t>: ständiger Aufenthalt und Abwesenheit:</a:t>
            </a:r>
          </a:p>
          <a:p>
            <a:endParaRPr lang="de-DE" sz="4000" dirty="0" smtClean="0"/>
          </a:p>
          <a:p>
            <a:pPr algn="l"/>
            <a:r>
              <a:rPr lang="de-DE" dirty="0" smtClean="0"/>
              <a:t>Absatz 6:</a:t>
            </a:r>
          </a:p>
          <a:p>
            <a:pPr algn="l"/>
            <a:endParaRPr lang="de-DE" dirty="0" smtClean="0"/>
          </a:p>
          <a:p>
            <a:pPr algn="l"/>
            <a:r>
              <a:rPr lang="de-DE" dirty="0" smtClean="0"/>
              <a:t>Der ständige Aufenthalt wird nicht berührt durch </a:t>
            </a:r>
          </a:p>
          <a:p>
            <a:pPr algn="l"/>
            <a:endParaRPr lang="de-DE" dirty="0" smtClean="0"/>
          </a:p>
          <a:p>
            <a:pPr algn="l"/>
            <a:r>
              <a:rPr lang="de-DE" dirty="0" smtClean="0"/>
              <a:t>1.</a:t>
            </a:r>
          </a:p>
          <a:p>
            <a:pPr algn="l"/>
            <a:r>
              <a:rPr lang="de-DE" dirty="0" smtClean="0"/>
              <a:t>Abwesenheiten bis zu insgesamt sechs Monaten im Jahr oder</a:t>
            </a:r>
          </a:p>
          <a:p>
            <a:pPr algn="l"/>
            <a:endParaRPr lang="de-DE" dirty="0"/>
          </a:p>
          <a:p>
            <a:pPr algn="l"/>
            <a:r>
              <a:rPr lang="de-DE" dirty="0" smtClean="0"/>
              <a:t>2.</a:t>
            </a:r>
          </a:p>
          <a:p>
            <a:pPr algn="l"/>
            <a:r>
              <a:rPr lang="de-DE" dirty="0" smtClean="0"/>
              <a:t>Abwesenheit zur Ableistung des Wehrdienstes oder eines Ersatzdienstes sowie</a:t>
            </a:r>
          </a:p>
          <a:p>
            <a:pPr algn="l"/>
            <a:endParaRPr lang="de-DE" dirty="0"/>
          </a:p>
          <a:p>
            <a:pPr algn="l"/>
            <a:r>
              <a:rPr lang="de-DE" dirty="0" smtClean="0"/>
              <a:t>3.</a:t>
            </a:r>
          </a:p>
          <a:p>
            <a:pPr algn="l"/>
            <a:r>
              <a:rPr lang="de-DE" dirty="0" smtClean="0"/>
              <a:t>eine einmalige Abwesenheit von bis zu zwölf aufeinander folgenden Monaten aus wichtigem Grund, insbesondere auf Grund einer Schwangerschaft und Entbindung, schweren Krankheit, eines Studiums, einer Berufsausbildung oder einer beruflichen Entsendung.</a:t>
            </a:r>
          </a:p>
        </p:txBody>
      </p:sp>
    </p:spTree>
    <p:extLst>
      <p:ext uri="{BB962C8B-B14F-4D97-AF65-F5344CB8AC3E}">
        <p14:creationId xmlns:p14="http://schemas.microsoft.com/office/powerpoint/2010/main" val="2214850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r>
              <a:rPr lang="de-DE" sz="2800" dirty="0" smtClean="0"/>
              <a:t>§ 4a </a:t>
            </a:r>
            <a:r>
              <a:rPr lang="de-DE" sz="2800" dirty="0" err="1" smtClean="0"/>
              <a:t>FreizügigkeitsG</a:t>
            </a:r>
            <a:r>
              <a:rPr lang="de-DE" sz="2800" dirty="0" smtClean="0"/>
              <a:t>: ständiger Aufenthalt und Abwesenheit:</a:t>
            </a:r>
          </a:p>
          <a:p>
            <a:pPr algn="l"/>
            <a:endParaRPr lang="de-DE" dirty="0" smtClean="0"/>
          </a:p>
          <a:p>
            <a:pPr algn="l"/>
            <a:endParaRPr lang="de-DE" dirty="0" smtClean="0"/>
          </a:p>
          <a:p>
            <a:pPr algn="l"/>
            <a:r>
              <a:rPr lang="de-DE" sz="2800" dirty="0" smtClean="0"/>
              <a:t>Absatz 7:</a:t>
            </a:r>
          </a:p>
          <a:p>
            <a:pPr algn="l"/>
            <a:endParaRPr lang="de-DE" sz="2800" dirty="0" smtClean="0"/>
          </a:p>
          <a:p>
            <a:pPr algn="l"/>
            <a:r>
              <a:rPr lang="de-DE" sz="2800" dirty="0" smtClean="0"/>
              <a:t>Eine Abwesenheit aus einem seiner Natur nach nicht nur vorübergehenden Grund von mehr als zwei aufeinander folgenden Jahren führt zum Verlust des Daueraufenthaltsrechts.</a:t>
            </a:r>
          </a:p>
        </p:txBody>
      </p:sp>
    </p:spTree>
    <p:extLst>
      <p:ext uri="{BB962C8B-B14F-4D97-AF65-F5344CB8AC3E}">
        <p14:creationId xmlns:p14="http://schemas.microsoft.com/office/powerpoint/2010/main" val="3097384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77500" lnSpcReduction="20000"/>
          </a:bodyPr>
          <a:lstStyle/>
          <a:p>
            <a:pPr algn="l"/>
            <a:r>
              <a:rPr lang="de-DE" dirty="0" smtClean="0"/>
              <a:t>Der Zuzug von Ausländern wird in Deutschland vor allem umgesetzt durch „drei“ Gesetze:</a:t>
            </a:r>
          </a:p>
          <a:p>
            <a:pPr algn="l"/>
            <a:endParaRPr lang="de-DE" dirty="0" smtClean="0"/>
          </a:p>
          <a:p>
            <a:pPr marL="514350" indent="-514350" algn="l">
              <a:buFont typeface="+mj-lt"/>
              <a:buAutoNum type="arabicPeriod"/>
            </a:pPr>
            <a:r>
              <a:rPr lang="de-DE" dirty="0" smtClean="0"/>
              <a:t>Gesetz zur Steuerung und Begrenzung der Zuwanderung und zur Regelung des Aufenthaltes und der Integration von Unionsbürgern und Ausländern (Zuwanderungsgesetz)</a:t>
            </a:r>
            <a:br>
              <a:rPr lang="de-DE" dirty="0" smtClean="0"/>
            </a:br>
            <a:endParaRPr lang="de-DE" dirty="0" smtClean="0"/>
          </a:p>
          <a:p>
            <a:pPr marL="514350" indent="-514350" algn="l">
              <a:buFont typeface="+mj-lt"/>
              <a:buAutoNum type="arabicPeriod"/>
            </a:pPr>
            <a:r>
              <a:rPr lang="de-DE" dirty="0" smtClean="0"/>
              <a:t>Gesetz über die allgemeine Freizügigkeit von Unionsbürgern (Freizügigkeitsgesetz/EU)</a:t>
            </a:r>
            <a:br>
              <a:rPr lang="de-DE" dirty="0" smtClean="0"/>
            </a:br>
            <a:endParaRPr lang="de-DE" dirty="0" smtClean="0"/>
          </a:p>
          <a:p>
            <a:pPr marL="514350" indent="-514350" algn="l">
              <a:buFont typeface="+mj-lt"/>
              <a:buAutoNum type="arabicPeriod"/>
            </a:pPr>
            <a:r>
              <a:rPr lang="de-DE" dirty="0" smtClean="0"/>
              <a:t>Gesetz über den Aufenthalt, die Erwerbstätigkeit und die Integration von Ausländern im Bundesgebiet (Aufenthaltsgesetz)</a:t>
            </a:r>
            <a:br>
              <a:rPr lang="de-DE" dirty="0" smtClean="0"/>
            </a:br>
            <a:endParaRPr lang="de-DE" dirty="0" smtClean="0"/>
          </a:p>
          <a:p>
            <a:pPr marL="514350" indent="-514350" algn="l">
              <a:buFont typeface="+mj-lt"/>
              <a:buAutoNum type="arabicPeriod"/>
            </a:pPr>
            <a:endParaRPr lang="de-DE" dirty="0"/>
          </a:p>
          <a:p>
            <a:pPr algn="l"/>
            <a:r>
              <a:rPr lang="de-DE" dirty="0" smtClean="0"/>
              <a:t>Tatsächlich sind es aber nur zwei Gesetze, denn: </a:t>
            </a:r>
            <a:endParaRPr lang="de-DE" dirty="0"/>
          </a:p>
        </p:txBody>
      </p:sp>
    </p:spTree>
    <p:extLst>
      <p:ext uri="{BB962C8B-B14F-4D97-AF65-F5344CB8AC3E}">
        <p14:creationId xmlns:p14="http://schemas.microsoft.com/office/powerpoint/2010/main" val="34458140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r>
              <a:rPr lang="de-DE" sz="2800" dirty="0" smtClean="0"/>
              <a:t>Familienangehörige/Familiennachzug: § 3 </a:t>
            </a:r>
            <a:r>
              <a:rPr lang="de-DE" sz="2800" dirty="0" err="1" smtClean="0"/>
              <a:t>FreizügigkeitsG</a:t>
            </a:r>
            <a:endParaRPr lang="de-DE" sz="2800" dirty="0" smtClean="0"/>
          </a:p>
          <a:p>
            <a:pPr algn="l"/>
            <a:endParaRPr lang="de-DE" dirty="0"/>
          </a:p>
          <a:p>
            <a:pPr algn="l"/>
            <a:r>
              <a:rPr lang="de-DE" dirty="0" smtClean="0"/>
              <a:t>Absatz 1:</a:t>
            </a:r>
          </a:p>
          <a:p>
            <a:pPr algn="l"/>
            <a:r>
              <a:rPr lang="de-DE" dirty="0" smtClean="0"/>
              <a:t>Familienangehörige der in § 2 Abs. 2 Nr. 1 bis 5 genannten Unionsbürger haben das Recht nach § 2 Abs. 1, wenn sie den Unionsbürger begleiten oder ihm nachziehen. Für Familienangehörige der in § 2 Abs. 2 Nr. 5 genannten Unionsbürger gilt dies nach Maßgabe des § 4.</a:t>
            </a:r>
          </a:p>
        </p:txBody>
      </p:sp>
    </p:spTree>
    <p:extLst>
      <p:ext uri="{BB962C8B-B14F-4D97-AF65-F5344CB8AC3E}">
        <p14:creationId xmlns:p14="http://schemas.microsoft.com/office/powerpoint/2010/main" val="39001939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70000" lnSpcReduction="20000"/>
          </a:bodyPr>
          <a:lstStyle/>
          <a:p>
            <a:r>
              <a:rPr lang="de-DE" sz="4000" dirty="0" smtClean="0"/>
              <a:t>Familienangehörige/Familiennachzug: § 3 </a:t>
            </a:r>
            <a:r>
              <a:rPr lang="de-DE" sz="4000" dirty="0" err="1" smtClean="0"/>
              <a:t>FreizügigkeitsG</a:t>
            </a:r>
            <a:endParaRPr lang="de-DE" sz="4000" dirty="0" smtClean="0"/>
          </a:p>
          <a:p>
            <a:pPr algn="l"/>
            <a:endParaRPr lang="de-DE" dirty="0"/>
          </a:p>
          <a:p>
            <a:pPr algn="l"/>
            <a:r>
              <a:rPr lang="de-DE" dirty="0" smtClean="0"/>
              <a:t>Absatz 2:</a:t>
            </a:r>
          </a:p>
          <a:p>
            <a:pPr algn="l"/>
            <a:r>
              <a:rPr lang="de-DE" dirty="0" smtClean="0"/>
              <a:t>Familienangehörige sind </a:t>
            </a:r>
          </a:p>
          <a:p>
            <a:pPr algn="l"/>
            <a:endParaRPr lang="de-DE" dirty="0" smtClean="0"/>
          </a:p>
          <a:p>
            <a:pPr algn="l"/>
            <a:r>
              <a:rPr lang="de-DE" dirty="0" smtClean="0"/>
              <a:t>1.</a:t>
            </a:r>
          </a:p>
          <a:p>
            <a:pPr algn="l"/>
            <a:r>
              <a:rPr lang="de-DE" dirty="0" smtClean="0"/>
              <a:t>der Ehegatte, der Lebenspartner und die Verwandten in gerader absteigender Linie der in § 2 Abs. 2 Nr. 1 bis 5 und 7 genannten Personen oder ihrer Ehegatten oder Lebenspartner, die noch nicht 21 Jahre alt sind,</a:t>
            </a:r>
          </a:p>
          <a:p>
            <a:pPr algn="l"/>
            <a:endParaRPr lang="de-DE" dirty="0"/>
          </a:p>
          <a:p>
            <a:pPr algn="l"/>
            <a:r>
              <a:rPr lang="de-DE" dirty="0" smtClean="0"/>
              <a:t>2.</a:t>
            </a:r>
          </a:p>
          <a:p>
            <a:pPr algn="l"/>
            <a:r>
              <a:rPr lang="de-DE" dirty="0" smtClean="0"/>
              <a:t>die Verwandten in gerader aufsteigender und in gerader absteigender Linie der in § 2 Abs. 2 Nr. 1 bis 5 und 7 genannten Personen oder ihrer Ehegatten oder Lebenspartner, denen diese Personen oder ihre Ehegatten oder Lebenspartner Unterhalt gewähren.</a:t>
            </a:r>
          </a:p>
        </p:txBody>
      </p:sp>
    </p:spTree>
    <p:extLst>
      <p:ext uri="{BB962C8B-B14F-4D97-AF65-F5344CB8AC3E}">
        <p14:creationId xmlns:p14="http://schemas.microsoft.com/office/powerpoint/2010/main" val="8852383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92500"/>
          </a:bodyPr>
          <a:lstStyle/>
          <a:p>
            <a:r>
              <a:rPr lang="de-DE" sz="3000" dirty="0" smtClean="0"/>
              <a:t>Familienangehörige/Familiennachzug: § 3 </a:t>
            </a:r>
            <a:r>
              <a:rPr lang="de-DE" sz="3000" dirty="0" err="1" smtClean="0"/>
              <a:t>FreizügigkeitsG</a:t>
            </a:r>
            <a:endParaRPr lang="de-DE" sz="3000" dirty="0" smtClean="0"/>
          </a:p>
          <a:p>
            <a:pPr algn="l"/>
            <a:endParaRPr lang="de-DE" dirty="0"/>
          </a:p>
          <a:p>
            <a:pPr algn="l"/>
            <a:r>
              <a:rPr lang="de-DE" sz="3000" dirty="0" smtClean="0"/>
              <a:t>Absatz 3:</a:t>
            </a:r>
          </a:p>
          <a:p>
            <a:pPr algn="l"/>
            <a:endParaRPr lang="de-DE" sz="3000" dirty="0"/>
          </a:p>
          <a:p>
            <a:pPr algn="l"/>
            <a:r>
              <a:rPr lang="de-DE" sz="3000" dirty="0" smtClean="0"/>
              <a:t>Familienangehörige, die nicht Unionsbürger sind, behalten beim Tod des Unionsbürgers ein Aufenthaltsrecht, wenn sie die Voraussetzungen des § 2 Abs. 2 Nr. 1 bis 3 oder Nr. 5 erfüllen und sich vor dem Tod des Unionsbürgers mindestens ein Jahr als seine Familienangehörigen im Bundesgebiet aufgehalten haben. § 3 Abs. 1 und 2 sowie die §§ 6 und 7 sind für Personen nach Satz 1 nicht anzuwenden; insoweit ist das Aufenthaltsgesetz anzuwenden.</a:t>
            </a:r>
          </a:p>
        </p:txBody>
      </p:sp>
    </p:spTree>
    <p:extLst>
      <p:ext uri="{BB962C8B-B14F-4D97-AF65-F5344CB8AC3E}">
        <p14:creationId xmlns:p14="http://schemas.microsoft.com/office/powerpoint/2010/main" val="23636946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r>
              <a:rPr lang="de-DE" sz="2800" dirty="0" smtClean="0"/>
              <a:t>Familienangehörige/Familiennachzug: § 3 </a:t>
            </a:r>
            <a:r>
              <a:rPr lang="de-DE" sz="2800" dirty="0" err="1" smtClean="0"/>
              <a:t>FreizügigkeitsG</a:t>
            </a:r>
            <a:endParaRPr lang="de-DE" sz="2800" dirty="0" smtClean="0"/>
          </a:p>
          <a:p>
            <a:endParaRPr lang="de-DE" sz="3000" dirty="0"/>
          </a:p>
          <a:p>
            <a:pPr algn="l"/>
            <a:r>
              <a:rPr lang="de-DE" sz="2800" dirty="0" smtClean="0"/>
              <a:t>Absatz 4:</a:t>
            </a:r>
          </a:p>
          <a:p>
            <a:pPr algn="l"/>
            <a:endParaRPr lang="de-DE" sz="2800" dirty="0" smtClean="0"/>
          </a:p>
          <a:p>
            <a:pPr algn="l"/>
            <a:r>
              <a:rPr lang="de-DE" sz="2800" dirty="0" smtClean="0"/>
              <a:t>Die Kinder eines freizügigkeitsberechtigten Unionsbürgers und der Elternteil, der die elterliche Sorge für die Kinder tatsächlich ausübt, behalten auch nach dem Tod oder Wegzug des Unionsbürgers, von dem sie ihr Aufenthaltsrecht ableiten, bis zum Abschluss einer Ausbildung ihr Aufenthaltsrecht, wenn sich die Kinder im Bundesgebiet aufhalten und eine Ausbildungseinrichtung besuchen.</a:t>
            </a:r>
            <a:endParaRPr lang="de-DE" sz="2800" dirty="0"/>
          </a:p>
        </p:txBody>
      </p:sp>
    </p:spTree>
    <p:extLst>
      <p:ext uri="{BB962C8B-B14F-4D97-AF65-F5344CB8AC3E}">
        <p14:creationId xmlns:p14="http://schemas.microsoft.com/office/powerpoint/2010/main" val="18606794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441800"/>
          </a:xfrm>
        </p:spPr>
        <p:txBody>
          <a:bodyPr>
            <a:normAutofit fontScale="40000" lnSpcReduction="20000"/>
          </a:bodyPr>
          <a:lstStyle/>
          <a:p>
            <a:r>
              <a:rPr lang="de-DE" sz="7000" dirty="0" smtClean="0"/>
              <a:t>Familienangehörige/Familiennachzug: § 3 </a:t>
            </a:r>
            <a:r>
              <a:rPr lang="de-DE" sz="7000" dirty="0" err="1" smtClean="0"/>
              <a:t>FreizügigkeitsG</a:t>
            </a:r>
            <a:endParaRPr lang="de-DE" sz="7000" dirty="0" smtClean="0"/>
          </a:p>
          <a:p>
            <a:pPr algn="l"/>
            <a:endParaRPr lang="de-DE" dirty="0" smtClean="0"/>
          </a:p>
          <a:p>
            <a:pPr algn="l"/>
            <a:endParaRPr lang="de-DE" dirty="0"/>
          </a:p>
          <a:p>
            <a:pPr algn="l"/>
            <a:r>
              <a:rPr lang="de-DE" sz="3800" dirty="0" smtClean="0"/>
              <a:t>Absatz 5:</a:t>
            </a:r>
          </a:p>
          <a:p>
            <a:pPr algn="l"/>
            <a:endParaRPr lang="de-DE" sz="3800" dirty="0" smtClean="0"/>
          </a:p>
          <a:p>
            <a:pPr algn="l"/>
            <a:r>
              <a:rPr lang="de-DE" sz="3800" dirty="0" smtClean="0"/>
              <a:t>Ehegatten oder Lebenspartner, die nicht Unionsbürger sind, behalten bei Scheidung oder Aufhebung der Ehe oder Aufhebung der Lebenspartnerschaft ein Aufenthaltsrecht, wenn sie die für Unionsbürger geltenden Voraussetzungen des § 2 Abs. 2 Nr. 1 bis 3 oder Nr. 5 erfüllen und wenn </a:t>
            </a:r>
          </a:p>
          <a:p>
            <a:pPr algn="l"/>
            <a:endParaRPr lang="de-DE" sz="3800" dirty="0" smtClean="0"/>
          </a:p>
          <a:p>
            <a:pPr algn="l"/>
            <a:r>
              <a:rPr lang="de-DE" sz="3800" dirty="0" smtClean="0"/>
              <a:t>1.</a:t>
            </a:r>
          </a:p>
          <a:p>
            <a:pPr algn="l"/>
            <a:r>
              <a:rPr lang="de-DE" sz="3800" dirty="0" smtClean="0"/>
              <a:t>die Ehe oder die Lebenspartnerschaft bis zur Einleitung des gerichtlichen Scheidungs- oder Aufhebungsverfahrens mindestens drei Jahre bestanden hat, davon mindestens ein Jahr im Bundesgebiet,</a:t>
            </a:r>
          </a:p>
          <a:p>
            <a:pPr algn="l"/>
            <a:endParaRPr lang="de-DE" sz="3800" dirty="0" smtClean="0"/>
          </a:p>
          <a:p>
            <a:pPr algn="l"/>
            <a:r>
              <a:rPr lang="de-DE" sz="3800" dirty="0" smtClean="0"/>
              <a:t>2.</a:t>
            </a:r>
          </a:p>
          <a:p>
            <a:pPr algn="l"/>
            <a:r>
              <a:rPr lang="de-DE" sz="3800" dirty="0" smtClean="0"/>
              <a:t>ihnen durch Vereinbarung der Ehegatten oder der Lebenspartner oder durch gerichtliche Entscheidung die elterliche Sorge für die Kinder des Unionsbürgers übertragen wurde,</a:t>
            </a:r>
          </a:p>
          <a:p>
            <a:pPr algn="l"/>
            <a:endParaRPr lang="de-DE" sz="3800" dirty="0" smtClean="0"/>
          </a:p>
          <a:p>
            <a:pPr algn="l"/>
            <a:r>
              <a:rPr lang="de-DE" sz="3800" dirty="0" smtClean="0"/>
              <a:t>3.</a:t>
            </a:r>
          </a:p>
          <a:p>
            <a:pPr algn="l"/>
            <a:r>
              <a:rPr lang="de-DE" sz="3800" dirty="0" smtClean="0"/>
              <a:t>es zur Vermeidung einer besonderen Härte erforderlich ist, insbesondere weil dem Ehegatten oder dem Lebenspartner wegen der Beeinträchtigung seiner schutzwürdigen Belange ein Festhalten an der Ehe oder der Lebenspartnerschaft nicht zugemutet werden konnte, oder</a:t>
            </a:r>
          </a:p>
          <a:p>
            <a:pPr algn="l"/>
            <a:endParaRPr lang="de-DE" sz="3800" dirty="0" smtClean="0"/>
          </a:p>
          <a:p>
            <a:pPr algn="l"/>
            <a:r>
              <a:rPr lang="de-DE" sz="3800" dirty="0" smtClean="0"/>
              <a:t>4.</a:t>
            </a:r>
          </a:p>
          <a:p>
            <a:pPr algn="l"/>
            <a:r>
              <a:rPr lang="de-DE" sz="3800" dirty="0" smtClean="0"/>
              <a:t>ihnen durch Vereinbarung der Ehegatten oder der Lebenspartner oder durch gerichtliche Entscheidung das Recht zum persönlichen Umgang mit dem minderjährigen Kind nur im Bundesgebiet eingeräumt wurde.</a:t>
            </a:r>
          </a:p>
          <a:p>
            <a:pPr algn="l"/>
            <a:endParaRPr lang="de-DE" sz="3800" dirty="0"/>
          </a:p>
          <a:p>
            <a:pPr algn="l"/>
            <a:r>
              <a:rPr lang="de-DE" sz="3800" dirty="0" smtClean="0"/>
              <a:t>§ 3 Abs. 1 und 2 sowie die §§ 6 und 7 sind für Personen nach Satz 1 nicht anzuwenden; insoweit ist das Aufenthaltsgesetz anzuwenden.</a:t>
            </a:r>
          </a:p>
        </p:txBody>
      </p:sp>
    </p:spTree>
    <p:extLst>
      <p:ext uri="{BB962C8B-B14F-4D97-AF65-F5344CB8AC3E}">
        <p14:creationId xmlns:p14="http://schemas.microsoft.com/office/powerpoint/2010/main" val="12845367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70000" lnSpcReduction="20000"/>
          </a:bodyPr>
          <a:lstStyle/>
          <a:p>
            <a:r>
              <a:rPr lang="de-DE" sz="4000" dirty="0" smtClean="0"/>
              <a:t>Familienangehörige/Daueraufenthaltsrecht: § 4a </a:t>
            </a:r>
            <a:r>
              <a:rPr lang="de-DE" sz="4000" dirty="0" err="1" smtClean="0"/>
              <a:t>FreizügigkeitsG</a:t>
            </a:r>
            <a:endParaRPr lang="de-DE" sz="4000" dirty="0" smtClean="0"/>
          </a:p>
          <a:p>
            <a:pPr algn="l"/>
            <a:endParaRPr lang="de-DE" dirty="0"/>
          </a:p>
          <a:p>
            <a:pPr algn="l"/>
            <a:r>
              <a:rPr lang="de-DE" dirty="0" smtClean="0"/>
              <a:t>Absatz 3:</a:t>
            </a:r>
          </a:p>
          <a:p>
            <a:pPr algn="l"/>
            <a:endParaRPr lang="de-DE" dirty="0" smtClean="0"/>
          </a:p>
          <a:p>
            <a:pPr algn="l"/>
            <a:r>
              <a:rPr lang="de-DE" dirty="0" smtClean="0"/>
              <a:t>Familienangehörige eines verstorbenen Unionsbürgers nach § 2 Abs. 2 Nr. 1 bis 3, die im Zeitpunkt seines Todes bei ihm ihren ständigen Aufenthalt hatten, haben das Daueraufenthaltsrecht, wenn</a:t>
            </a:r>
          </a:p>
          <a:p>
            <a:pPr algn="l"/>
            <a:r>
              <a:rPr lang="de-DE" dirty="0" smtClean="0"/>
              <a:t> </a:t>
            </a:r>
          </a:p>
          <a:p>
            <a:pPr algn="l"/>
            <a:r>
              <a:rPr lang="de-DE" dirty="0" smtClean="0"/>
              <a:t>1.</a:t>
            </a:r>
          </a:p>
          <a:p>
            <a:pPr algn="l"/>
            <a:r>
              <a:rPr lang="de-DE" dirty="0" smtClean="0"/>
              <a:t>der Unionsbürger sich im Zeitpunkt seines Todes seit mindestens zwei Jahren im Bundesgebiet ständig aufgehalten hat,</a:t>
            </a:r>
          </a:p>
          <a:p>
            <a:pPr algn="l"/>
            <a:endParaRPr lang="de-DE" dirty="0" smtClean="0"/>
          </a:p>
          <a:p>
            <a:pPr algn="l"/>
            <a:r>
              <a:rPr lang="de-DE" dirty="0" smtClean="0"/>
              <a:t>2.</a:t>
            </a:r>
          </a:p>
          <a:p>
            <a:pPr algn="l"/>
            <a:r>
              <a:rPr lang="de-DE" dirty="0" smtClean="0"/>
              <a:t>der Unionsbürger infolge eines Arbeitsunfalls oder einer Berufskrankheit gestorben ist,</a:t>
            </a:r>
          </a:p>
          <a:p>
            <a:pPr algn="l"/>
            <a:endParaRPr lang="de-DE" dirty="0" smtClean="0"/>
          </a:p>
          <a:p>
            <a:pPr algn="l"/>
            <a:r>
              <a:rPr lang="de-DE" dirty="0" smtClean="0"/>
              <a:t>3. .....</a:t>
            </a:r>
          </a:p>
          <a:p>
            <a:pPr algn="l"/>
            <a:endParaRPr lang="de-DE" dirty="0" smtClean="0"/>
          </a:p>
          <a:p>
            <a:pPr algn="l"/>
            <a:endParaRPr lang="de-DE" dirty="0"/>
          </a:p>
        </p:txBody>
      </p:sp>
    </p:spTree>
    <p:extLst>
      <p:ext uri="{BB962C8B-B14F-4D97-AF65-F5344CB8AC3E}">
        <p14:creationId xmlns:p14="http://schemas.microsoft.com/office/powerpoint/2010/main" val="21696108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r>
              <a:rPr lang="de-DE" sz="2800" dirty="0" smtClean="0"/>
              <a:t>Familienangehörige/Daueraufenthaltsrecht: § 4a </a:t>
            </a:r>
            <a:r>
              <a:rPr lang="de-DE" sz="2800" dirty="0" err="1" smtClean="0"/>
              <a:t>FreizügigkeitsG</a:t>
            </a:r>
            <a:endParaRPr lang="de-DE" sz="2800" dirty="0" smtClean="0"/>
          </a:p>
          <a:p>
            <a:pPr algn="l"/>
            <a:endParaRPr lang="de-DE" dirty="0" smtClean="0"/>
          </a:p>
          <a:p>
            <a:pPr algn="l"/>
            <a:endParaRPr lang="de-DE" dirty="0"/>
          </a:p>
          <a:p>
            <a:pPr algn="l"/>
            <a:r>
              <a:rPr lang="de-DE" sz="2800" dirty="0" smtClean="0"/>
              <a:t>Absatz 4:</a:t>
            </a:r>
          </a:p>
          <a:p>
            <a:pPr algn="l"/>
            <a:endParaRPr lang="de-DE" sz="2800" dirty="0"/>
          </a:p>
          <a:p>
            <a:pPr algn="l"/>
            <a:r>
              <a:rPr lang="de-DE" sz="2800" dirty="0" smtClean="0"/>
              <a:t>Die Familienangehörigen eines Unionsbürgers, der das Daueraufenthaltsrecht nach Absatz 2 erworben hat, haben ebenfalls das Daueraufenthaltsrecht, wenn sie bei dem Unionsbürger ihren ständigen Aufenthalt haben.</a:t>
            </a:r>
          </a:p>
          <a:p>
            <a:pPr algn="l"/>
            <a:endParaRPr lang="de-DE" dirty="0" smtClean="0"/>
          </a:p>
          <a:p>
            <a:pPr algn="l"/>
            <a:endParaRPr lang="de-DE" dirty="0" smtClean="0"/>
          </a:p>
          <a:p>
            <a:pPr algn="l"/>
            <a:endParaRPr lang="de-DE" dirty="0" smtClean="0"/>
          </a:p>
          <a:p>
            <a:pPr algn="l"/>
            <a:endParaRPr lang="de-DE" dirty="0"/>
          </a:p>
        </p:txBody>
      </p:sp>
    </p:spTree>
    <p:extLst>
      <p:ext uri="{BB962C8B-B14F-4D97-AF65-F5344CB8AC3E}">
        <p14:creationId xmlns:p14="http://schemas.microsoft.com/office/powerpoint/2010/main" val="18652313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r>
              <a:rPr lang="de-DE" sz="2800" dirty="0" smtClean="0"/>
              <a:t>Familienangehörige/Daueraufenthaltsrecht: § 4a </a:t>
            </a:r>
            <a:r>
              <a:rPr lang="de-DE" sz="2800" dirty="0" err="1" smtClean="0"/>
              <a:t>FreizügigkeitsG</a:t>
            </a:r>
            <a:endParaRPr lang="de-DE" sz="2800" dirty="0" smtClean="0"/>
          </a:p>
          <a:p>
            <a:pPr algn="l"/>
            <a:endParaRPr lang="de-DE" dirty="0"/>
          </a:p>
          <a:p>
            <a:pPr algn="l"/>
            <a:r>
              <a:rPr lang="de-DE" dirty="0" smtClean="0"/>
              <a:t>Absatz 5:</a:t>
            </a:r>
          </a:p>
          <a:p>
            <a:pPr algn="l"/>
            <a:endParaRPr lang="de-DE" dirty="0"/>
          </a:p>
          <a:p>
            <a:pPr algn="l"/>
            <a:r>
              <a:rPr lang="de-DE" dirty="0" smtClean="0"/>
              <a:t>Familienangehörige nach § 3 Abs. 3 bis 5 erwerben das Daueraufenthaltsrecht, wenn sie sich fünf Jahre ständig rechtmäßig im Bundesgebiet aufhalten.</a:t>
            </a:r>
          </a:p>
          <a:p>
            <a:pPr algn="l"/>
            <a:endParaRPr lang="de-DE" dirty="0" smtClean="0"/>
          </a:p>
          <a:p>
            <a:pPr algn="l"/>
            <a:endParaRPr lang="de-DE" dirty="0" smtClean="0"/>
          </a:p>
          <a:p>
            <a:pPr algn="l"/>
            <a:endParaRPr lang="de-DE" dirty="0"/>
          </a:p>
        </p:txBody>
      </p:sp>
    </p:spTree>
    <p:extLst>
      <p:ext uri="{BB962C8B-B14F-4D97-AF65-F5344CB8AC3E}">
        <p14:creationId xmlns:p14="http://schemas.microsoft.com/office/powerpoint/2010/main" val="20556929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70000" lnSpcReduction="20000"/>
          </a:bodyPr>
          <a:lstStyle/>
          <a:p>
            <a:r>
              <a:rPr lang="de-DE" sz="4000" dirty="0" smtClean="0"/>
              <a:t>Verlust des Rechts auf Einreise und Aufenthalt: § 6 </a:t>
            </a:r>
            <a:r>
              <a:rPr lang="de-DE" sz="4000" dirty="0" err="1" smtClean="0"/>
              <a:t>FreizügigkeitsG</a:t>
            </a:r>
            <a:endParaRPr lang="de-DE" sz="4000" dirty="0" smtClean="0"/>
          </a:p>
          <a:p>
            <a:pPr algn="l"/>
            <a:endParaRPr lang="de-DE" dirty="0"/>
          </a:p>
          <a:p>
            <a:pPr algn="l"/>
            <a:r>
              <a:rPr lang="de-DE" sz="3400" dirty="0" smtClean="0"/>
              <a:t>Absatz 1:</a:t>
            </a:r>
          </a:p>
          <a:p>
            <a:pPr algn="l"/>
            <a:endParaRPr lang="de-DE" sz="3400" dirty="0"/>
          </a:p>
          <a:p>
            <a:pPr algn="l"/>
            <a:r>
              <a:rPr lang="de-DE" sz="3400" dirty="0" smtClean="0"/>
              <a:t>Der Verlust des Rechts nach § 2 Abs. 1 kann unbeschadet des § 2 Absatz 7 und des § 5 Absatz 4 nur aus Gründen der öffentlichen Ordnung, Sicherheit oder Gesundheit (Artikel 45 Absatz 3, Artikel 52 Absatz 1 des Vertrages über die Arbeitsweise der Europäischen Union) festgestellt ....... werden. Aus den in Satz 1 genannten Gründen kann auch die Einreise verweigert werden. Die Feststellung aus Gründen der öffentlichen Gesundheit kann nur erfolgen, wenn es sich um Krankheiten mit epidemischem Potenzial im Sinne der einschlägigen Rechtsinstrumente der Weltgesundheitsorganisation und sonstige übertragbare, durch Infektionserreger oder Parasiten verursachte Krankheiten handelt, sofern gegen diese Krankheiten Maßnahmen im Bundesgebiet getroffen werden, und wenn die Krankheit innerhalb der ersten drei Monate nach Einreise auftritt.</a:t>
            </a:r>
          </a:p>
          <a:p>
            <a:pPr algn="l"/>
            <a:endParaRPr lang="de-DE" dirty="0" smtClean="0"/>
          </a:p>
          <a:p>
            <a:pPr algn="l"/>
            <a:endParaRPr lang="de-DE" dirty="0"/>
          </a:p>
        </p:txBody>
      </p:sp>
    </p:spTree>
    <p:extLst>
      <p:ext uri="{BB962C8B-B14F-4D97-AF65-F5344CB8AC3E}">
        <p14:creationId xmlns:p14="http://schemas.microsoft.com/office/powerpoint/2010/main" val="17653141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r>
              <a:rPr lang="de-DE" sz="2800" dirty="0" smtClean="0"/>
              <a:t>Verlust des Rechts auf Einreise und Aufenthalt: § 6 </a:t>
            </a:r>
            <a:r>
              <a:rPr lang="de-DE" sz="2800" dirty="0" err="1" smtClean="0"/>
              <a:t>FreizügigkeitsG</a:t>
            </a:r>
            <a:endParaRPr lang="de-DE" sz="2800" dirty="0" smtClean="0"/>
          </a:p>
          <a:p>
            <a:pPr algn="l"/>
            <a:endParaRPr lang="de-DE" dirty="0" smtClean="0"/>
          </a:p>
          <a:p>
            <a:pPr algn="l"/>
            <a:endParaRPr lang="de-DE" dirty="0"/>
          </a:p>
          <a:p>
            <a:pPr algn="l"/>
            <a:r>
              <a:rPr lang="de-DE" sz="2800" dirty="0" smtClean="0"/>
              <a:t>Absatz 4:</a:t>
            </a:r>
          </a:p>
          <a:p>
            <a:pPr algn="l"/>
            <a:endParaRPr lang="de-DE" sz="2800" dirty="0" smtClean="0"/>
          </a:p>
          <a:p>
            <a:pPr algn="l"/>
            <a:r>
              <a:rPr lang="de-DE" sz="2800" dirty="0" smtClean="0"/>
              <a:t>Eine Feststellung nach Absatz 1 darf nach Erwerb des Daueraufenthaltsrechts nur aus schwerwiegenden Gründen getroffen werden.</a:t>
            </a:r>
          </a:p>
        </p:txBody>
      </p:sp>
    </p:spTree>
    <p:extLst>
      <p:ext uri="{BB962C8B-B14F-4D97-AF65-F5344CB8AC3E}">
        <p14:creationId xmlns:p14="http://schemas.microsoft.com/office/powerpoint/2010/main" val="404110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92500" lnSpcReduction="20000"/>
          </a:bodyPr>
          <a:lstStyle/>
          <a:p>
            <a:pPr algn="l"/>
            <a:endParaRPr lang="de-DE" dirty="0" smtClean="0"/>
          </a:p>
          <a:p>
            <a:pPr algn="l"/>
            <a:endParaRPr lang="de-DE" dirty="0" smtClean="0"/>
          </a:p>
          <a:p>
            <a:pPr marL="514350" indent="-514350" algn="l">
              <a:buFont typeface="+mj-lt"/>
              <a:buAutoNum type="arabicPeriod"/>
            </a:pPr>
            <a:r>
              <a:rPr lang="de-DE" dirty="0" smtClean="0"/>
              <a:t>Gesetz zur Steuerung und Begrenzung der Zuwanderung und zur Regelung des Aufenthaltes und der Integration von Unionsbürgern und Ausländern (Zuwanderungsgesetz):</a:t>
            </a:r>
            <a:br>
              <a:rPr lang="de-DE" dirty="0" smtClean="0"/>
            </a:br>
            <a:r>
              <a:rPr lang="de-DE" dirty="0" smtClean="0"/>
              <a:t/>
            </a:r>
            <a:br>
              <a:rPr lang="de-DE" dirty="0" smtClean="0"/>
            </a:br>
            <a:r>
              <a:rPr lang="de-DE" dirty="0" smtClean="0"/>
              <a:t/>
            </a:r>
            <a:br>
              <a:rPr lang="de-DE" dirty="0" smtClean="0"/>
            </a:br>
            <a:r>
              <a:rPr lang="de-DE" dirty="0" smtClean="0"/>
              <a:t>Enthält </a:t>
            </a:r>
            <a:r>
              <a:rPr lang="de-DE" dirty="0"/>
              <a:t>8</a:t>
            </a:r>
            <a:r>
              <a:rPr lang="de-DE" dirty="0" smtClean="0"/>
              <a:t> Artikel (jeweils mit zahlreichen Rechtsvorschriften),von denen 2 hier interessant sind, nämlich:</a:t>
            </a:r>
            <a:br>
              <a:rPr lang="de-DE" dirty="0" smtClean="0"/>
            </a:br>
            <a:endParaRPr lang="de-DE" dirty="0" smtClean="0"/>
          </a:p>
          <a:p>
            <a:pPr marL="971550" lvl="1" indent="-514350" algn="l">
              <a:buFont typeface="+mj-lt"/>
              <a:buAutoNum type="alphaLcPeriod"/>
            </a:pPr>
            <a:r>
              <a:rPr lang="de-DE" dirty="0" smtClean="0"/>
              <a:t>Artikel 1: Aufenthaltsgesetz </a:t>
            </a:r>
            <a:br>
              <a:rPr lang="de-DE" dirty="0" smtClean="0"/>
            </a:br>
            <a:endParaRPr lang="de-DE" dirty="0" smtClean="0"/>
          </a:p>
          <a:p>
            <a:pPr marL="971550" lvl="1" indent="-514350" algn="l">
              <a:buFont typeface="+mj-lt"/>
              <a:buAutoNum type="alphaLcPeriod"/>
            </a:pPr>
            <a:r>
              <a:rPr lang="de-DE" dirty="0" smtClean="0"/>
              <a:t>Artikel 2: Freizügigkeitsgesetz </a:t>
            </a:r>
            <a:endParaRPr lang="de-DE" dirty="0"/>
          </a:p>
        </p:txBody>
      </p:sp>
    </p:spTree>
    <p:extLst>
      <p:ext uri="{BB962C8B-B14F-4D97-AF65-F5344CB8AC3E}">
        <p14:creationId xmlns:p14="http://schemas.microsoft.com/office/powerpoint/2010/main" val="21283329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549068"/>
          </a:xfrm>
        </p:spPr>
        <p:txBody>
          <a:bodyPr>
            <a:noAutofit/>
          </a:bodyPr>
          <a:lstStyle/>
          <a:p>
            <a:r>
              <a:rPr lang="de-DE" sz="2800" dirty="0" smtClean="0"/>
              <a:t>Verlust des Rechts auf Einreise und Aufenthalt: § 6 </a:t>
            </a:r>
            <a:r>
              <a:rPr lang="de-DE" sz="2800" dirty="0" err="1" smtClean="0"/>
              <a:t>FreizügigkeitsG</a:t>
            </a:r>
            <a:endParaRPr lang="de-DE" sz="2800" dirty="0" smtClean="0"/>
          </a:p>
          <a:p>
            <a:pPr algn="l"/>
            <a:endParaRPr lang="de-DE" sz="1800" dirty="0" smtClean="0"/>
          </a:p>
          <a:p>
            <a:pPr algn="l"/>
            <a:r>
              <a:rPr lang="de-DE" sz="1800" dirty="0" smtClean="0"/>
              <a:t>Absatz 5:</a:t>
            </a:r>
          </a:p>
          <a:p>
            <a:pPr algn="l"/>
            <a:endParaRPr lang="de-DE" sz="1800" dirty="0" smtClean="0"/>
          </a:p>
          <a:p>
            <a:pPr algn="l"/>
            <a:r>
              <a:rPr lang="de-DE" sz="1800" dirty="0" smtClean="0"/>
              <a:t>Eine Feststellung nach Absatz 1 darf bei Unionsbürgern und ihren Familienangehörigen, die ihren Aufenthalt in den letzten zehn Jahren im Bundesgebiet hatten, und bei Minderjährigen nur aus </a:t>
            </a:r>
            <a:r>
              <a:rPr lang="de-DE" sz="1800" u="sng" dirty="0" smtClean="0"/>
              <a:t>zwingenden Gründen der öffentlichen Sicherheit</a:t>
            </a:r>
            <a:r>
              <a:rPr lang="de-DE" sz="1800" dirty="0" smtClean="0"/>
              <a:t> getroffen werden. </a:t>
            </a:r>
          </a:p>
          <a:p>
            <a:pPr algn="l"/>
            <a:r>
              <a:rPr lang="de-DE" sz="1800" dirty="0" smtClean="0"/>
              <a:t>Für Minderjährige gilt dies nicht, wenn der Verlust des Aufenthaltsrechts zum Wohl des Kindes notwendig ist. </a:t>
            </a:r>
          </a:p>
          <a:p>
            <a:pPr algn="l"/>
            <a:r>
              <a:rPr lang="de-DE" sz="1800" dirty="0" smtClean="0"/>
              <a:t>Zwingende Gründe der öffentlichen Sicherheit können nur dann vorliegen, wenn der Betroffene </a:t>
            </a:r>
          </a:p>
          <a:p>
            <a:pPr marL="457200" indent="-457200" algn="l">
              <a:buFontTx/>
              <a:buChar char="-"/>
            </a:pPr>
            <a:r>
              <a:rPr lang="de-DE" sz="1800" dirty="0" smtClean="0"/>
              <a:t>wegen einer oder mehrerer vorsätzlicher Straftaten rechtskräftig zu einer Freiheits- oder Jugendstrafe von mindestens fünf Jahren verurteilt oder </a:t>
            </a:r>
          </a:p>
          <a:p>
            <a:pPr marL="457200" indent="-457200" algn="l">
              <a:buFontTx/>
              <a:buChar char="-"/>
            </a:pPr>
            <a:r>
              <a:rPr lang="de-DE" sz="1800" dirty="0" smtClean="0"/>
              <a:t>bei der letzten rechtskräftigen Verurteilung Sicherungsverwahrung angeordnet wurde, </a:t>
            </a:r>
          </a:p>
          <a:p>
            <a:pPr marL="457200" indent="-457200" algn="l">
              <a:buFontTx/>
              <a:buChar char="-"/>
            </a:pPr>
            <a:r>
              <a:rPr lang="de-DE" sz="1800" dirty="0" smtClean="0"/>
              <a:t>wenn die Sicherheit der Bundesrepublik Deutschland betroffen ist oder </a:t>
            </a:r>
          </a:p>
          <a:p>
            <a:pPr marL="457200" indent="-457200" algn="l">
              <a:buFontTx/>
              <a:buChar char="-"/>
            </a:pPr>
            <a:r>
              <a:rPr lang="de-DE" sz="1800" dirty="0" smtClean="0"/>
              <a:t>wenn vom Betroffenen eine terroristische Gefahr ausgeht.</a:t>
            </a:r>
          </a:p>
        </p:txBody>
      </p:sp>
    </p:spTree>
    <p:extLst>
      <p:ext uri="{BB962C8B-B14F-4D97-AF65-F5344CB8AC3E}">
        <p14:creationId xmlns:p14="http://schemas.microsoft.com/office/powerpoint/2010/main" val="38972564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r>
              <a:rPr lang="de-DE" sz="2800" dirty="0" smtClean="0"/>
              <a:t>Verlust des Rechts auf Einreise und Aufenthalt: § 6 </a:t>
            </a:r>
            <a:r>
              <a:rPr lang="de-DE" sz="2800" dirty="0" err="1" smtClean="0"/>
              <a:t>FreizügigkeitsG</a:t>
            </a:r>
            <a:endParaRPr lang="de-DE" sz="2800" dirty="0" smtClean="0"/>
          </a:p>
          <a:p>
            <a:pPr algn="l"/>
            <a:endParaRPr lang="de-DE" dirty="0" smtClean="0"/>
          </a:p>
          <a:p>
            <a:pPr algn="l"/>
            <a:endParaRPr lang="de-DE" dirty="0"/>
          </a:p>
          <a:p>
            <a:pPr algn="l"/>
            <a:r>
              <a:rPr lang="de-DE" sz="2800" dirty="0" smtClean="0"/>
              <a:t>Absatz 6:</a:t>
            </a:r>
          </a:p>
          <a:p>
            <a:pPr algn="l"/>
            <a:endParaRPr lang="de-DE" sz="2800" dirty="0" smtClean="0"/>
          </a:p>
          <a:p>
            <a:pPr algn="l"/>
            <a:r>
              <a:rPr lang="de-DE" sz="2800" dirty="0" smtClean="0"/>
              <a:t>Die Entscheidungen oder Maßnahmen, die den Verlust des Aufenthaltsrechts oder des Daueraufenthaltsrechts betreffen, dürfen nicht zu wirtschaftlichen Zwecken getroffen werden.</a:t>
            </a:r>
          </a:p>
        </p:txBody>
      </p:sp>
    </p:spTree>
    <p:extLst>
      <p:ext uri="{BB962C8B-B14F-4D97-AF65-F5344CB8AC3E}">
        <p14:creationId xmlns:p14="http://schemas.microsoft.com/office/powerpoint/2010/main" val="16418126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r>
              <a:rPr lang="de-DE" sz="2800" dirty="0" smtClean="0"/>
              <a:t>Verlust des Rechts auf Einreise und Aufenthalt: § 6 </a:t>
            </a:r>
            <a:r>
              <a:rPr lang="de-DE" sz="2800" dirty="0" err="1" smtClean="0"/>
              <a:t>FreizügigkeitsG</a:t>
            </a:r>
            <a:endParaRPr lang="de-DE" sz="2800" dirty="0" smtClean="0"/>
          </a:p>
          <a:p>
            <a:pPr algn="l"/>
            <a:endParaRPr lang="de-DE" dirty="0" smtClean="0"/>
          </a:p>
          <a:p>
            <a:pPr algn="l"/>
            <a:endParaRPr lang="de-DE" dirty="0"/>
          </a:p>
          <a:p>
            <a:pPr algn="l"/>
            <a:r>
              <a:rPr lang="de-DE" sz="2800" dirty="0" smtClean="0"/>
              <a:t>Absatz 8:</a:t>
            </a:r>
          </a:p>
          <a:p>
            <a:pPr algn="l"/>
            <a:endParaRPr lang="de-DE" sz="2800" dirty="0" smtClean="0"/>
          </a:p>
          <a:p>
            <a:pPr algn="l"/>
            <a:r>
              <a:rPr lang="de-DE" sz="2800" dirty="0" smtClean="0"/>
              <a:t>Vor der Feststellung nach Absatz 1 soll der Betroffene angehört werden. Die Feststellung bedarf der Schriftform.</a:t>
            </a:r>
          </a:p>
        </p:txBody>
      </p:sp>
    </p:spTree>
    <p:extLst>
      <p:ext uri="{BB962C8B-B14F-4D97-AF65-F5344CB8AC3E}">
        <p14:creationId xmlns:p14="http://schemas.microsoft.com/office/powerpoint/2010/main" val="38263473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85000" lnSpcReduction="10000"/>
          </a:bodyPr>
          <a:lstStyle/>
          <a:p>
            <a:r>
              <a:rPr lang="de-DE" sz="3300" dirty="0" smtClean="0"/>
              <a:t>Ausreisepflicht bei Nichtbestehen/nach Verlust des Rechts auf Einreise und Aufenthalt: § </a:t>
            </a:r>
            <a:r>
              <a:rPr lang="de-DE" sz="3300" dirty="0"/>
              <a:t>7</a:t>
            </a:r>
            <a:r>
              <a:rPr lang="de-DE" sz="3300" dirty="0" smtClean="0"/>
              <a:t> </a:t>
            </a:r>
            <a:r>
              <a:rPr lang="de-DE" sz="3300" dirty="0" err="1" smtClean="0"/>
              <a:t>FreizügigkeitsG</a:t>
            </a:r>
            <a:endParaRPr lang="de-DE" sz="3300" dirty="0" smtClean="0"/>
          </a:p>
          <a:p>
            <a:pPr algn="l"/>
            <a:endParaRPr lang="de-DE" dirty="0"/>
          </a:p>
          <a:p>
            <a:pPr algn="l"/>
            <a:r>
              <a:rPr lang="de-DE" dirty="0" smtClean="0"/>
              <a:t>Absatz 1:</a:t>
            </a:r>
          </a:p>
          <a:p>
            <a:pPr algn="l"/>
            <a:endParaRPr lang="de-DE" dirty="0" smtClean="0"/>
          </a:p>
          <a:p>
            <a:pPr algn="l"/>
            <a:r>
              <a:rPr lang="de-DE" dirty="0" smtClean="0"/>
              <a:t>Unionsbürger oder ihre Familienangehörigen sind ausreisepflichtig, wenn die Ausländerbehörde festgestellt hat, dass das Recht auf Einreise und Aufenthalt nicht besteht. In dem Bescheid soll die Abschiebung angedroht und eine Ausreisefrist gesetzt werden. Außer in dringenden Fällen muss die Frist mindestens einen Monat betragen. Wird ein Antrag nach § 80 Abs. 5 der Verwaltungsgerichtsordnung gestellt, darf die Abschiebung nicht erfolgen, bevor über den Antrag entschieden wurde.</a:t>
            </a:r>
          </a:p>
        </p:txBody>
      </p:sp>
    </p:spTree>
    <p:extLst>
      <p:ext uri="{BB962C8B-B14F-4D97-AF65-F5344CB8AC3E}">
        <p14:creationId xmlns:p14="http://schemas.microsoft.com/office/powerpoint/2010/main" val="10861341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62500" lnSpcReduction="20000"/>
          </a:bodyPr>
          <a:lstStyle/>
          <a:p>
            <a:r>
              <a:rPr lang="de-DE" sz="4500" dirty="0" smtClean="0"/>
              <a:t>Ausreisepflicht bei Nichtbestehen/nach Verlust des Rechts auf Einreise und Aufenthalt: § </a:t>
            </a:r>
            <a:r>
              <a:rPr lang="de-DE" sz="4500" dirty="0"/>
              <a:t>7</a:t>
            </a:r>
            <a:r>
              <a:rPr lang="de-DE" sz="4500" dirty="0" smtClean="0"/>
              <a:t> </a:t>
            </a:r>
            <a:r>
              <a:rPr lang="de-DE" sz="4500" dirty="0" err="1" smtClean="0"/>
              <a:t>FreizügigkeitsG</a:t>
            </a:r>
            <a:endParaRPr lang="de-DE" sz="4500" dirty="0" smtClean="0"/>
          </a:p>
          <a:p>
            <a:pPr algn="l"/>
            <a:endParaRPr lang="de-DE" dirty="0"/>
          </a:p>
          <a:p>
            <a:pPr algn="l"/>
            <a:r>
              <a:rPr lang="de-DE" dirty="0" smtClean="0"/>
              <a:t>Absatz 2:</a:t>
            </a:r>
          </a:p>
          <a:p>
            <a:pPr algn="l"/>
            <a:endParaRPr lang="de-DE" dirty="0" smtClean="0"/>
          </a:p>
          <a:p>
            <a:pPr algn="l"/>
            <a:r>
              <a:rPr lang="de-DE" dirty="0" smtClean="0"/>
              <a:t>Unionsbürger und ihre Familienangehörigen, die ihr Freizügigkeitsrecht nach § 6 Abs. 1 verloren haben, dürfen nicht erneut in das Bundesgebiet einreisen und sich darin aufhalten. Unionsbürgern und ihren Familienangehörigen, bei denen das Nichtbestehen des Freizügigkeitsrechts nach § 2 Absatz 7 festgestellt worden ist, kann untersagt werden, erneut in das Bundesgebiet einzureisen und sich darin aufzuhalten. </a:t>
            </a:r>
          </a:p>
          <a:p>
            <a:pPr algn="l"/>
            <a:r>
              <a:rPr lang="de-DE" dirty="0" smtClean="0"/>
              <a:t>Dies soll untersagt werden, wenn ein besonders schwerer Fall, insbesondere ein wiederholtes Vortäuschen des Vorliegens der Voraussetzungen des Rechts auf Einreise und Aufenthalt, vorliegt oder wenn ihr Aufenthalt die öffentliche Ordnung und Sicherheit der Bundesrepublik Deutschland in erheblicher Weise beeinträchtigt. .......</a:t>
            </a:r>
          </a:p>
          <a:p>
            <a:pPr algn="l"/>
            <a:r>
              <a:rPr lang="de-DE" dirty="0" smtClean="0"/>
              <a:t>Das Verbot nach den Sätzen 1 bis 3 wird von Amts wegen befristet. Die Frist ist unter Berücksichtigung der Umstände des Einzelfalles festzusetzen und darf fünf Jahre nur in den Fällen des § 6 Absatz 1 überschreiten. Die Frist beginnt mit der Ausreise. </a:t>
            </a:r>
          </a:p>
          <a:p>
            <a:pPr algn="l"/>
            <a:r>
              <a:rPr lang="de-DE" dirty="0" smtClean="0"/>
              <a:t>.......</a:t>
            </a:r>
          </a:p>
        </p:txBody>
      </p:sp>
    </p:spTree>
    <p:extLst>
      <p:ext uri="{BB962C8B-B14F-4D97-AF65-F5344CB8AC3E}">
        <p14:creationId xmlns:p14="http://schemas.microsoft.com/office/powerpoint/2010/main" val="3619028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endParaRPr lang="de-DE" dirty="0"/>
          </a:p>
          <a:p>
            <a:r>
              <a:rPr lang="de-DE" dirty="0" smtClean="0"/>
              <a:t>Sonderproblem: Sozialleistungen</a:t>
            </a:r>
          </a:p>
          <a:p>
            <a:endParaRPr lang="de-DE" dirty="0"/>
          </a:p>
          <a:p>
            <a:pPr algn="l"/>
            <a:r>
              <a:rPr lang="de-DE" sz="3000" dirty="0" smtClean="0"/>
              <a:t>Kann ein Unionsbürger während seines Aufenthaltes in Deutschland Sozialleistungen beziehen?</a:t>
            </a:r>
          </a:p>
          <a:p>
            <a:pPr algn="l"/>
            <a:endParaRPr lang="de-DE" sz="3000" dirty="0"/>
          </a:p>
          <a:p>
            <a:pPr algn="l"/>
            <a:r>
              <a:rPr lang="de-DE" sz="3000" dirty="0" smtClean="0"/>
              <a:t>Grundsatz: solange sich ein Unionsbürger rechtmäßig in einem Mitgliedsstaat aufhält, hat er Anspruch auf Sozialleistungen. </a:t>
            </a:r>
          </a:p>
          <a:p>
            <a:pPr algn="l"/>
            <a:endParaRPr lang="de-DE" sz="3000" dirty="0"/>
          </a:p>
          <a:p>
            <a:pPr algn="l"/>
            <a:r>
              <a:rPr lang="de-DE" sz="3000" dirty="0" smtClean="0"/>
              <a:t>Dennoch ist die Rechtslage in Deutschland nicht einfach. </a:t>
            </a:r>
            <a:endParaRPr lang="de-DE" sz="3000" dirty="0"/>
          </a:p>
        </p:txBody>
      </p:sp>
    </p:spTree>
    <p:extLst>
      <p:ext uri="{BB962C8B-B14F-4D97-AF65-F5344CB8AC3E}">
        <p14:creationId xmlns:p14="http://schemas.microsoft.com/office/powerpoint/2010/main" val="41326618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endParaRPr lang="de-DE" dirty="0" smtClean="0"/>
          </a:p>
          <a:p>
            <a:r>
              <a:rPr lang="de-DE" dirty="0" smtClean="0"/>
              <a:t>Sonderproblem: Sozialleistungen</a:t>
            </a:r>
          </a:p>
          <a:p>
            <a:endParaRPr lang="de-DE" dirty="0"/>
          </a:p>
          <a:p>
            <a:pPr algn="l"/>
            <a:r>
              <a:rPr lang="de-DE" dirty="0" smtClean="0"/>
              <a:t>Sozialleistungen in Deutschland werden, soweit hier von Interesse, unterschieden nach</a:t>
            </a:r>
          </a:p>
          <a:p>
            <a:pPr marL="457200" indent="-457200" algn="l">
              <a:buFontTx/>
              <a:buChar char="-"/>
            </a:pPr>
            <a:r>
              <a:rPr lang="de-DE" dirty="0" smtClean="0"/>
              <a:t>Arbeitslosengeld ( sog. ALG II, für erwerbsfähige Bedürftige) </a:t>
            </a:r>
            <a:br>
              <a:rPr lang="de-DE" dirty="0" smtClean="0"/>
            </a:br>
            <a:r>
              <a:rPr lang="de-DE" dirty="0" smtClean="0"/>
              <a:t>und</a:t>
            </a:r>
          </a:p>
          <a:p>
            <a:pPr marL="457200" indent="-457200" algn="l">
              <a:buFontTx/>
              <a:buChar char="-"/>
            </a:pPr>
            <a:r>
              <a:rPr lang="de-DE" dirty="0" smtClean="0"/>
              <a:t>Sozialhilfe (für nicht erwerbsfähige Bedürftige)</a:t>
            </a:r>
            <a:endParaRPr lang="de-DE" dirty="0"/>
          </a:p>
        </p:txBody>
      </p:sp>
    </p:spTree>
    <p:extLst>
      <p:ext uri="{BB962C8B-B14F-4D97-AF65-F5344CB8AC3E}">
        <p14:creationId xmlns:p14="http://schemas.microsoft.com/office/powerpoint/2010/main" val="30369170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endParaRPr lang="de-DE" dirty="0" smtClean="0"/>
          </a:p>
          <a:p>
            <a:r>
              <a:rPr lang="de-DE" dirty="0" smtClean="0"/>
              <a:t>Sonderproblem: Sozialleistungen</a:t>
            </a:r>
          </a:p>
          <a:p>
            <a:endParaRPr lang="de-DE" dirty="0"/>
          </a:p>
          <a:p>
            <a:pPr algn="l"/>
            <a:endParaRPr lang="de-DE" dirty="0"/>
          </a:p>
          <a:p>
            <a:pPr marL="457200" indent="-457200" algn="l">
              <a:buFontTx/>
              <a:buChar char="-"/>
            </a:pPr>
            <a:r>
              <a:rPr lang="de-DE" dirty="0" smtClean="0"/>
              <a:t>In den ersten drei Monaten wird kein „gewöhnlicher Aufenthalt“, angenommen, wenn derzeit und auf absehbare Zukunft kein weiterer Aufenthaltsgrund besteht.</a:t>
            </a:r>
            <a:br>
              <a:rPr lang="de-DE" dirty="0" smtClean="0"/>
            </a:br>
            <a:r>
              <a:rPr lang="de-DE" dirty="0" smtClean="0"/>
              <a:t>Daher keine Ansprüche auf Sozialleistungen. Das ist unproblematisch mit Unionsrecht vereinbar (so auch </a:t>
            </a:r>
            <a:r>
              <a:rPr lang="de-DE" dirty="0" err="1" smtClean="0"/>
              <a:t>EuGH</a:t>
            </a:r>
            <a:r>
              <a:rPr lang="de-DE" dirty="0" smtClean="0"/>
              <a:t>, C 299/14). </a:t>
            </a:r>
          </a:p>
          <a:p>
            <a:pPr algn="l"/>
            <a:endParaRPr lang="de-DE" dirty="0"/>
          </a:p>
          <a:p>
            <a:pPr algn="l"/>
            <a:endParaRPr lang="de-DE" dirty="0"/>
          </a:p>
        </p:txBody>
      </p:sp>
    </p:spTree>
    <p:extLst>
      <p:ext uri="{BB962C8B-B14F-4D97-AF65-F5344CB8AC3E}">
        <p14:creationId xmlns:p14="http://schemas.microsoft.com/office/powerpoint/2010/main" val="12153110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endParaRPr lang="de-DE" dirty="0" smtClean="0"/>
          </a:p>
          <a:p>
            <a:r>
              <a:rPr lang="de-DE" dirty="0" smtClean="0"/>
              <a:t>Sonderproblem: Sozialleistungen</a:t>
            </a:r>
          </a:p>
          <a:p>
            <a:endParaRPr lang="de-DE" dirty="0"/>
          </a:p>
          <a:p>
            <a:pPr algn="l"/>
            <a:endParaRPr lang="de-DE" dirty="0"/>
          </a:p>
          <a:p>
            <a:pPr algn="l"/>
            <a:r>
              <a:rPr lang="de-DE" dirty="0" smtClean="0"/>
              <a:t>Aber: auch Unionsbürger, die ihr Aufenthaltsrecht ausschließlich </a:t>
            </a:r>
            <a:r>
              <a:rPr lang="de-DE" u="sng" dirty="0" smtClean="0"/>
              <a:t>zur Arbeitssuche</a:t>
            </a:r>
            <a:r>
              <a:rPr lang="de-DE" dirty="0" smtClean="0"/>
              <a:t> haben, sind gemäß § 7 Absatz 1 Satz 2 SGB II von dem Bezug von ALG II ausgenommen.</a:t>
            </a:r>
            <a:br>
              <a:rPr lang="de-DE" dirty="0" smtClean="0"/>
            </a:br>
            <a:r>
              <a:rPr lang="de-DE" dirty="0" smtClean="0"/>
              <a:t>Es ist streitig, ob dies europarechtlich zulässig ist.</a:t>
            </a:r>
          </a:p>
          <a:p>
            <a:pPr algn="l"/>
            <a:endParaRPr lang="de-DE" dirty="0"/>
          </a:p>
          <a:p>
            <a:pPr algn="l"/>
            <a:endParaRPr lang="de-DE" dirty="0"/>
          </a:p>
        </p:txBody>
      </p:sp>
    </p:spTree>
    <p:extLst>
      <p:ext uri="{BB962C8B-B14F-4D97-AF65-F5344CB8AC3E}">
        <p14:creationId xmlns:p14="http://schemas.microsoft.com/office/powerpoint/2010/main" val="4737764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endParaRPr lang="de-DE" dirty="0" smtClean="0"/>
          </a:p>
          <a:p>
            <a:r>
              <a:rPr lang="de-DE" dirty="0" smtClean="0"/>
              <a:t>Sonderproblem: Sozialleistungen</a:t>
            </a:r>
          </a:p>
          <a:p>
            <a:endParaRPr lang="de-DE" dirty="0"/>
          </a:p>
          <a:p>
            <a:pPr algn="l"/>
            <a:endParaRPr lang="de-DE" dirty="0"/>
          </a:p>
          <a:p>
            <a:pPr algn="l"/>
            <a:r>
              <a:rPr lang="de-DE" dirty="0" smtClean="0"/>
              <a:t>Der Ausschluss wird vor allem im Hinblick auf Art. 24 Absatz 2 der Richtlinie 2004/38 begründet.</a:t>
            </a:r>
          </a:p>
          <a:p>
            <a:pPr algn="l"/>
            <a:r>
              <a:rPr lang="de-DE" dirty="0" smtClean="0"/>
              <a:t>Fraglich ist aber, ob das mit dem Gleichheitsgebot aus Art. 18 AEUV vereinbar ist.</a:t>
            </a:r>
          </a:p>
          <a:p>
            <a:pPr algn="l"/>
            <a:endParaRPr lang="de-DE" dirty="0"/>
          </a:p>
          <a:p>
            <a:pPr algn="l"/>
            <a:endParaRPr lang="de-DE" dirty="0"/>
          </a:p>
        </p:txBody>
      </p:sp>
    </p:spTree>
    <p:extLst>
      <p:ext uri="{BB962C8B-B14F-4D97-AF65-F5344CB8AC3E}">
        <p14:creationId xmlns:p14="http://schemas.microsoft.com/office/powerpoint/2010/main" val="2547181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algn="l"/>
            <a:endParaRPr lang="de-DE" dirty="0" smtClean="0"/>
          </a:p>
          <a:p>
            <a:pPr marL="514350" indent="-514350" algn="l">
              <a:buFont typeface="+mj-lt"/>
              <a:buAutoNum type="arabicPeriod" startAt="2"/>
            </a:pPr>
            <a:r>
              <a:rPr lang="de-DE" dirty="0" smtClean="0"/>
              <a:t>Gesetz über den Aufenthalt, die Erwerbstätigkeit und die Integration von Ausländern im Bundesgebiet (Aufenthaltsgesetz):</a:t>
            </a:r>
            <a:br>
              <a:rPr lang="de-DE" dirty="0" smtClean="0"/>
            </a:br>
            <a:r>
              <a:rPr lang="de-DE" dirty="0" smtClean="0"/>
              <a:t/>
            </a:r>
            <a:br>
              <a:rPr lang="de-DE" dirty="0" smtClean="0"/>
            </a:br>
            <a:r>
              <a:rPr lang="de-DE" dirty="0" smtClean="0"/>
              <a:t>Findet gem. § 2 Abs. 1 keine Anwendung auf Ausländer, deren Rechtsstellung von dem Gesetz über die allgemeine Freizügigkeit von Unionsbürgern geregelt ist, soweit nicht durch Gesetz (vor allem § 11 des Freizügigkeitsgesetztes u.a.) etwas anderes bestimmt.</a:t>
            </a:r>
          </a:p>
        </p:txBody>
      </p:sp>
    </p:spTree>
    <p:extLst>
      <p:ext uri="{BB962C8B-B14F-4D97-AF65-F5344CB8AC3E}">
        <p14:creationId xmlns:p14="http://schemas.microsoft.com/office/powerpoint/2010/main" val="7046861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92500" lnSpcReduction="20000"/>
          </a:bodyPr>
          <a:lstStyle/>
          <a:p>
            <a:pPr algn="l"/>
            <a:endParaRPr lang="de-DE" dirty="0" smtClean="0"/>
          </a:p>
          <a:p>
            <a:r>
              <a:rPr lang="de-DE" sz="3500" dirty="0" smtClean="0"/>
              <a:t>Sonderproblem: Sozialleistungen</a:t>
            </a:r>
          </a:p>
          <a:p>
            <a:endParaRPr lang="de-DE" dirty="0"/>
          </a:p>
          <a:p>
            <a:r>
              <a:rPr lang="de-DE" b="1" dirty="0"/>
              <a:t>Artikel 18</a:t>
            </a:r>
            <a:r>
              <a:rPr lang="de-DE" dirty="0" smtClean="0"/>
              <a:t/>
            </a:r>
            <a:br>
              <a:rPr lang="de-DE" dirty="0" smtClean="0"/>
            </a:br>
            <a:r>
              <a:rPr lang="de-DE" dirty="0" smtClean="0"/>
              <a:t/>
            </a:r>
            <a:br>
              <a:rPr lang="de-DE" dirty="0" smtClean="0"/>
            </a:br>
            <a:endParaRPr lang="de-DE" dirty="0" smtClean="0"/>
          </a:p>
          <a:p>
            <a:pPr algn="l"/>
            <a:r>
              <a:rPr lang="de-DE" dirty="0" smtClean="0"/>
              <a:t>Unbeschadet besonderer Bestimmungen der Verträge ist in ihrem Anwendungsbereich jede Diskriminierung aus Gründen der Staatsangehörigkeit verboten. </a:t>
            </a:r>
          </a:p>
          <a:p>
            <a:pPr algn="l"/>
            <a:r>
              <a:rPr lang="de-DE" dirty="0" smtClean="0"/>
              <a:t> </a:t>
            </a:r>
          </a:p>
          <a:p>
            <a:pPr algn="l"/>
            <a:r>
              <a:rPr lang="de-DE" dirty="0" smtClean="0"/>
              <a:t>Das Europäische Parlament und der Rat können gemäß dem ordentlichen Gesetzgebungsverfahren Regelungen für das Verbot solcher Diskriminierungen treffen.</a:t>
            </a:r>
          </a:p>
          <a:p>
            <a:pPr algn="l"/>
            <a:endParaRPr lang="de-DE" dirty="0"/>
          </a:p>
          <a:p>
            <a:pPr algn="l"/>
            <a:endParaRPr lang="de-DE" dirty="0"/>
          </a:p>
        </p:txBody>
      </p:sp>
    </p:spTree>
    <p:extLst>
      <p:ext uri="{BB962C8B-B14F-4D97-AF65-F5344CB8AC3E}">
        <p14:creationId xmlns:p14="http://schemas.microsoft.com/office/powerpoint/2010/main" val="9687571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85000" lnSpcReduction="20000"/>
          </a:bodyPr>
          <a:lstStyle/>
          <a:p>
            <a:pPr algn="l"/>
            <a:endParaRPr lang="de-DE" dirty="0" smtClean="0"/>
          </a:p>
          <a:p>
            <a:r>
              <a:rPr lang="de-DE" sz="3800" dirty="0" smtClean="0"/>
              <a:t>Sonderproblem: Sozialleistungen</a:t>
            </a:r>
          </a:p>
          <a:p>
            <a:endParaRPr lang="de-DE" dirty="0"/>
          </a:p>
          <a:p>
            <a:pPr algn="l">
              <a:lnSpc>
                <a:spcPct val="120000"/>
              </a:lnSpc>
            </a:pPr>
            <a:r>
              <a:rPr lang="de-DE" dirty="0" smtClean="0"/>
              <a:t>Zudem regelt Artikel 4 der </a:t>
            </a:r>
            <a:r>
              <a:rPr lang="de-DE" dirty="0"/>
              <a:t>VERORDNUNG (EG) Nr. 883/2004 </a:t>
            </a:r>
            <a:r>
              <a:rPr lang="de-DE" dirty="0" smtClean="0"/>
              <a:t>DES </a:t>
            </a:r>
            <a:r>
              <a:rPr lang="de-DE" dirty="0"/>
              <a:t>EUROPÄISCHEN PARLAMENTS </a:t>
            </a:r>
            <a:r>
              <a:rPr lang="de-DE" dirty="0" smtClean="0"/>
              <a:t>UND </a:t>
            </a:r>
            <a:r>
              <a:rPr lang="de-DE" dirty="0"/>
              <a:t>DES RATES </a:t>
            </a:r>
            <a:r>
              <a:rPr lang="de-DE" dirty="0" smtClean="0"/>
              <a:t>vom </a:t>
            </a:r>
            <a:r>
              <a:rPr lang="de-DE" dirty="0"/>
              <a:t>29. April 2004 </a:t>
            </a:r>
            <a:r>
              <a:rPr lang="de-DE" dirty="0" smtClean="0"/>
              <a:t>zur </a:t>
            </a:r>
            <a:r>
              <a:rPr lang="de-DE" dirty="0"/>
              <a:t>Koordinierung der Systeme der sozialen </a:t>
            </a:r>
            <a:r>
              <a:rPr lang="de-DE" dirty="0" smtClean="0"/>
              <a:t>Sicherheit:</a:t>
            </a:r>
          </a:p>
          <a:p>
            <a:pPr algn="l"/>
            <a:endParaRPr lang="de-DE" dirty="0"/>
          </a:p>
          <a:p>
            <a:r>
              <a:rPr lang="de-DE" dirty="0" smtClean="0"/>
              <a:t>„ </a:t>
            </a:r>
            <a:r>
              <a:rPr lang="de-DE" dirty="0"/>
              <a:t>Sofern in dieser Verordnung nichts</a:t>
            </a:r>
          </a:p>
          <a:p>
            <a:r>
              <a:rPr lang="de-DE" dirty="0"/>
              <a:t>anderes bestimmt ist, haben </a:t>
            </a:r>
          </a:p>
          <a:p>
            <a:r>
              <a:rPr lang="de-DE" dirty="0"/>
              <a:t>Personen, für die diese Verordnung </a:t>
            </a:r>
          </a:p>
          <a:p>
            <a:r>
              <a:rPr lang="de-DE" dirty="0"/>
              <a:t>gilt, die gleichen Rechte und Pflichten aufgrund der </a:t>
            </a:r>
          </a:p>
          <a:p>
            <a:r>
              <a:rPr lang="de-DE" dirty="0"/>
              <a:t>Rechtsvorschriften eines Mitgliedstaats wie die </a:t>
            </a:r>
          </a:p>
          <a:p>
            <a:r>
              <a:rPr lang="de-DE" dirty="0"/>
              <a:t>Staatsangehörigen dieses Staates</a:t>
            </a:r>
            <a:r>
              <a:rPr lang="de-DE" dirty="0" smtClean="0"/>
              <a:t>.“ </a:t>
            </a:r>
            <a:endParaRPr lang="de-DE" dirty="0"/>
          </a:p>
          <a:p>
            <a:pPr algn="l"/>
            <a:endParaRPr lang="de-DE" dirty="0"/>
          </a:p>
          <a:p>
            <a:pPr algn="l"/>
            <a:endParaRPr lang="de-DE" dirty="0"/>
          </a:p>
          <a:p>
            <a:pPr algn="l"/>
            <a:endParaRPr lang="de-DE" dirty="0"/>
          </a:p>
        </p:txBody>
      </p:sp>
    </p:spTree>
    <p:extLst>
      <p:ext uri="{BB962C8B-B14F-4D97-AF65-F5344CB8AC3E}">
        <p14:creationId xmlns:p14="http://schemas.microsoft.com/office/powerpoint/2010/main" val="22114650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77500" lnSpcReduction="20000"/>
          </a:bodyPr>
          <a:lstStyle/>
          <a:p>
            <a:pPr algn="l"/>
            <a:endParaRPr lang="de-DE" dirty="0" smtClean="0"/>
          </a:p>
          <a:p>
            <a:r>
              <a:rPr lang="de-DE" sz="4100" dirty="0" smtClean="0"/>
              <a:t>Sonderproblem: Sozialleistungen</a:t>
            </a:r>
          </a:p>
          <a:p>
            <a:endParaRPr lang="de-DE" dirty="0"/>
          </a:p>
          <a:p>
            <a:pPr algn="l"/>
            <a:r>
              <a:rPr lang="de-DE" dirty="0" smtClean="0"/>
              <a:t>Mit seiner aktuellen Rechtsprechung hat der </a:t>
            </a:r>
            <a:r>
              <a:rPr lang="de-DE" dirty="0" err="1" smtClean="0"/>
              <a:t>EuGH</a:t>
            </a:r>
            <a:r>
              <a:rPr lang="de-DE" dirty="0" smtClean="0"/>
              <a:t> seine früher eher großzügige Linie verlassen (seit C 140/12 – Brey). Nunmehr lassen sich folgende Konstellationen unterscheiden:</a:t>
            </a:r>
          </a:p>
          <a:p>
            <a:pPr algn="l"/>
            <a:endParaRPr lang="de-DE" dirty="0" smtClean="0"/>
          </a:p>
          <a:p>
            <a:pPr marL="514350" indent="-514350" algn="l">
              <a:buAutoNum type="arabicPeriod"/>
            </a:pPr>
            <a:r>
              <a:rPr lang="de-DE" dirty="0" smtClean="0"/>
              <a:t>Ein Unionsbürger reist nach Deutschland ein, will hier aber nicht arbeiten. Kein Anspruch auf Sozialleistungen.</a:t>
            </a:r>
          </a:p>
          <a:p>
            <a:pPr marL="514350" indent="-514350" algn="l">
              <a:buAutoNum type="arabicPeriod"/>
            </a:pPr>
            <a:r>
              <a:rPr lang="de-DE" dirty="0" smtClean="0"/>
              <a:t>Ein Unionsbürger reist nach Deutschland ein, um Arbeit zu suchen, findet aber keine. Auch hier kein Anspruch auf Sozialleistungen.</a:t>
            </a:r>
          </a:p>
          <a:p>
            <a:pPr marL="514350" indent="-514350" algn="l">
              <a:buAutoNum type="arabicPeriod"/>
            </a:pPr>
            <a:r>
              <a:rPr lang="de-DE" dirty="0" smtClean="0"/>
              <a:t>Ein Unionsbürger reist nach Deutschland ein, lebt hier länger als drei Monate, arbeitet aber nur kurz. Dann gilt er nur noch für sechs Monate als „Erwerbstätiger“. Danach kein Anspruch auf Sozialleistungen mehr.  (</a:t>
            </a:r>
            <a:r>
              <a:rPr lang="de-DE" dirty="0" err="1" smtClean="0"/>
              <a:t>EuGH</a:t>
            </a:r>
            <a:r>
              <a:rPr lang="de-DE" dirty="0" smtClean="0"/>
              <a:t>, Urteil vom 15.09.2015, C 67/14).</a:t>
            </a:r>
            <a:endParaRPr lang="de-DE" dirty="0"/>
          </a:p>
        </p:txBody>
      </p:sp>
    </p:spTree>
    <p:extLst>
      <p:ext uri="{BB962C8B-B14F-4D97-AF65-F5344CB8AC3E}">
        <p14:creationId xmlns:p14="http://schemas.microsoft.com/office/powerpoint/2010/main" val="2376252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endParaRPr lang="de-DE" dirty="0" smtClean="0"/>
          </a:p>
          <a:p>
            <a:r>
              <a:rPr lang="de-DE" dirty="0" smtClean="0"/>
              <a:t>Sonderproblem: Sozialleistungen</a:t>
            </a:r>
          </a:p>
          <a:p>
            <a:endParaRPr lang="de-DE" dirty="0"/>
          </a:p>
          <a:p>
            <a:pPr algn="l"/>
            <a:r>
              <a:rPr lang="de-DE" dirty="0" smtClean="0"/>
              <a:t>Sofern kein Anspruch auf ALG II besteht, kommt ein Anspruch auf Sozialhilfe in Betracht. Dieser ist allerdings dann ausgeschlossen, wenn die Einreise zum Zwecke des Sozialhilfebezugs erfolgte (wofür allerdings das Sozialamt beweispflichtig ist). </a:t>
            </a:r>
            <a:endParaRPr lang="de-DE" dirty="0"/>
          </a:p>
          <a:p>
            <a:pPr algn="l"/>
            <a:r>
              <a:rPr lang="de-DE" dirty="0" smtClean="0"/>
              <a:t>Die Einzelheiten zum Bezug von Sozialleistungen durch Unionsbürger in Deutschland sind kompliziert und umstritten.</a:t>
            </a:r>
            <a:endParaRPr lang="de-DE" dirty="0"/>
          </a:p>
          <a:p>
            <a:pPr algn="l"/>
            <a:endParaRPr lang="de-DE" dirty="0"/>
          </a:p>
        </p:txBody>
      </p:sp>
    </p:spTree>
    <p:extLst>
      <p:ext uri="{BB962C8B-B14F-4D97-AF65-F5344CB8AC3E}">
        <p14:creationId xmlns:p14="http://schemas.microsoft.com/office/powerpoint/2010/main" val="10383234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55000" lnSpcReduction="20000"/>
          </a:bodyPr>
          <a:lstStyle/>
          <a:p>
            <a:pPr algn="l"/>
            <a:endParaRPr lang="de-DE" dirty="0" smtClean="0"/>
          </a:p>
          <a:p>
            <a:r>
              <a:rPr lang="de-DE" sz="4600" dirty="0" smtClean="0"/>
              <a:t>Sonderproblem: Inländerdiskriminierung</a:t>
            </a:r>
          </a:p>
          <a:p>
            <a:endParaRPr lang="de-DE" dirty="0"/>
          </a:p>
          <a:p>
            <a:pPr algn="l"/>
            <a:r>
              <a:rPr lang="de-DE" sz="4400" dirty="0" smtClean="0"/>
              <a:t>Das Freizügigkeitsgesetz – und die Freizügigkeitsrichtlinie 2004/38 – finden keine Anwendung auf Deutsche, die in Deutschland leben, weil diese die Grundvoraussetzung der Anwendung – Gebrauch des Freizügigkeitsrechts – nicht erfüllen. </a:t>
            </a:r>
          </a:p>
          <a:p>
            <a:pPr algn="l"/>
            <a:endParaRPr lang="de-DE" sz="4400" dirty="0" smtClean="0"/>
          </a:p>
          <a:p>
            <a:pPr algn="l"/>
            <a:r>
              <a:rPr lang="de-DE" sz="4400" dirty="0" smtClean="0"/>
              <a:t>Ein Beispiel für die Konsequenz: die vereinfachten Regeln für den Ehegattennachzug gelten nicht für Inländer. Ehegattennachzug eines Deutschen richtet sich nach § 28 </a:t>
            </a:r>
            <a:r>
              <a:rPr lang="de-DE" sz="4400" dirty="0" err="1" smtClean="0"/>
              <a:t>AufenthG</a:t>
            </a:r>
            <a:r>
              <a:rPr lang="de-DE" sz="4400" dirty="0" smtClean="0"/>
              <a:t>, so dass gem. § 28 Abs. 1 Satz 5 die Vorschrift des § 30 Abs. 1 Satz 1 Nr. 1 und 2, Satz 3 und Abs. 2 Satz 1 anzuwenden ist (Mindestalter 18 Jahre und einfache Kenntnisse deutscher Sprache)</a:t>
            </a:r>
          </a:p>
          <a:p>
            <a:pPr algn="l"/>
            <a:endParaRPr lang="de-DE" sz="4400" dirty="0" smtClean="0"/>
          </a:p>
          <a:p>
            <a:pPr algn="l"/>
            <a:r>
              <a:rPr lang="de-DE" sz="4400" dirty="0" smtClean="0"/>
              <a:t>Damit stellt sich die Frage, ob dies eine mit Europarecht unvereinbare Diskriminierung darstellt. </a:t>
            </a:r>
            <a:endParaRPr lang="de-DE" sz="4400" dirty="0"/>
          </a:p>
        </p:txBody>
      </p:sp>
    </p:spTree>
    <p:extLst>
      <p:ext uri="{BB962C8B-B14F-4D97-AF65-F5344CB8AC3E}">
        <p14:creationId xmlns:p14="http://schemas.microsoft.com/office/powerpoint/2010/main" val="7872045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endParaRPr lang="de-DE" dirty="0" smtClean="0"/>
          </a:p>
          <a:p>
            <a:r>
              <a:rPr lang="de-DE" dirty="0" smtClean="0"/>
              <a:t>Sonderproblem: Inländerdiskriminierung</a:t>
            </a:r>
          </a:p>
          <a:p>
            <a:pPr algn="l"/>
            <a:endParaRPr lang="de-DE" dirty="0" smtClean="0"/>
          </a:p>
          <a:p>
            <a:pPr algn="l"/>
            <a:r>
              <a:rPr lang="de-DE" dirty="0" smtClean="0"/>
              <a:t>Verstoß gegen Art. 18 AEUV?</a:t>
            </a:r>
            <a:br>
              <a:rPr lang="de-DE" dirty="0" smtClean="0"/>
            </a:br>
            <a:endParaRPr lang="de-DE" dirty="0" smtClean="0"/>
          </a:p>
          <a:p>
            <a:r>
              <a:rPr lang="de-DE" dirty="0" smtClean="0"/>
              <a:t>Artikel 18</a:t>
            </a:r>
          </a:p>
          <a:p>
            <a:r>
              <a:rPr lang="de-DE" dirty="0" smtClean="0"/>
              <a:t>„Unbeschadet besonderer Bestimmungen der Verträge ist in ihrem Anwendungsbereich jede Diskriminierung aus Gründen der Staatsangehörigkeit verboten.“</a:t>
            </a:r>
          </a:p>
          <a:p>
            <a:pPr algn="l"/>
            <a:endParaRPr lang="de-DE" dirty="0" smtClean="0"/>
          </a:p>
          <a:p>
            <a:pPr algn="l"/>
            <a:endParaRPr lang="de-DE" dirty="0"/>
          </a:p>
          <a:p>
            <a:pPr algn="l"/>
            <a:endParaRPr lang="de-DE" dirty="0"/>
          </a:p>
        </p:txBody>
      </p:sp>
    </p:spTree>
    <p:extLst>
      <p:ext uri="{BB962C8B-B14F-4D97-AF65-F5344CB8AC3E}">
        <p14:creationId xmlns:p14="http://schemas.microsoft.com/office/powerpoint/2010/main" val="41610142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92500" lnSpcReduction="20000"/>
          </a:bodyPr>
          <a:lstStyle/>
          <a:p>
            <a:pPr algn="l"/>
            <a:endParaRPr lang="de-DE" dirty="0" smtClean="0"/>
          </a:p>
          <a:p>
            <a:r>
              <a:rPr lang="de-DE" sz="3500" dirty="0" smtClean="0"/>
              <a:t>Sonderproblem: Inländerdiskriminierung</a:t>
            </a:r>
          </a:p>
          <a:p>
            <a:pPr algn="l"/>
            <a:endParaRPr lang="de-DE" dirty="0" smtClean="0"/>
          </a:p>
          <a:p>
            <a:pPr algn="l"/>
            <a:r>
              <a:rPr lang="de-DE" dirty="0" smtClean="0"/>
              <a:t>Nein, weil Art. 18 AEUV nur „in ihrem Anwendungsbereich“, also dem Anwendungsbereich der Verträge, gilt, also auf innerstaatliches Recht also nicht anwendbar ist.</a:t>
            </a:r>
          </a:p>
          <a:p>
            <a:pPr algn="l"/>
            <a:endParaRPr lang="de-DE" dirty="0"/>
          </a:p>
          <a:p>
            <a:pPr algn="l"/>
            <a:r>
              <a:rPr lang="de-DE" dirty="0" smtClean="0"/>
              <a:t>Daher ist die Inländerdiskriminierung ein rein innerstaatliches Problem.</a:t>
            </a:r>
          </a:p>
          <a:p>
            <a:pPr algn="l"/>
            <a:endParaRPr lang="de-DE" dirty="0"/>
          </a:p>
          <a:p>
            <a:pPr algn="l"/>
            <a:r>
              <a:rPr lang="de-DE" dirty="0" smtClean="0"/>
              <a:t>Also ist die Diskriminierung Deutscher beim Ehegattennachzug europarechtlich nicht zu beanstanden.</a:t>
            </a:r>
          </a:p>
          <a:p>
            <a:pPr algn="l"/>
            <a:endParaRPr lang="de-DE" dirty="0" smtClean="0"/>
          </a:p>
          <a:p>
            <a:pPr algn="l"/>
            <a:endParaRPr lang="de-DE" dirty="0"/>
          </a:p>
          <a:p>
            <a:pPr algn="l"/>
            <a:endParaRPr lang="de-DE" dirty="0"/>
          </a:p>
        </p:txBody>
      </p:sp>
    </p:spTree>
    <p:extLst>
      <p:ext uri="{BB962C8B-B14F-4D97-AF65-F5344CB8AC3E}">
        <p14:creationId xmlns:p14="http://schemas.microsoft.com/office/powerpoint/2010/main" val="7696659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endParaRPr lang="de-DE" dirty="0" smtClean="0"/>
          </a:p>
          <a:p>
            <a:r>
              <a:rPr lang="de-DE" dirty="0" smtClean="0"/>
              <a:t>Sonderproblem: Inländerdiskriminierung</a:t>
            </a:r>
          </a:p>
          <a:p>
            <a:pPr algn="l"/>
            <a:endParaRPr lang="de-DE" dirty="0" smtClean="0"/>
          </a:p>
          <a:p>
            <a:pPr algn="l"/>
            <a:r>
              <a:rPr lang="de-DE" dirty="0" smtClean="0"/>
              <a:t>Ob das immer so bleiben wird, bleibt abzuwarten.</a:t>
            </a:r>
          </a:p>
          <a:p>
            <a:pPr algn="l"/>
            <a:endParaRPr lang="de-DE" dirty="0"/>
          </a:p>
          <a:p>
            <a:pPr algn="l"/>
            <a:r>
              <a:rPr lang="de-DE" dirty="0" smtClean="0"/>
              <a:t>In der Rechtsprechung des </a:t>
            </a:r>
            <a:r>
              <a:rPr lang="de-DE" dirty="0" err="1" smtClean="0"/>
              <a:t>EuGH</a:t>
            </a:r>
            <a:r>
              <a:rPr lang="de-DE" dirty="0" smtClean="0"/>
              <a:t> scheint sich nämlich eine Tendenz anzudeuten, die durch die Unionsbürgerschaft gewährten Rechte auch auf Unionsbürger auszudehnen, die niemals von ihrem Recht auf Freizügigkeit Gebrauch gemacht haben. </a:t>
            </a:r>
          </a:p>
          <a:p>
            <a:pPr algn="l"/>
            <a:endParaRPr lang="de-DE" dirty="0"/>
          </a:p>
          <a:p>
            <a:pPr algn="l"/>
            <a:endParaRPr lang="de-DE" dirty="0" smtClean="0"/>
          </a:p>
          <a:p>
            <a:pPr algn="l"/>
            <a:endParaRPr lang="de-DE" dirty="0"/>
          </a:p>
          <a:p>
            <a:pPr algn="l"/>
            <a:endParaRPr lang="de-DE" dirty="0"/>
          </a:p>
        </p:txBody>
      </p:sp>
    </p:spTree>
    <p:extLst>
      <p:ext uri="{BB962C8B-B14F-4D97-AF65-F5344CB8AC3E}">
        <p14:creationId xmlns:p14="http://schemas.microsoft.com/office/powerpoint/2010/main" val="10442947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85000" lnSpcReduction="10000"/>
          </a:bodyPr>
          <a:lstStyle/>
          <a:p>
            <a:pPr algn="l"/>
            <a:endParaRPr lang="de-DE" dirty="0" smtClean="0"/>
          </a:p>
          <a:p>
            <a:r>
              <a:rPr lang="de-DE" sz="3800" dirty="0" smtClean="0"/>
              <a:t>Sonderproblem: Inländerdiskriminierung</a:t>
            </a:r>
          </a:p>
          <a:p>
            <a:pPr algn="l"/>
            <a:endParaRPr lang="de-DE" dirty="0" smtClean="0"/>
          </a:p>
          <a:p>
            <a:pPr algn="l"/>
            <a:r>
              <a:rPr lang="de-DE" dirty="0" err="1" smtClean="0"/>
              <a:t>EuGH</a:t>
            </a:r>
            <a:r>
              <a:rPr lang="de-DE" dirty="0" smtClean="0"/>
              <a:t> C-34/09: </a:t>
            </a:r>
          </a:p>
          <a:p>
            <a:pPr algn="l"/>
            <a:endParaRPr lang="de-DE" dirty="0"/>
          </a:p>
          <a:p>
            <a:pPr algn="l"/>
            <a:r>
              <a:rPr lang="de-DE" dirty="0" smtClean="0"/>
              <a:t>„Art</a:t>
            </a:r>
            <a:r>
              <a:rPr lang="de-DE" dirty="0"/>
              <a:t>. 20 AEUV ist dahin auszulegen, dass er es einem Mitgliedstaat verwehrt, einem Drittstaatsangehörigen, der seinen minderjährigen Kindern, die Unionsbürger sind, Unterhalt gewährt, zum einen den Aufenthalt im Wohnsitzmitgliedstaat der Kinder, dessen Staatsangehörigkeit sie besitzen, zu verweigern und ihm zum anderen eine Arbeitserlaubnis zu verweigern, da derartige Entscheidungen diesen Kindern den tatsächlichen Genuss des Kernbestands der Rechte, die ihnen der Unionsbürgerstatus verleiht, verwehren würde</a:t>
            </a:r>
            <a:r>
              <a:rPr lang="de-DE" dirty="0" smtClean="0"/>
              <a:t>.“</a:t>
            </a:r>
          </a:p>
          <a:p>
            <a:pPr algn="l"/>
            <a:endParaRPr lang="de-DE" dirty="0"/>
          </a:p>
          <a:p>
            <a:pPr algn="l"/>
            <a:endParaRPr lang="de-DE" dirty="0"/>
          </a:p>
        </p:txBody>
      </p:sp>
    </p:spTree>
    <p:extLst>
      <p:ext uri="{BB962C8B-B14F-4D97-AF65-F5344CB8AC3E}">
        <p14:creationId xmlns:p14="http://schemas.microsoft.com/office/powerpoint/2010/main" val="28571401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92500" lnSpcReduction="20000"/>
          </a:bodyPr>
          <a:lstStyle/>
          <a:p>
            <a:pPr algn="l"/>
            <a:endParaRPr lang="de-DE" dirty="0" smtClean="0"/>
          </a:p>
          <a:p>
            <a:r>
              <a:rPr lang="de-DE" sz="3500" dirty="0" smtClean="0"/>
              <a:t>Sonderproblem: Inländerdiskriminierung</a:t>
            </a:r>
          </a:p>
          <a:p>
            <a:pPr algn="l"/>
            <a:endParaRPr lang="de-DE" dirty="0" smtClean="0"/>
          </a:p>
          <a:p>
            <a:pPr algn="l"/>
            <a:r>
              <a:rPr lang="de-DE" dirty="0" err="1" smtClean="0"/>
              <a:t>EuGH</a:t>
            </a:r>
            <a:r>
              <a:rPr lang="de-DE" dirty="0" smtClean="0"/>
              <a:t> C-34/09: </a:t>
            </a:r>
          </a:p>
          <a:p>
            <a:pPr algn="l"/>
            <a:endParaRPr lang="de-DE" dirty="0"/>
          </a:p>
          <a:p>
            <a:pPr algn="l"/>
            <a:r>
              <a:rPr lang="de-DE" dirty="0" smtClean="0"/>
              <a:t>„</a:t>
            </a:r>
            <a:r>
              <a:rPr lang="de-DE" dirty="0"/>
              <a:t>Wie der Gerichtshof mehrfach hervorgehoben hat, ist der Unionsbürgerstatus dazu bestimmt, der grundlegende Status der Angehörigen der Mitgliedstaaten zu sein </a:t>
            </a:r>
            <a:r>
              <a:rPr lang="de-DE" dirty="0" smtClean="0"/>
              <a:t>(.........)</a:t>
            </a:r>
            <a:r>
              <a:rPr lang="de-DE" dirty="0"/>
              <a:t>.</a:t>
            </a:r>
          </a:p>
          <a:p>
            <a:pPr algn="l"/>
            <a:r>
              <a:rPr lang="de-DE" dirty="0"/>
              <a:t>Unter diesen Umständen steht Art. 20 AEUV nationalen Maßnahmen entgegen, die bewirken, dass den Unionsbürgern der tatsächliche Genuss des Kernbestands der Rechte, die ihnen der Unionsbürgerstatus verleiht, verwehrt wird </a:t>
            </a:r>
            <a:r>
              <a:rPr lang="de-DE" dirty="0" smtClean="0"/>
              <a:t>(......)</a:t>
            </a:r>
            <a:r>
              <a:rPr lang="de-DE" dirty="0"/>
              <a:t>. </a:t>
            </a:r>
            <a:r>
              <a:rPr lang="de-DE" dirty="0" smtClean="0"/>
              <a:t>“</a:t>
            </a:r>
          </a:p>
          <a:p>
            <a:pPr algn="l"/>
            <a:endParaRPr lang="de-DE" dirty="0"/>
          </a:p>
          <a:p>
            <a:pPr algn="l"/>
            <a:endParaRPr lang="de-DE" dirty="0"/>
          </a:p>
        </p:txBody>
      </p:sp>
    </p:spTree>
    <p:extLst>
      <p:ext uri="{BB962C8B-B14F-4D97-AF65-F5344CB8AC3E}">
        <p14:creationId xmlns:p14="http://schemas.microsoft.com/office/powerpoint/2010/main" val="3497684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r>
              <a:rPr lang="de-DE" sz="4000" dirty="0" smtClean="0"/>
              <a:t>Der Zuzug von Unionsbürgern wird also vor allem umgesetzt durch das</a:t>
            </a:r>
          </a:p>
          <a:p>
            <a:endParaRPr lang="de-DE" sz="4000" dirty="0" smtClean="0"/>
          </a:p>
          <a:p>
            <a:r>
              <a:rPr lang="de-DE" sz="4000" dirty="0" smtClean="0"/>
              <a:t>Gesetz über die allgemeine Freizügigkeit von Unionsbürgern (Freizügigkeitsgesetz/EU)</a:t>
            </a:r>
          </a:p>
          <a:p>
            <a:endParaRPr lang="de-DE" sz="4000" dirty="0" smtClean="0"/>
          </a:p>
          <a:p>
            <a:r>
              <a:rPr lang="de-DE" sz="2800" dirty="0" smtClean="0"/>
              <a:t>Gilt gem. § 12 auch für Angehörige der EWR-Staaten und deren </a:t>
            </a:r>
            <a:r>
              <a:rPr lang="de-DE" sz="2800" smtClean="0"/>
              <a:t>Familienangehörige,</a:t>
            </a:r>
          </a:p>
          <a:p>
            <a:r>
              <a:rPr lang="de-DE" sz="2800" smtClean="0"/>
              <a:t>also </a:t>
            </a:r>
            <a:r>
              <a:rPr lang="de-DE" sz="2800" dirty="0" smtClean="0"/>
              <a:t>Island, Liechtenstein und Norwegen </a:t>
            </a:r>
            <a:r>
              <a:rPr lang="de-DE" dirty="0" smtClean="0"/>
              <a:t> </a:t>
            </a:r>
            <a:endParaRPr lang="de-DE" dirty="0"/>
          </a:p>
        </p:txBody>
      </p:sp>
    </p:spTree>
    <p:extLst>
      <p:ext uri="{BB962C8B-B14F-4D97-AF65-F5344CB8AC3E}">
        <p14:creationId xmlns:p14="http://schemas.microsoft.com/office/powerpoint/2010/main" val="13626330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77500" lnSpcReduction="20000"/>
          </a:bodyPr>
          <a:lstStyle/>
          <a:p>
            <a:pPr algn="l"/>
            <a:endParaRPr lang="de-DE" dirty="0" smtClean="0"/>
          </a:p>
          <a:p>
            <a:r>
              <a:rPr lang="de-DE" sz="4100" dirty="0" smtClean="0"/>
              <a:t>Sonderproblem: Inländerdiskriminierung</a:t>
            </a:r>
          </a:p>
          <a:p>
            <a:pPr algn="l"/>
            <a:r>
              <a:rPr lang="de-DE" sz="4100" dirty="0" smtClean="0"/>
              <a:t> </a:t>
            </a:r>
            <a:endParaRPr lang="de-DE" dirty="0"/>
          </a:p>
          <a:p>
            <a:pPr algn="l"/>
            <a:r>
              <a:rPr lang="de-DE" dirty="0" smtClean="0"/>
              <a:t>„</a:t>
            </a:r>
            <a:r>
              <a:rPr lang="de-DE" dirty="0"/>
              <a:t>Eine derartige Auswirkung liegt vor, wenn einer einem Drittstaat angehörenden Person in dem Mitgliedstaat des Wohnsitzes ihrer minderjährigen Kinder, die diesem Mitgliedstaat angehören und denen sie Unterhalt gewährt, der Aufenthalt und eine Arbeitserlaubnis verweigert werden</a:t>
            </a:r>
            <a:r>
              <a:rPr lang="de-DE" dirty="0" smtClean="0"/>
              <a:t>.</a:t>
            </a:r>
            <a:endParaRPr lang="de-DE" dirty="0"/>
          </a:p>
          <a:p>
            <a:pPr algn="l"/>
            <a:r>
              <a:rPr lang="de-DE" dirty="0"/>
              <a:t>Eine solche Aufenthaltsverweigerung hat nämlich </a:t>
            </a:r>
            <a:r>
              <a:rPr lang="de-DE" dirty="0" smtClean="0"/>
              <a:t>zur </a:t>
            </a:r>
            <a:r>
              <a:rPr lang="de-DE" dirty="0"/>
              <a:t>Folge, dass sich die genannten </a:t>
            </a:r>
            <a:r>
              <a:rPr lang="de-DE" dirty="0" smtClean="0"/>
              <a:t>Kinder - </a:t>
            </a:r>
            <a:r>
              <a:rPr lang="de-DE" dirty="0"/>
              <a:t>Unionsbürger – gezwungen sehen, das Gebiet der Union zu verlassen, um ihre Eltern zu begleiten. </a:t>
            </a:r>
            <a:r>
              <a:rPr lang="de-DE" dirty="0" smtClean="0"/>
              <a:t>.......</a:t>
            </a:r>
          </a:p>
          <a:p>
            <a:pPr algn="l"/>
            <a:r>
              <a:rPr lang="de-DE" dirty="0" smtClean="0"/>
              <a:t>Unter </a:t>
            </a:r>
            <a:r>
              <a:rPr lang="de-DE" dirty="0"/>
              <a:t>derartigen Umständen wäre es den genannten Unionsbürgern </a:t>
            </a:r>
            <a:r>
              <a:rPr lang="de-DE" i="1" dirty="0"/>
              <a:t>de facto </a:t>
            </a:r>
            <a:r>
              <a:rPr lang="de-DE" dirty="0"/>
              <a:t>unmöglich, den Kernbestand der Rechte, die ihnen der Unionsbürgerstatus verleiht, in Anspruch zu nehmen. </a:t>
            </a:r>
            <a:r>
              <a:rPr lang="de-DE" dirty="0" smtClean="0"/>
              <a:t>“</a:t>
            </a:r>
          </a:p>
        </p:txBody>
      </p:sp>
    </p:spTree>
    <p:extLst>
      <p:ext uri="{BB962C8B-B14F-4D97-AF65-F5344CB8AC3E}">
        <p14:creationId xmlns:p14="http://schemas.microsoft.com/office/powerpoint/2010/main" val="752333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endParaRPr lang="de-DE" dirty="0" smtClean="0"/>
          </a:p>
          <a:p>
            <a:r>
              <a:rPr lang="de-DE" dirty="0" smtClean="0"/>
              <a:t>Sonderproblem: Inländerdiskriminierung</a:t>
            </a:r>
          </a:p>
          <a:p>
            <a:pPr algn="l"/>
            <a:r>
              <a:rPr lang="de-DE" dirty="0" smtClean="0"/>
              <a:t> </a:t>
            </a:r>
          </a:p>
          <a:p>
            <a:pPr algn="l"/>
            <a:endParaRPr lang="de-DE" dirty="0"/>
          </a:p>
          <a:p>
            <a:pPr algn="l"/>
            <a:r>
              <a:rPr lang="de-DE" dirty="0" smtClean="0"/>
              <a:t>Siehe dazu auch ganz aktuell </a:t>
            </a:r>
            <a:r>
              <a:rPr lang="de-DE" dirty="0" err="1" smtClean="0"/>
              <a:t>EuGH</a:t>
            </a:r>
            <a:r>
              <a:rPr lang="de-DE" dirty="0" smtClean="0"/>
              <a:t>, Urteil vom 13.09.2016, C 304/14, und Urteil vom 13.09.2016, C 165/14.</a:t>
            </a:r>
            <a:endParaRPr lang="de-DE" dirty="0"/>
          </a:p>
          <a:p>
            <a:pPr algn="l"/>
            <a:endParaRPr lang="de-DE" dirty="0"/>
          </a:p>
        </p:txBody>
      </p:sp>
    </p:spTree>
    <p:extLst>
      <p:ext uri="{BB962C8B-B14F-4D97-AF65-F5344CB8AC3E}">
        <p14:creationId xmlns:p14="http://schemas.microsoft.com/office/powerpoint/2010/main" val="42224192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endParaRPr lang="de-DE" dirty="0" smtClean="0"/>
          </a:p>
          <a:p>
            <a:r>
              <a:rPr lang="de-DE" dirty="0" smtClean="0"/>
              <a:t>Sonderproblem: Inländerdiskriminierung</a:t>
            </a:r>
          </a:p>
          <a:p>
            <a:pPr algn="l"/>
            <a:r>
              <a:rPr lang="de-DE" dirty="0" smtClean="0"/>
              <a:t> </a:t>
            </a:r>
          </a:p>
          <a:p>
            <a:pPr algn="l"/>
            <a:endParaRPr lang="de-DE" dirty="0"/>
          </a:p>
          <a:p>
            <a:pPr algn="l"/>
            <a:r>
              <a:rPr lang="de-DE" dirty="0" smtClean="0"/>
              <a:t>Ausweitung auf Ehegattennachzug ist allerdings fraglich, weil Inländer</a:t>
            </a:r>
          </a:p>
          <a:p>
            <a:pPr marL="457200" indent="-457200" algn="l">
              <a:buFontTx/>
              <a:buChar char="-"/>
            </a:pPr>
            <a:r>
              <a:rPr lang="de-DE" dirty="0" smtClean="0"/>
              <a:t>De facto nicht zum Verlassen des Heimatlandes gezwungen ist</a:t>
            </a:r>
          </a:p>
          <a:p>
            <a:pPr marL="457200" indent="-457200" algn="l">
              <a:buFontTx/>
              <a:buChar char="-"/>
            </a:pPr>
            <a:r>
              <a:rPr lang="de-DE" dirty="0" smtClean="0"/>
              <a:t>Die Eingriffsschwelle der Nachzugsvoraussetzungen (Mindestalter, Sprachkenntnisse) vergleichsweise niedrig ist. </a:t>
            </a:r>
            <a:endParaRPr lang="de-DE" dirty="0"/>
          </a:p>
          <a:p>
            <a:pPr algn="l"/>
            <a:endParaRPr lang="de-DE" dirty="0"/>
          </a:p>
        </p:txBody>
      </p:sp>
    </p:spTree>
    <p:extLst>
      <p:ext uri="{BB962C8B-B14F-4D97-AF65-F5344CB8AC3E}">
        <p14:creationId xmlns:p14="http://schemas.microsoft.com/office/powerpoint/2010/main" val="2148768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r>
              <a:rPr lang="de-DE" dirty="0" smtClean="0"/>
              <a:t>Gesetz über die allgemeine Freizügigkeit von Unionsbürgern (Freizügigkeitsgesetz/EU):</a:t>
            </a:r>
            <a:br>
              <a:rPr lang="de-DE" dirty="0" smtClean="0"/>
            </a:br>
            <a:r>
              <a:rPr lang="de-DE" dirty="0" smtClean="0"/>
              <a:t/>
            </a:r>
            <a:br>
              <a:rPr lang="de-DE" dirty="0" smtClean="0"/>
            </a:br>
            <a:endParaRPr lang="de-DE" dirty="0" smtClean="0"/>
          </a:p>
          <a:p>
            <a:pPr algn="l"/>
            <a:endParaRPr lang="de-DE" dirty="0"/>
          </a:p>
          <a:p>
            <a:r>
              <a:rPr lang="de-DE" dirty="0" smtClean="0"/>
              <a:t>Grundsatz:</a:t>
            </a:r>
          </a:p>
          <a:p>
            <a:pPr algn="l"/>
            <a:r>
              <a:rPr lang="de-DE" dirty="0" smtClean="0"/>
              <a:t>Das Recht auf Freizügigkeit von Unionsbürgern ist garantiert durch Art. 21 des Vertrages über die Arbeitsweise der Europäischen Union</a:t>
            </a:r>
          </a:p>
        </p:txBody>
      </p:sp>
    </p:spTree>
    <p:extLst>
      <p:ext uri="{BB962C8B-B14F-4D97-AF65-F5344CB8AC3E}">
        <p14:creationId xmlns:p14="http://schemas.microsoft.com/office/powerpoint/2010/main" val="2132419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Autofit/>
          </a:bodyPr>
          <a:lstStyle/>
          <a:p>
            <a:r>
              <a:rPr lang="de-DE" sz="1800" dirty="0">
                <a:solidFill>
                  <a:schemeClr val="bg1">
                    <a:lumMod val="50000"/>
                  </a:schemeClr>
                </a:solidFill>
              </a:rPr>
              <a:t>Artikel 21</a:t>
            </a:r>
          </a:p>
          <a:p>
            <a:r>
              <a:rPr lang="de-DE" sz="1800" dirty="0">
                <a:solidFill>
                  <a:schemeClr val="bg1">
                    <a:lumMod val="50000"/>
                  </a:schemeClr>
                </a:solidFill>
              </a:rPr>
              <a:t>(ex-Artikel 18 EGV</a:t>
            </a:r>
            <a:r>
              <a:rPr lang="de-DE" sz="1800" dirty="0" smtClean="0">
                <a:solidFill>
                  <a:schemeClr val="bg1">
                    <a:lumMod val="50000"/>
                  </a:schemeClr>
                </a:solidFill>
              </a:rPr>
              <a:t>)</a:t>
            </a:r>
          </a:p>
          <a:p>
            <a:endParaRPr lang="de-DE" sz="1800" dirty="0">
              <a:solidFill>
                <a:schemeClr val="bg1">
                  <a:lumMod val="50000"/>
                </a:schemeClr>
              </a:solidFill>
            </a:endParaRPr>
          </a:p>
          <a:p>
            <a:pPr algn="l"/>
            <a:r>
              <a:rPr lang="de-DE" sz="2000" dirty="0" smtClean="0">
                <a:solidFill>
                  <a:schemeClr val="bg1">
                    <a:lumMod val="50000"/>
                  </a:schemeClr>
                </a:solidFill>
              </a:rPr>
              <a:t>(1) Jeder </a:t>
            </a:r>
            <a:r>
              <a:rPr lang="de-DE" sz="2000" dirty="0">
                <a:solidFill>
                  <a:schemeClr val="bg1">
                    <a:lumMod val="50000"/>
                  </a:schemeClr>
                </a:solidFill>
              </a:rPr>
              <a:t>Unionsbürger hat das Recht, sich im Hoheitsgebiet der Mitgliedstaaten vorbehaltlich der </a:t>
            </a:r>
            <a:r>
              <a:rPr lang="de-DE" sz="2000" dirty="0" smtClean="0">
                <a:solidFill>
                  <a:schemeClr val="bg1">
                    <a:lumMod val="50000"/>
                  </a:schemeClr>
                </a:solidFill>
              </a:rPr>
              <a:t>in </a:t>
            </a:r>
            <a:r>
              <a:rPr lang="de-DE" sz="2000" dirty="0">
                <a:solidFill>
                  <a:schemeClr val="bg1">
                    <a:lumMod val="50000"/>
                  </a:schemeClr>
                </a:solidFill>
              </a:rPr>
              <a:t>den Verträgen und in den Durchführungsvorschriften vorgesehenen Beschränkungen und </a:t>
            </a:r>
            <a:r>
              <a:rPr lang="de-DE" sz="2000" dirty="0" smtClean="0">
                <a:solidFill>
                  <a:schemeClr val="bg1">
                    <a:lumMod val="50000"/>
                  </a:schemeClr>
                </a:solidFill>
              </a:rPr>
              <a:t>Bedingungen </a:t>
            </a:r>
            <a:r>
              <a:rPr lang="de-DE" sz="2000" dirty="0">
                <a:solidFill>
                  <a:schemeClr val="bg1">
                    <a:lumMod val="50000"/>
                  </a:schemeClr>
                </a:solidFill>
              </a:rPr>
              <a:t>frei zu bewegen und aufzuhalten</a:t>
            </a:r>
            <a:r>
              <a:rPr lang="de-DE" sz="2000" dirty="0" smtClean="0">
                <a:solidFill>
                  <a:schemeClr val="bg1">
                    <a:lumMod val="50000"/>
                  </a:schemeClr>
                </a:solidFill>
              </a:rPr>
              <a:t>.</a:t>
            </a:r>
          </a:p>
          <a:p>
            <a:pPr algn="l"/>
            <a:endParaRPr lang="de-DE" sz="2000" dirty="0">
              <a:solidFill>
                <a:schemeClr val="bg1">
                  <a:lumMod val="50000"/>
                </a:schemeClr>
              </a:solidFill>
            </a:endParaRPr>
          </a:p>
          <a:p>
            <a:pPr algn="l"/>
            <a:r>
              <a:rPr lang="de-DE" sz="2000" dirty="0">
                <a:solidFill>
                  <a:schemeClr val="bg1">
                    <a:lumMod val="50000"/>
                  </a:schemeClr>
                </a:solidFill>
              </a:rPr>
              <a:t>(2) </a:t>
            </a:r>
            <a:r>
              <a:rPr lang="de-DE" sz="2000" dirty="0" smtClean="0">
                <a:solidFill>
                  <a:schemeClr val="bg1">
                    <a:lumMod val="50000"/>
                  </a:schemeClr>
                </a:solidFill>
              </a:rPr>
              <a:t>Erscheint </a:t>
            </a:r>
            <a:r>
              <a:rPr lang="de-DE" sz="2000" dirty="0">
                <a:solidFill>
                  <a:schemeClr val="bg1">
                    <a:lumMod val="50000"/>
                  </a:schemeClr>
                </a:solidFill>
              </a:rPr>
              <a:t>zur Erreichung dieses Ziels ein Tätigwerden der Union erforderlich und sehen die </a:t>
            </a:r>
            <a:r>
              <a:rPr lang="de-DE" sz="2000" dirty="0" smtClean="0">
                <a:solidFill>
                  <a:schemeClr val="bg1">
                    <a:lumMod val="50000"/>
                  </a:schemeClr>
                </a:solidFill>
              </a:rPr>
              <a:t>Verträge </a:t>
            </a:r>
            <a:r>
              <a:rPr lang="de-DE" sz="2000" dirty="0">
                <a:solidFill>
                  <a:schemeClr val="bg1">
                    <a:lumMod val="50000"/>
                  </a:schemeClr>
                </a:solidFill>
              </a:rPr>
              <a:t>hierfür keine Befugnisse vor, so können das Europäische Parlament und der Rat gemäß dem </a:t>
            </a:r>
            <a:r>
              <a:rPr lang="de-DE" sz="2000" dirty="0" smtClean="0">
                <a:solidFill>
                  <a:schemeClr val="bg1">
                    <a:lumMod val="50000"/>
                  </a:schemeClr>
                </a:solidFill>
              </a:rPr>
              <a:t>ordentlichen </a:t>
            </a:r>
            <a:r>
              <a:rPr lang="de-DE" sz="2000" dirty="0">
                <a:solidFill>
                  <a:schemeClr val="bg1">
                    <a:lumMod val="50000"/>
                  </a:schemeClr>
                </a:solidFill>
              </a:rPr>
              <a:t>Gesetzgebungsverfahren Vorschriften erlassen, mit denen die Ausübung der Rechte </a:t>
            </a:r>
            <a:r>
              <a:rPr lang="de-DE" sz="2000" dirty="0" smtClean="0">
                <a:solidFill>
                  <a:schemeClr val="bg1">
                    <a:lumMod val="50000"/>
                  </a:schemeClr>
                </a:solidFill>
              </a:rPr>
              <a:t>nach Absatz </a:t>
            </a:r>
            <a:r>
              <a:rPr lang="de-DE" sz="2000" dirty="0">
                <a:solidFill>
                  <a:schemeClr val="bg1">
                    <a:lumMod val="50000"/>
                  </a:schemeClr>
                </a:solidFill>
              </a:rPr>
              <a:t>1 erleichtert wird</a:t>
            </a:r>
            <a:r>
              <a:rPr lang="de-DE" sz="2000" dirty="0" smtClean="0">
                <a:solidFill>
                  <a:schemeClr val="bg1">
                    <a:lumMod val="50000"/>
                  </a:schemeClr>
                </a:solidFill>
              </a:rPr>
              <a:t>.</a:t>
            </a:r>
          </a:p>
          <a:p>
            <a:pPr algn="l"/>
            <a:endParaRPr lang="de-DE" sz="2000" dirty="0">
              <a:solidFill>
                <a:schemeClr val="bg1">
                  <a:lumMod val="50000"/>
                </a:schemeClr>
              </a:solidFill>
            </a:endParaRPr>
          </a:p>
          <a:p>
            <a:pPr algn="l"/>
            <a:r>
              <a:rPr lang="de-DE" sz="2000" dirty="0">
                <a:solidFill>
                  <a:schemeClr val="bg1">
                    <a:lumMod val="50000"/>
                  </a:schemeClr>
                </a:solidFill>
              </a:rPr>
              <a:t>(3) </a:t>
            </a:r>
            <a:r>
              <a:rPr lang="de-DE" sz="2000" dirty="0" smtClean="0">
                <a:solidFill>
                  <a:schemeClr val="bg1">
                    <a:lumMod val="50000"/>
                  </a:schemeClr>
                </a:solidFill>
              </a:rPr>
              <a:t>Zu </a:t>
            </a:r>
            <a:r>
              <a:rPr lang="de-DE" sz="2000" dirty="0">
                <a:solidFill>
                  <a:schemeClr val="bg1">
                    <a:lumMod val="50000"/>
                  </a:schemeClr>
                </a:solidFill>
              </a:rPr>
              <a:t>den gleichen wie den in Absatz 1 genannten Zwecken kann der Rat, sofern die Verträge </a:t>
            </a:r>
            <a:r>
              <a:rPr lang="de-DE" sz="2000" dirty="0" smtClean="0">
                <a:solidFill>
                  <a:schemeClr val="bg1">
                    <a:lumMod val="50000"/>
                  </a:schemeClr>
                </a:solidFill>
              </a:rPr>
              <a:t>hierfür </a:t>
            </a:r>
            <a:r>
              <a:rPr lang="de-DE" sz="2000" dirty="0">
                <a:solidFill>
                  <a:schemeClr val="bg1">
                    <a:lumMod val="50000"/>
                  </a:schemeClr>
                </a:solidFill>
              </a:rPr>
              <a:t>keine Befugnisse vorsehen, gemäß einem besonderen Gesetzgebungsverfahren Maßnahmen </a:t>
            </a:r>
            <a:r>
              <a:rPr lang="de-DE" sz="2000" dirty="0" smtClean="0">
                <a:solidFill>
                  <a:schemeClr val="bg1">
                    <a:lumMod val="50000"/>
                  </a:schemeClr>
                </a:solidFill>
              </a:rPr>
              <a:t>erlassen</a:t>
            </a:r>
            <a:r>
              <a:rPr lang="de-DE" sz="2000" dirty="0">
                <a:solidFill>
                  <a:schemeClr val="bg1">
                    <a:lumMod val="50000"/>
                  </a:schemeClr>
                </a:solidFill>
              </a:rPr>
              <a:t>, die die soziale Sicherheit oder den sozialen Schutz betreffen. Der Rat beschließt </a:t>
            </a:r>
            <a:r>
              <a:rPr lang="de-DE" sz="2000" dirty="0" smtClean="0">
                <a:solidFill>
                  <a:schemeClr val="bg1">
                    <a:lumMod val="50000"/>
                  </a:schemeClr>
                </a:solidFill>
              </a:rPr>
              <a:t>einstimmig nach </a:t>
            </a:r>
            <a:r>
              <a:rPr lang="de-DE" sz="2000" dirty="0">
                <a:solidFill>
                  <a:schemeClr val="bg1">
                    <a:lumMod val="50000"/>
                  </a:schemeClr>
                </a:solidFill>
              </a:rPr>
              <a:t>Anhörung des Europäischen Parlaments</a:t>
            </a:r>
            <a:r>
              <a:rPr lang="de-DE" sz="2000" dirty="0" smtClean="0">
                <a:solidFill>
                  <a:schemeClr val="bg1">
                    <a:lumMod val="50000"/>
                  </a:schemeClr>
                </a:solidFill>
              </a:rPr>
              <a:t>.</a:t>
            </a:r>
            <a:endParaRPr lang="de-DE" sz="2000" dirty="0">
              <a:solidFill>
                <a:schemeClr val="bg1">
                  <a:lumMod val="50000"/>
                </a:schemeClr>
              </a:solidFill>
            </a:endParaRPr>
          </a:p>
        </p:txBody>
      </p:sp>
    </p:spTree>
    <p:extLst>
      <p:ext uri="{BB962C8B-B14F-4D97-AF65-F5344CB8AC3E}">
        <p14:creationId xmlns:p14="http://schemas.microsoft.com/office/powerpoint/2010/main" val="13430306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r>
              <a:rPr lang="de-DE" dirty="0" smtClean="0"/>
              <a:t>Das bedeutet aber nicht: voraussetzungsloses Recht.</a:t>
            </a:r>
          </a:p>
          <a:p>
            <a:pPr algn="l"/>
            <a:endParaRPr lang="de-DE" dirty="0">
              <a:solidFill>
                <a:schemeClr val="bg1">
                  <a:lumMod val="50000"/>
                </a:schemeClr>
              </a:solidFill>
            </a:endParaRPr>
          </a:p>
          <a:p>
            <a:pPr algn="l"/>
            <a:r>
              <a:rPr lang="de-DE" dirty="0" smtClean="0">
                <a:solidFill>
                  <a:schemeClr val="bg1">
                    <a:lumMod val="50000"/>
                  </a:schemeClr>
                </a:solidFill>
              </a:rPr>
              <a:t>„Vorbehaltlich der in den Verträgen und in den Durchführungsvorschriften vorgesehenen Beschränkungen und Bedingungen“ bedeutet, dass das Freizügigkeitsrecht unter den Bedingungen und Beschränkungen des europäischen Gemeinschaftsrechts ausgeübt werden kann.</a:t>
            </a:r>
            <a:endParaRPr lang="de-DE" dirty="0">
              <a:solidFill>
                <a:schemeClr val="bg1">
                  <a:lumMod val="50000"/>
                </a:schemeClr>
              </a:solidFill>
            </a:endParaRPr>
          </a:p>
        </p:txBody>
      </p:sp>
    </p:spTree>
    <p:extLst>
      <p:ext uri="{BB962C8B-B14F-4D97-AF65-F5344CB8AC3E}">
        <p14:creationId xmlns:p14="http://schemas.microsoft.com/office/powerpoint/2010/main" val="2701537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r>
              <a:rPr lang="de-DE" dirty="0" smtClean="0"/>
              <a:t>I. Das deutsche Recht im Überblick:</a:t>
            </a:r>
          </a:p>
          <a:p>
            <a:pPr algn="l"/>
            <a:endParaRPr lang="de-DE" dirty="0"/>
          </a:p>
          <a:p>
            <a:pPr marL="514350" indent="-514350" algn="l">
              <a:buFont typeface="+mj-lt"/>
              <a:buAutoNum type="arabicPeriod"/>
            </a:pPr>
            <a:r>
              <a:rPr lang="de-DE" dirty="0" smtClean="0"/>
              <a:t>Einreise und Aufenthalt eines Unionsbürgers im Hoheitsgebiet eines anderen Mitgliedsstaates unterliegt für die Dauer von 3 Monaten keinen Bedingungen oder Voraussetzungen. </a:t>
            </a:r>
            <a:br>
              <a:rPr lang="de-DE" dirty="0" smtClean="0"/>
            </a:br>
            <a:r>
              <a:rPr lang="de-DE" dirty="0" smtClean="0"/>
              <a:t>Der Unionsbürger muss lediglich im Besitz eines gültigen Ausweisdokuments sein. </a:t>
            </a:r>
            <a:br>
              <a:rPr lang="de-DE" dirty="0" smtClean="0"/>
            </a:br>
            <a:r>
              <a:rPr lang="de-DE" dirty="0" smtClean="0"/>
              <a:t>(für Deutschland: § 2 Abs. 5 </a:t>
            </a:r>
            <a:r>
              <a:rPr lang="de-DE" dirty="0" err="1" smtClean="0"/>
              <a:t>FreizügigkeitsG</a:t>
            </a:r>
            <a:r>
              <a:rPr lang="de-DE" dirty="0" smtClean="0"/>
              <a:t>)</a:t>
            </a:r>
          </a:p>
        </p:txBody>
      </p:sp>
    </p:spTree>
    <p:extLst>
      <p:ext uri="{BB962C8B-B14F-4D97-AF65-F5344CB8AC3E}">
        <p14:creationId xmlns:p14="http://schemas.microsoft.com/office/powerpoint/2010/main" val="4030324899"/>
      </p:ext>
    </p:extLst>
  </p:cSld>
  <p:clrMapOvr>
    <a:masterClrMapping/>
  </p:clrMapOvr>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3146</Words>
  <Application>Microsoft Office PowerPoint</Application>
  <PresentationFormat>On-screen Show (4:3)</PresentationFormat>
  <Paragraphs>375</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Office-Design</vt:lpstr>
      <vt:lpstr>Umsetzung der Richtlinie EU 2004/38 im deutschen Recht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Umsetzung der Richtlinie 2004/38 im deutschen Recht</dc:title>
  <dc:creator>N</dc:creator>
  <cp:lastModifiedBy>Mihail Doran</cp:lastModifiedBy>
  <cp:revision>52</cp:revision>
  <dcterms:created xsi:type="dcterms:W3CDTF">2016-10-12T08:41:05Z</dcterms:created>
  <dcterms:modified xsi:type="dcterms:W3CDTF">2016-10-17T05:59:40Z</dcterms:modified>
</cp:coreProperties>
</file>