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6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8" d="100"/>
          <a:sy n="128" d="100"/>
        </p:scale>
        <p:origin x="-122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05876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638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3750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9024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6970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0145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37526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07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4587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54881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505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6453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400575"/>
          </a:xfrm>
        </p:spPr>
        <p:txBody>
          <a:bodyPr>
            <a:noAutofit/>
          </a:bodyPr>
          <a:lstStyle/>
          <a:p>
            <a:r>
              <a:rPr lang="de-DE" sz="4800" dirty="0" smtClean="0">
                <a:solidFill>
                  <a:schemeClr val="bg1">
                    <a:lumMod val="50000"/>
                  </a:schemeClr>
                </a:solidFill>
              </a:rPr>
              <a:t>Das EU-Gewaltschutzverfahrensgesetz</a:t>
            </a:r>
            <a:br>
              <a:rPr lang="de-DE" sz="480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de-DE" sz="4800" dirty="0" smtClean="0">
                <a:solidFill>
                  <a:schemeClr val="bg1">
                    <a:lumMod val="50000"/>
                  </a:schemeClr>
                </a:solidFill>
              </a:rPr>
              <a:t>vom 5. Dezember 2014</a:t>
            </a:r>
            <a:endParaRPr lang="de-DE" sz="48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9034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85000" lnSpcReduction="200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§ 17-23 regeln das für die Anerkennung und die Vollstreckung ausländischer Titel im Inland zu beachtende Verfahren: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Für Anträge auf Versagung der Anerkennung oder Vollstreckung nach Art. 13 Abs. 1 der VO 606/2013 ist das in § 19 bestimmte (Familien-)Gericht zuständig, § 21 Abs. 1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Über den Antrag auf Versagung der Anerkennung oder der Vollstreckung entscheidet das Gericht durch Beschluss, der zu begründen ist, § 21 Abs. </a:t>
            </a:r>
            <a:r>
              <a:rPr lang="de-DE" dirty="0"/>
              <a:t>3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Der Beschluss kann ohne </a:t>
            </a:r>
            <a:r>
              <a:rPr lang="de-DE" dirty="0"/>
              <a:t>mündliche Verhandlung </a:t>
            </a:r>
            <a:r>
              <a:rPr lang="de-DE" dirty="0" smtClean="0"/>
              <a:t>ergehen, die geschützte Person ist aber vor der Entscheidung zu hören, § 21 Abs. 3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Der Beschluss kann mit der Beschwerde angefochten werden, § 21 Abs. 4.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748725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925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§ 17-23 regeln das für die Anerkennung und die Vollstreckung ausländischer Titel im Inland zu beachtende Verfahren: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Wenn die geschätzte oder die gefährdende Person eine Bescheinigung nach Art. 14 Abs. 1 der VO 606/2013 vorlegt (Aussetzung oder Aufhebung der Schutzmaßnahme oder Aussetzung oder Beschränkung der Vollstreckbarkeit), ist die Zwangsvollstreckung einzustellen oder zu beschränken, § 22 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Die gefährdende Person kann jederzeit einen Vollstreckungsabwehrantrag stellen, für den das in § 19 bestimmte (Familien-)Gericht zuständig ist, § 23.</a:t>
            </a:r>
          </a:p>
        </p:txBody>
      </p:sp>
    </p:spTree>
    <p:extLst>
      <p:ext uri="{BB962C8B-B14F-4D97-AF65-F5344CB8AC3E}">
        <p14:creationId xmlns:p14="http://schemas.microsoft.com/office/powerpoint/2010/main" val="28997442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Wie bereits besprochen ist der grenzüberschreitende Gewaltschutz im Unionsrecht vor allem in zwei Rechtsakten geregelt:</a:t>
            </a:r>
          </a:p>
          <a:p>
            <a:pPr algn="l"/>
            <a:endParaRPr lang="de-DE" dirty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Verordnung 606/2013 (Zivilsachen)</a:t>
            </a:r>
          </a:p>
          <a:p>
            <a:pPr marL="457200" indent="-457200" algn="l">
              <a:buFontTx/>
              <a:buChar char="-"/>
            </a:pPr>
            <a:r>
              <a:rPr lang="de-DE" dirty="0" smtClean="0"/>
              <a:t>Richtlinie 2011/99/EU vom 13.12.2011 (Strafsachen)</a:t>
            </a:r>
          </a:p>
        </p:txBody>
      </p:sp>
    </p:spTree>
    <p:extLst>
      <p:ext uri="{BB962C8B-B14F-4D97-AF65-F5344CB8AC3E}">
        <p14:creationId xmlns:p14="http://schemas.microsoft.com/office/powerpoint/2010/main" val="34458140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92500" lnSpcReduction="200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Die Verordnung 606/2013/EU gilt ab 11. Januar 2015 (Art. 22 Abs. 2 der VO),</a:t>
            </a:r>
            <a:br>
              <a:rPr lang="de-DE" dirty="0" smtClean="0"/>
            </a:br>
            <a:endParaRPr lang="de-DE" dirty="0" smtClean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Auch die Umsetzungsfrist für die Europäische Gewaltschutzrichtlinie (Richtlinie 2011/99/EU) lief am 11. Januar 2015 ab,</a:t>
            </a:r>
            <a:br>
              <a:rPr lang="de-DE" dirty="0" smtClean="0"/>
            </a:br>
            <a:endParaRPr lang="de-DE" dirty="0" smtClean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Der Gesetzgeber in Deutschland hat pünktlich reagiert und am 4. Dezember 2014 das „Gesetz zur Umsetzung der Richtlinie 2011/99/EU über die Europäische Schutzanordnung und zur Durchführung der Verordnung (EU) Nr. 606/2013 über die gegenseitige Anerkennung von Schutzmaßnahme in Zivilsachen“ erlassen, das am 11. Januar 2015 in Kraft getreten ist.</a:t>
            </a:r>
          </a:p>
        </p:txBody>
      </p:sp>
    </p:spTree>
    <p:extLst>
      <p:ext uri="{BB962C8B-B14F-4D97-AF65-F5344CB8AC3E}">
        <p14:creationId xmlns:p14="http://schemas.microsoft.com/office/powerpoint/2010/main" val="811752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Nach Artikel 1 jenes Gesetzes werden sowohl die Verordnung 606/2013 als auch die Richtlinie 2011/99 in einem Gesetz geregelt, nämlich in dem </a:t>
            </a:r>
          </a:p>
          <a:p>
            <a:pPr marL="457200" indent="-457200" algn="l">
              <a:buFontTx/>
              <a:buChar char="-"/>
            </a:pPr>
            <a:endParaRPr lang="de-DE" dirty="0"/>
          </a:p>
          <a:p>
            <a:r>
              <a:rPr lang="de-DE" dirty="0" smtClean="0"/>
              <a:t>„Gesetz zum Europäischen Gewaltschutzverfahren </a:t>
            </a:r>
          </a:p>
          <a:p>
            <a:r>
              <a:rPr lang="de-DE" dirty="0"/>
              <a:t>(</a:t>
            </a:r>
            <a:r>
              <a:rPr lang="de-DE" dirty="0" smtClean="0"/>
              <a:t>EU-Gewaltschutzverfahrensgesetz –</a:t>
            </a:r>
          </a:p>
          <a:p>
            <a:r>
              <a:rPr lang="de-DE" dirty="0" err="1" smtClean="0"/>
              <a:t>EUGewSchVG</a:t>
            </a:r>
            <a:r>
              <a:rPr lang="de-DE" dirty="0" smtClean="0"/>
              <a:t>“)</a:t>
            </a:r>
          </a:p>
          <a:p>
            <a:pPr marL="457200" indent="-457200" algn="l">
              <a:buFontTx/>
              <a:buChar char="-"/>
            </a:pPr>
            <a:endParaRPr lang="de-DE" dirty="0"/>
          </a:p>
          <a:p>
            <a:pPr marL="457200" indent="-457200" algn="l">
              <a:buFontTx/>
              <a:buChar char="-"/>
            </a:pP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39461121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70000" lnSpcReduction="20000"/>
          </a:bodyPr>
          <a:lstStyle/>
          <a:p>
            <a:pPr algn="l"/>
            <a:r>
              <a:rPr lang="de-DE" dirty="0" smtClean="0"/>
              <a:t>§§ 1-12 dieses Gesetzes regeln die Anerkennung und Vollstreckung von Maßnahmen nach der Richtlinie 2011/99/EU und sind daher hier nicht von Interesse.</a:t>
            </a:r>
          </a:p>
          <a:p>
            <a:pPr algn="l"/>
            <a:endParaRPr lang="de-DE" dirty="0"/>
          </a:p>
          <a:p>
            <a:pPr algn="l"/>
            <a:r>
              <a:rPr lang="de-DE" dirty="0" smtClean="0"/>
              <a:t>Nur so viel: </a:t>
            </a:r>
          </a:p>
          <a:p>
            <a:pPr marL="457200" indent="-457200" algn="l">
              <a:buFontTx/>
              <a:buChar char="-"/>
            </a:pPr>
            <a:r>
              <a:rPr lang="de-DE" dirty="0" smtClean="0"/>
              <a:t>da es in Deutschland keine strafrechtlichen Gewaltschutzmaßnahmen gibt, betreffen diese Vorschriften nur die Entgegennahme und Umsetzung eines Antrags aus einem anderen Mitgliedstaat</a:t>
            </a:r>
            <a:r>
              <a:rPr lang="de-DE" dirty="0" smtClean="0"/>
              <a:t>,</a:t>
            </a:r>
            <a:br>
              <a:rPr lang="de-DE" dirty="0" smtClean="0"/>
            </a:br>
            <a:endParaRPr lang="de-DE" dirty="0" smtClean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Ausschließlich zuständig für die Entgegennahme eines Antrags ist das Familiengericht, in dessen Bezirk sich die geschützt Person aufhält, § </a:t>
            </a:r>
            <a:r>
              <a:rPr lang="de-DE" dirty="0" smtClean="0"/>
              <a:t>3,</a:t>
            </a:r>
            <a:br>
              <a:rPr lang="de-DE" dirty="0" smtClean="0"/>
            </a:br>
            <a:endParaRPr lang="de-DE" dirty="0" smtClean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Erkennt das Gericht die Schutzanordnung an, so </a:t>
            </a:r>
            <a:r>
              <a:rPr lang="de-DE" dirty="0" err="1" smtClean="0"/>
              <a:t>erläßt</a:t>
            </a:r>
            <a:r>
              <a:rPr lang="de-DE" dirty="0" smtClean="0"/>
              <a:t> es zugleich eine geeignete Maßnahme nach § 1 des </a:t>
            </a:r>
            <a:r>
              <a:rPr lang="de-DE" dirty="0" err="1" smtClean="0"/>
              <a:t>GewaltschutzG</a:t>
            </a:r>
            <a:r>
              <a:rPr lang="de-DE" dirty="0" smtClean="0"/>
              <a:t>, § 9 (notwendige Überführung nach innerstaatlichem Recht = rechtsgebietsübergreifende Anpassung!)</a:t>
            </a:r>
          </a:p>
        </p:txBody>
      </p:sp>
    </p:spTree>
    <p:extLst>
      <p:ext uri="{BB962C8B-B14F-4D97-AF65-F5344CB8AC3E}">
        <p14:creationId xmlns:p14="http://schemas.microsoft.com/office/powerpoint/2010/main" val="36807161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§§ 13-23 dieses Gesetzes regeln die Anerkennung und Vollstreckung von Maßnahmen nach der Verordnung 606/2013/EU.</a:t>
            </a:r>
          </a:p>
          <a:p>
            <a:pPr algn="l"/>
            <a:endParaRPr lang="de-DE" dirty="0"/>
          </a:p>
          <a:p>
            <a:pPr algn="l"/>
            <a:r>
              <a:rPr lang="de-DE" dirty="0" smtClean="0"/>
              <a:t>Im einzelnen:</a:t>
            </a:r>
          </a:p>
          <a:p>
            <a:pPr algn="l"/>
            <a:endParaRPr lang="de-DE" dirty="0"/>
          </a:p>
          <a:p>
            <a:pPr marL="457200" indent="-457200" algn="l">
              <a:buFontTx/>
              <a:buChar char="-"/>
            </a:pPr>
            <a:r>
              <a:rPr lang="de-DE" dirty="0" smtClean="0"/>
              <a:t>§ 13 Abs. 1 des Gesetzes stellt klar, dass Mitgliedstaat im Sinne des Gesetzes jeder Mitgliedstaat der EU ist mit Ausnahme Dänemarks</a:t>
            </a:r>
          </a:p>
          <a:p>
            <a:pPr marL="457200" indent="-457200" algn="l">
              <a:buFontTx/>
              <a:buChar char="-"/>
            </a:pP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425324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85000" lnSpcReduction="200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§ 14-16 regeln das für Ersuchen an andere Mitgliedstaaten zu beachtende Verfahren: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Zuständig für die Ausstellung der Bescheinigung nach Art. 5 Abs. 1 und 14 Abs. 1 der VO 606/2013 „sind die Gerichte, denen die Erteilung einer vollstreckbaren Ausfertigung des Titels obliegt“, also das Familiengericht, § 14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Die gefährdende Person ist vor Ausstellung der Bescheinigung nicht anzuhören, § 15 Satz 1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Die Bescheinigung ist der gefährdenden Person entsprechenden den in Art. 8 der VO 606/2013 aufgestellten Regeln zuzustellen, § 15 Satz 2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Für eine Berichtigung bzw. Aufhebung der Bescheinigung nach Art. 9 der VO 606/2013 verweist § 16 auf § 42 Abs. 2 und 3 des </a:t>
            </a:r>
            <a:r>
              <a:rPr lang="de-DE" dirty="0" err="1" smtClean="0"/>
              <a:t>FamVG</a:t>
            </a:r>
            <a:r>
              <a:rPr lang="de-DE" dirty="0" smtClean="0"/>
              <a:t>, also Anfechtbarkeit nur im Fall der Berichtigung bzw. Aufhebung.</a:t>
            </a:r>
          </a:p>
          <a:p>
            <a:pPr marL="457200" indent="-457200" algn="l">
              <a:buFontTx/>
              <a:buChar char="-"/>
            </a:pP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590585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lnSpcReduction="100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§ 17-23 regeln das für die Anerkennung und die Vollstreckung ausländischer Titel im Inland zu beachtende Verfahren: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Einer Vollstreckungsklausel bedarf es nicht, § 17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Die Bescheinigung ist übersetzt in die deutsche Sprache vorzulegen, § 18</a:t>
            </a:r>
            <a:r>
              <a:rPr lang="de-DE" dirty="0" smtClean="0"/>
              <a:t>.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Örtlich ausschließlich zuständig für die Zwangsvollstreckung ist gem. § 19 das Familiengericht, in dessen Zuständigkeitsbezirk</a:t>
            </a:r>
          </a:p>
          <a:p>
            <a:pPr marL="1371600" lvl="2" indent="-457200" algn="l">
              <a:buFontTx/>
              <a:buChar char="-"/>
            </a:pPr>
            <a:r>
              <a:rPr lang="de-DE" dirty="0" smtClean="0"/>
              <a:t>Sich die gefährdende Person aufhält oder</a:t>
            </a:r>
          </a:p>
          <a:p>
            <a:pPr marL="1371600" lvl="2" indent="-457200" algn="l">
              <a:buFontTx/>
              <a:buChar char="-"/>
            </a:pPr>
            <a:r>
              <a:rPr lang="de-DE" dirty="0" smtClean="0"/>
              <a:t>Die Zwangsvollstreckung durchgeführt werden soll. </a:t>
            </a:r>
          </a:p>
        </p:txBody>
      </p:sp>
    </p:spTree>
    <p:extLst>
      <p:ext uri="{BB962C8B-B14F-4D97-AF65-F5344CB8AC3E}">
        <p14:creationId xmlns:p14="http://schemas.microsoft.com/office/powerpoint/2010/main" val="17136066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92500" lnSpcReduction="10000"/>
          </a:bodyPr>
          <a:lstStyle/>
          <a:p>
            <a:pPr marL="457200" indent="-457200" algn="l">
              <a:buFontTx/>
              <a:buChar char="-"/>
            </a:pPr>
            <a:r>
              <a:rPr lang="de-DE" dirty="0" smtClean="0"/>
              <a:t>§ 17-23 regeln das für die Anerkennung und die Vollstreckung ausländischer Titel im Inland zu beachtende Verfahren:</a:t>
            </a:r>
            <a:br>
              <a:rPr lang="de-DE" dirty="0" smtClean="0"/>
            </a:br>
            <a:endParaRPr lang="de-DE" dirty="0" smtClean="0"/>
          </a:p>
          <a:p>
            <a:pPr marL="914400" lvl="1" indent="-457200" algn="l">
              <a:buFontTx/>
              <a:buChar char="-"/>
            </a:pPr>
            <a:r>
              <a:rPr lang="de-DE" dirty="0" smtClean="0"/>
              <a:t>Das Gericht kann den ausländischen Titel nach Art. 11 der VO 606/2013 anpassen, soweit erforderlich, § 20.</a:t>
            </a:r>
          </a:p>
          <a:p>
            <a:pPr marL="1371600" lvl="2" indent="-457200" algn="l">
              <a:buFontTx/>
              <a:buChar char="-"/>
            </a:pPr>
            <a:r>
              <a:rPr lang="de-DE" dirty="0" smtClean="0"/>
              <a:t>Die Anpassung kann ohne mündliche Verhandlung und ohne Anhörung der gefährdenden Person erfolgen</a:t>
            </a:r>
          </a:p>
          <a:p>
            <a:pPr marL="1371600" lvl="2" indent="-457200" algn="l">
              <a:buFontTx/>
              <a:buChar char="-"/>
            </a:pPr>
            <a:r>
              <a:rPr lang="de-DE" dirty="0" smtClean="0"/>
              <a:t>Der Beschluss, durch den die Anpassung vorgenommen wird, ist Vollstreckungstitel, ohne dass es einer Vollstreckungsklausel bedarf</a:t>
            </a:r>
          </a:p>
          <a:p>
            <a:pPr marL="1371600" lvl="2" indent="-457200" algn="l">
              <a:buFontTx/>
              <a:buChar char="-"/>
            </a:pPr>
            <a:r>
              <a:rPr lang="de-DE" dirty="0" smtClean="0"/>
              <a:t>Der Beschluss, durch den die Anpassung vorgenommen wird, ist der geschützten Person und der gefährdenden Person zuzustellen, wobei sich die Zustellung an die gefährdende Person nach Art. 11 Abs. 4 der VO 606/2013 richtet</a:t>
            </a:r>
          </a:p>
          <a:p>
            <a:pPr marL="1371600" lvl="2" indent="-457200" algn="l">
              <a:buFontTx/>
              <a:buChar char="-"/>
            </a:pPr>
            <a:r>
              <a:rPr lang="de-DE" dirty="0"/>
              <a:t>Der Beschluss, durch den die Anpassung vorgenommen wird, </a:t>
            </a:r>
            <a:r>
              <a:rPr lang="de-DE" dirty="0" smtClean="0"/>
              <a:t>kann mit der Beschwerde angefochten werden. 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355843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305</Words>
  <Application>Microsoft Macintosh PowerPoint</Application>
  <PresentationFormat>Bildschirmpräsentation (4:3)</PresentationFormat>
  <Paragraphs>49</Paragraphs>
  <Slides>11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11</vt:i4>
      </vt:variant>
    </vt:vector>
  </HeadingPairs>
  <TitlesOfParts>
    <vt:vector size="12" baseType="lpstr">
      <vt:lpstr>Office-Design</vt:lpstr>
      <vt:lpstr>Das EU-Gewaltschutzverfahrensgesetz vom 5. Dezember 2014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Umsetzung der Richtlinie 2004/38 im deutschen Recht </dc:title>
  <dc:creator>N</dc:creator>
  <cp:lastModifiedBy>N</cp:lastModifiedBy>
  <cp:revision>101</cp:revision>
  <dcterms:created xsi:type="dcterms:W3CDTF">2016-10-12T08:41:05Z</dcterms:created>
  <dcterms:modified xsi:type="dcterms:W3CDTF">2016-10-15T11:25:00Z</dcterms:modified>
</cp:coreProperties>
</file>

<file path=docProps/thumbnail.jpeg>
</file>