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8" r:id="rId2"/>
    <p:sldId id="256" r:id="rId3"/>
    <p:sldId id="259" r:id="rId4"/>
    <p:sldId id="260" r:id="rId5"/>
    <p:sldId id="261" r:id="rId6"/>
    <p:sldId id="272" r:id="rId7"/>
    <p:sldId id="262" r:id="rId8"/>
    <p:sldId id="263" r:id="rId9"/>
    <p:sldId id="264" r:id="rId10"/>
    <p:sldId id="265" r:id="rId11"/>
    <p:sldId id="267" r:id="rId12"/>
    <p:sldId id="268" r:id="rId13"/>
    <p:sldId id="269" r:id="rId14"/>
    <p:sldId id="270" r:id="rId15"/>
    <p:sldId id="271" r:id="rId16"/>
  </p:sldIdLst>
  <p:sldSz cx="9144000" cy="6858000" type="screen4x3"/>
  <p:notesSz cx="6858000" cy="9144000"/>
  <p:defaultTextStyle>
    <a:defPPr>
      <a:defRPr lang="de-DE"/>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28" d="100"/>
          <a:sy n="128" d="100"/>
        </p:scale>
        <p:origin x="-1224" y="-12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heme" Target="theme/theme1.xml"/><Relationship Id="rId21"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printerSettings" Target="printerSettings/printerSettings1.bin"/><Relationship Id="rId18" Type="http://schemas.openxmlformats.org/officeDocument/2006/relationships/presProps" Target="presProps.xml"/><Relationship Id="rId19" Type="http://schemas.openxmlformats.org/officeDocument/2006/relationships/viewProps" Target="viewProp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de-DE" smtClean="0"/>
              <a:t>Mastertitelformat bearbeiten</a:t>
            </a:r>
            <a:endParaRPr lang="de-DE"/>
          </a:p>
        </p:txBody>
      </p:sp>
      <p:sp>
        <p:nvSpPr>
          <p:cNvPr id="3" name="Unt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smtClean="0"/>
              <a:t>Master-Untertitelformat bearbeiten</a:t>
            </a:r>
            <a:endParaRPr lang="de-DE"/>
          </a:p>
        </p:txBody>
      </p:sp>
      <p:sp>
        <p:nvSpPr>
          <p:cNvPr id="4" name="Datumsplatzhalter 3"/>
          <p:cNvSpPr>
            <a:spLocks noGrp="1"/>
          </p:cNvSpPr>
          <p:nvPr>
            <p:ph type="dt" sz="half" idx="10"/>
          </p:nvPr>
        </p:nvSpPr>
        <p:spPr/>
        <p:txBody>
          <a:bodyPr/>
          <a:lstStyle/>
          <a:p>
            <a:fld id="{ACC5CEFD-D130-B749-89DD-48935D15C1C1}" type="datetimeFigureOut">
              <a:rPr lang="de-DE" smtClean="0"/>
              <a:t>15/10/16</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14905876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Mastertitelformat bearbeiten</a:t>
            </a:r>
            <a:endParaRPr lang="de-DE"/>
          </a:p>
        </p:txBody>
      </p:sp>
      <p:sp>
        <p:nvSpPr>
          <p:cNvPr id="3" name="Vertikaler Textplatzhalter 2"/>
          <p:cNvSpPr>
            <a:spLocks noGrp="1"/>
          </p:cNvSpPr>
          <p:nvPr>
            <p:ph type="body" orient="vert" idx="1"/>
          </p:nvPr>
        </p:nvSpPr>
        <p:spPr/>
        <p:txBody>
          <a:bodyPr vert="eaVert"/>
          <a:lstStyle/>
          <a:p>
            <a:pPr lvl="0"/>
            <a:r>
              <a:rPr lang="de-DE" smtClean="0"/>
              <a:t>Mastertextformat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p>
            <a:fld id="{ACC5CEFD-D130-B749-89DD-48935D15C1C1}" type="datetimeFigureOut">
              <a:rPr lang="de-DE" smtClean="0"/>
              <a:t>15/10/16</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23163840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4638"/>
            <a:ext cx="2057400" cy="5851525"/>
          </a:xfrm>
        </p:spPr>
        <p:txBody>
          <a:bodyPr vert="eaVert"/>
          <a:lstStyle/>
          <a:p>
            <a:r>
              <a:rPr lang="de-DE" smtClean="0"/>
              <a:t>Mastertitelformat bearbeiten</a:t>
            </a:r>
            <a:endParaRPr lang="de-DE"/>
          </a:p>
        </p:txBody>
      </p:sp>
      <p:sp>
        <p:nvSpPr>
          <p:cNvPr id="3" name="Vertikaler Textplatzhalter 2"/>
          <p:cNvSpPr>
            <a:spLocks noGrp="1"/>
          </p:cNvSpPr>
          <p:nvPr>
            <p:ph type="body" orient="vert" idx="1"/>
          </p:nvPr>
        </p:nvSpPr>
        <p:spPr>
          <a:xfrm>
            <a:off x="457200" y="274638"/>
            <a:ext cx="6019800" cy="5851525"/>
          </a:xfrm>
        </p:spPr>
        <p:txBody>
          <a:bodyPr vert="eaVert"/>
          <a:lstStyle/>
          <a:p>
            <a:pPr lvl="0"/>
            <a:r>
              <a:rPr lang="de-DE" smtClean="0"/>
              <a:t>Mastertextformat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p>
            <a:fld id="{ACC5CEFD-D130-B749-89DD-48935D15C1C1}" type="datetimeFigureOut">
              <a:rPr lang="de-DE" smtClean="0"/>
              <a:t>15/10/16</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29237504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Mastertitelformat bearbeiten</a:t>
            </a:r>
            <a:endParaRPr lang="de-DE"/>
          </a:p>
        </p:txBody>
      </p:sp>
      <p:sp>
        <p:nvSpPr>
          <p:cNvPr id="3" name="Inhaltsplatzhalter 2"/>
          <p:cNvSpPr>
            <a:spLocks noGrp="1"/>
          </p:cNvSpPr>
          <p:nvPr>
            <p:ph idx="1"/>
          </p:nvPr>
        </p:nvSpPr>
        <p:spPr/>
        <p:txBody>
          <a:bodyPr/>
          <a:lstStyle/>
          <a:p>
            <a:pPr lvl="0"/>
            <a:r>
              <a:rPr lang="de-DE" smtClean="0"/>
              <a:t>Mastertextformat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p>
            <a:fld id="{ACC5CEFD-D130-B749-89DD-48935D15C1C1}" type="datetimeFigureOut">
              <a:rPr lang="de-DE" smtClean="0"/>
              <a:t>15/10/16</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18990247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de-DE" smtClean="0"/>
              <a:t>Mastertitelformat bearbeiten</a:t>
            </a:r>
            <a:endParaRPr lang="de-DE"/>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smtClean="0"/>
              <a:t>Mastertextformat bearbeiten</a:t>
            </a:r>
          </a:p>
        </p:txBody>
      </p:sp>
      <p:sp>
        <p:nvSpPr>
          <p:cNvPr id="4" name="Datumsplatzhalter 3"/>
          <p:cNvSpPr>
            <a:spLocks noGrp="1"/>
          </p:cNvSpPr>
          <p:nvPr>
            <p:ph type="dt" sz="half" idx="10"/>
          </p:nvPr>
        </p:nvSpPr>
        <p:spPr/>
        <p:txBody>
          <a:bodyPr/>
          <a:lstStyle/>
          <a:p>
            <a:fld id="{ACC5CEFD-D130-B749-89DD-48935D15C1C1}" type="datetimeFigureOut">
              <a:rPr lang="de-DE" smtClean="0"/>
              <a:t>15/10/16</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23069708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Mastertitelformat bearbeiten</a:t>
            </a:r>
            <a:endParaRPr lang="de-DE"/>
          </a:p>
        </p:txBody>
      </p:sp>
      <p:sp>
        <p:nvSpPr>
          <p:cNvPr id="3" name="Inhaltsplatzhalt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Mastertextformat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Inhaltsplatzhalt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Mastertextformat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Datumsplatzhalter 4"/>
          <p:cNvSpPr>
            <a:spLocks noGrp="1"/>
          </p:cNvSpPr>
          <p:nvPr>
            <p:ph type="dt" sz="half" idx="10"/>
          </p:nvPr>
        </p:nvSpPr>
        <p:spPr/>
        <p:txBody>
          <a:bodyPr/>
          <a:lstStyle/>
          <a:p>
            <a:fld id="{ACC5CEFD-D130-B749-89DD-48935D15C1C1}" type="datetimeFigureOut">
              <a:rPr lang="de-DE" smtClean="0"/>
              <a:t>15/10/16</a:t>
            </a:fld>
            <a:endParaRPr lang="de-DE"/>
          </a:p>
        </p:txBody>
      </p:sp>
      <p:sp>
        <p:nvSpPr>
          <p:cNvPr id="6" name="Fußzeilenplatzhalter 5"/>
          <p:cNvSpPr>
            <a:spLocks noGrp="1"/>
          </p:cNvSpPr>
          <p:nvPr>
            <p:ph type="ftr" sz="quarter" idx="11"/>
          </p:nvPr>
        </p:nvSpPr>
        <p:spPr/>
        <p:txBody>
          <a:bodyPr/>
          <a:lstStyle/>
          <a:p>
            <a:endParaRPr lang="de-DE"/>
          </a:p>
        </p:txBody>
      </p:sp>
      <p:sp>
        <p:nvSpPr>
          <p:cNvPr id="7" name="Foliennummernplatzhalter 6"/>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41201450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de-DE" smtClean="0"/>
              <a:t>Mastertitelformat bearbeiten</a:t>
            </a:r>
            <a:endParaRPr lang="de-DE"/>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Mastertextformat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Mastertextformat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Mastertextformat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Mastertextformat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7" name="Datumsplatzhalter 6"/>
          <p:cNvSpPr>
            <a:spLocks noGrp="1"/>
          </p:cNvSpPr>
          <p:nvPr>
            <p:ph type="dt" sz="half" idx="10"/>
          </p:nvPr>
        </p:nvSpPr>
        <p:spPr/>
        <p:txBody>
          <a:bodyPr/>
          <a:lstStyle/>
          <a:p>
            <a:fld id="{ACC5CEFD-D130-B749-89DD-48935D15C1C1}" type="datetimeFigureOut">
              <a:rPr lang="de-DE" smtClean="0"/>
              <a:t>15/10/16</a:t>
            </a:fld>
            <a:endParaRPr lang="de-DE"/>
          </a:p>
        </p:txBody>
      </p:sp>
      <p:sp>
        <p:nvSpPr>
          <p:cNvPr id="8" name="Fußzeilenplatzhalter 7"/>
          <p:cNvSpPr>
            <a:spLocks noGrp="1"/>
          </p:cNvSpPr>
          <p:nvPr>
            <p:ph type="ftr" sz="quarter" idx="11"/>
          </p:nvPr>
        </p:nvSpPr>
        <p:spPr/>
        <p:txBody>
          <a:bodyPr/>
          <a:lstStyle/>
          <a:p>
            <a:endParaRPr lang="de-DE"/>
          </a:p>
        </p:txBody>
      </p:sp>
      <p:sp>
        <p:nvSpPr>
          <p:cNvPr id="9" name="Foliennummernplatzhalter 8"/>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68375266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Mastertitelformat bearbeiten</a:t>
            </a:r>
            <a:endParaRPr lang="de-DE"/>
          </a:p>
        </p:txBody>
      </p:sp>
      <p:sp>
        <p:nvSpPr>
          <p:cNvPr id="3" name="Datumsplatzhalter 2"/>
          <p:cNvSpPr>
            <a:spLocks noGrp="1"/>
          </p:cNvSpPr>
          <p:nvPr>
            <p:ph type="dt" sz="half" idx="10"/>
          </p:nvPr>
        </p:nvSpPr>
        <p:spPr/>
        <p:txBody>
          <a:bodyPr/>
          <a:lstStyle/>
          <a:p>
            <a:fld id="{ACC5CEFD-D130-B749-89DD-48935D15C1C1}" type="datetimeFigureOut">
              <a:rPr lang="de-DE" smtClean="0"/>
              <a:t>15/10/16</a:t>
            </a:fld>
            <a:endParaRPr lang="de-DE"/>
          </a:p>
        </p:txBody>
      </p:sp>
      <p:sp>
        <p:nvSpPr>
          <p:cNvPr id="4" name="Fußzeilenplatzhalter 3"/>
          <p:cNvSpPr>
            <a:spLocks noGrp="1"/>
          </p:cNvSpPr>
          <p:nvPr>
            <p:ph type="ftr" sz="quarter" idx="11"/>
          </p:nvPr>
        </p:nvSpPr>
        <p:spPr/>
        <p:txBody>
          <a:bodyPr/>
          <a:lstStyle/>
          <a:p>
            <a:endParaRPr lang="de-DE"/>
          </a:p>
        </p:txBody>
      </p:sp>
      <p:sp>
        <p:nvSpPr>
          <p:cNvPr id="5" name="Foliennummernplatzhalter 4"/>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1420714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1"/>
          <p:cNvSpPr>
            <a:spLocks noGrp="1"/>
          </p:cNvSpPr>
          <p:nvPr>
            <p:ph type="dt" sz="half" idx="10"/>
          </p:nvPr>
        </p:nvSpPr>
        <p:spPr/>
        <p:txBody>
          <a:bodyPr/>
          <a:lstStyle/>
          <a:p>
            <a:fld id="{ACC5CEFD-D130-B749-89DD-48935D15C1C1}" type="datetimeFigureOut">
              <a:rPr lang="de-DE" smtClean="0"/>
              <a:t>15/10/16</a:t>
            </a:fld>
            <a:endParaRPr lang="de-DE"/>
          </a:p>
        </p:txBody>
      </p:sp>
      <p:sp>
        <p:nvSpPr>
          <p:cNvPr id="3" name="Fußzeilenplatzhalter 2"/>
          <p:cNvSpPr>
            <a:spLocks noGrp="1"/>
          </p:cNvSpPr>
          <p:nvPr>
            <p:ph type="ftr" sz="quarter" idx="11"/>
          </p:nvPr>
        </p:nvSpPr>
        <p:spPr/>
        <p:txBody>
          <a:bodyPr/>
          <a:lstStyle/>
          <a:p>
            <a:endParaRPr lang="de-DE"/>
          </a:p>
        </p:txBody>
      </p:sp>
      <p:sp>
        <p:nvSpPr>
          <p:cNvPr id="4" name="Foliennummernplatzhalter 3"/>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5945870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Beschriftung">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smtClean="0"/>
              <a:t>Mastertitelformat bearbeiten</a:t>
            </a:r>
            <a:endParaRPr lang="de-DE"/>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smtClean="0"/>
              <a:t>Mastertextformat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Mastertextformat bearbeiten</a:t>
            </a:r>
          </a:p>
        </p:txBody>
      </p:sp>
      <p:sp>
        <p:nvSpPr>
          <p:cNvPr id="5" name="Datumsplatzhalter 4"/>
          <p:cNvSpPr>
            <a:spLocks noGrp="1"/>
          </p:cNvSpPr>
          <p:nvPr>
            <p:ph type="dt" sz="half" idx="10"/>
          </p:nvPr>
        </p:nvSpPr>
        <p:spPr/>
        <p:txBody>
          <a:bodyPr/>
          <a:lstStyle/>
          <a:p>
            <a:fld id="{ACC5CEFD-D130-B749-89DD-48935D15C1C1}" type="datetimeFigureOut">
              <a:rPr lang="de-DE" smtClean="0"/>
              <a:t>15/10/16</a:t>
            </a:fld>
            <a:endParaRPr lang="de-DE"/>
          </a:p>
        </p:txBody>
      </p:sp>
      <p:sp>
        <p:nvSpPr>
          <p:cNvPr id="6" name="Fußzeilenplatzhalter 5"/>
          <p:cNvSpPr>
            <a:spLocks noGrp="1"/>
          </p:cNvSpPr>
          <p:nvPr>
            <p:ph type="ftr" sz="quarter" idx="11"/>
          </p:nvPr>
        </p:nvSpPr>
        <p:spPr/>
        <p:txBody>
          <a:bodyPr/>
          <a:lstStyle/>
          <a:p>
            <a:endParaRPr lang="de-DE"/>
          </a:p>
        </p:txBody>
      </p:sp>
      <p:sp>
        <p:nvSpPr>
          <p:cNvPr id="7" name="Foliennummernplatzhalter 6"/>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28754881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Beschriftung">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smtClean="0"/>
              <a:t>Mastertitelformat bearbeiten</a:t>
            </a:r>
            <a:endParaRPr lang="de-DE"/>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de-DE"/>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Mastertextformat bearbeiten</a:t>
            </a:r>
          </a:p>
        </p:txBody>
      </p:sp>
      <p:sp>
        <p:nvSpPr>
          <p:cNvPr id="5" name="Datumsplatzhalter 4"/>
          <p:cNvSpPr>
            <a:spLocks noGrp="1"/>
          </p:cNvSpPr>
          <p:nvPr>
            <p:ph type="dt" sz="half" idx="10"/>
          </p:nvPr>
        </p:nvSpPr>
        <p:spPr/>
        <p:txBody>
          <a:bodyPr/>
          <a:lstStyle/>
          <a:p>
            <a:fld id="{ACC5CEFD-D130-B749-89DD-48935D15C1C1}" type="datetimeFigureOut">
              <a:rPr lang="de-DE" smtClean="0"/>
              <a:t>15/10/16</a:t>
            </a:fld>
            <a:endParaRPr lang="de-DE"/>
          </a:p>
        </p:txBody>
      </p:sp>
      <p:sp>
        <p:nvSpPr>
          <p:cNvPr id="6" name="Fußzeilenplatzhalter 5"/>
          <p:cNvSpPr>
            <a:spLocks noGrp="1"/>
          </p:cNvSpPr>
          <p:nvPr>
            <p:ph type="ftr" sz="quarter" idx="11"/>
          </p:nvPr>
        </p:nvSpPr>
        <p:spPr/>
        <p:txBody>
          <a:bodyPr/>
          <a:lstStyle/>
          <a:p>
            <a:endParaRPr lang="de-DE"/>
          </a:p>
        </p:txBody>
      </p:sp>
      <p:sp>
        <p:nvSpPr>
          <p:cNvPr id="7" name="Foliennummernplatzhalter 6"/>
          <p:cNvSpPr>
            <a:spLocks noGrp="1"/>
          </p:cNvSpPr>
          <p:nvPr>
            <p:ph type="sldNum" sz="quarter" idx="12"/>
          </p:nvPr>
        </p:nvSpPr>
        <p:spPr/>
        <p:txBody>
          <a:bodyPr/>
          <a:lstStyle/>
          <a:p>
            <a:fld id="{06A2A595-5A05-6849-9652-20B112EDED76}" type="slidenum">
              <a:rPr lang="de-DE" smtClean="0"/>
              <a:t>‹Nr.›</a:t>
            </a:fld>
            <a:endParaRPr lang="de-DE"/>
          </a:p>
        </p:txBody>
      </p:sp>
    </p:spTree>
    <p:extLst>
      <p:ext uri="{BB962C8B-B14F-4D97-AF65-F5344CB8AC3E}">
        <p14:creationId xmlns:p14="http://schemas.microsoft.com/office/powerpoint/2010/main" val="421505993"/>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de-DE" smtClean="0"/>
              <a:t>Mastertitelformat bearbeiten</a:t>
            </a:r>
            <a:endParaRPr lang="de-DE"/>
          </a:p>
        </p:txBody>
      </p:sp>
      <p:sp>
        <p:nvSpPr>
          <p:cNvPr id="3" name="Textplatzhalt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de-DE" smtClean="0"/>
              <a:t>Mastertextformat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CC5CEFD-D130-B749-89DD-48935D15C1C1}" type="datetimeFigureOut">
              <a:rPr lang="de-DE" smtClean="0"/>
              <a:t>15/10/16</a:t>
            </a:fld>
            <a:endParaRPr lang="de-DE"/>
          </a:p>
        </p:txBody>
      </p:sp>
      <p:sp>
        <p:nvSpPr>
          <p:cNvPr id="5" name="Fußzeilenplatzhalt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de-DE"/>
          </a:p>
        </p:txBody>
      </p:sp>
      <p:sp>
        <p:nvSpPr>
          <p:cNvPr id="6" name="Foliennummernplatzhalt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6A2A595-5A05-6849-9652-20B112EDED76}" type="slidenum">
              <a:rPr lang="de-DE" smtClean="0"/>
              <a:t>‹Nr.›</a:t>
            </a:fld>
            <a:endParaRPr lang="de-DE"/>
          </a:p>
        </p:txBody>
      </p:sp>
    </p:spTree>
    <p:extLst>
      <p:ext uri="{BB962C8B-B14F-4D97-AF65-F5344CB8AC3E}">
        <p14:creationId xmlns:p14="http://schemas.microsoft.com/office/powerpoint/2010/main" val="54645394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de-DE"/>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2400575"/>
          </a:xfrm>
        </p:spPr>
        <p:txBody>
          <a:bodyPr>
            <a:noAutofit/>
          </a:bodyPr>
          <a:lstStyle/>
          <a:p>
            <a:r>
              <a:rPr lang="de-DE" sz="7200" dirty="0" smtClean="0">
                <a:solidFill>
                  <a:schemeClr val="bg1">
                    <a:lumMod val="50000"/>
                  </a:schemeClr>
                </a:solidFill>
              </a:rPr>
              <a:t>Maßnahmen zum Gewaltschutz im deutschen Recht</a:t>
            </a:r>
            <a:endParaRPr lang="de-DE" sz="7200" dirty="0">
              <a:solidFill>
                <a:schemeClr val="bg1">
                  <a:lumMod val="50000"/>
                </a:schemeClr>
              </a:solidFill>
            </a:endParaRPr>
          </a:p>
        </p:txBody>
      </p:sp>
    </p:spTree>
    <p:extLst>
      <p:ext uri="{BB962C8B-B14F-4D97-AF65-F5344CB8AC3E}">
        <p14:creationId xmlns:p14="http://schemas.microsoft.com/office/powerpoint/2010/main" val="393190344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fontScale="85000" lnSpcReduction="10000"/>
          </a:bodyPr>
          <a:lstStyle/>
          <a:p>
            <a:pPr algn="l"/>
            <a:r>
              <a:rPr lang="de-DE" dirty="0" smtClean="0"/>
              <a:t>Gewaltschutzgesetz</a:t>
            </a:r>
          </a:p>
          <a:p>
            <a:pPr marL="457200" indent="-457200" algn="l">
              <a:buFontTx/>
              <a:buChar char="-"/>
            </a:pPr>
            <a:endParaRPr lang="de-DE" dirty="0" smtClean="0"/>
          </a:p>
          <a:p>
            <a:pPr marL="457200" indent="-457200" algn="l">
              <a:buFontTx/>
              <a:buChar char="-"/>
            </a:pPr>
            <a:r>
              <a:rPr lang="de-DE" dirty="0" smtClean="0"/>
              <a:t>Die Voraussetzungen und die einzelnen Maßnahmen sind in § 1 des Gesetzes geregelt, beispielhafte Aufzählung</a:t>
            </a:r>
            <a:br>
              <a:rPr lang="de-DE" dirty="0" smtClean="0"/>
            </a:br>
            <a:endParaRPr lang="de-DE" dirty="0" smtClean="0"/>
          </a:p>
          <a:p>
            <a:pPr marL="457200" indent="-457200" algn="l">
              <a:buFontTx/>
              <a:buChar char="-"/>
            </a:pPr>
            <a:r>
              <a:rPr lang="de-DE" dirty="0" smtClean="0"/>
              <a:t>Wichtig ist § 1 Absatz3:</a:t>
            </a:r>
            <a:br>
              <a:rPr lang="de-DE" dirty="0" smtClean="0"/>
            </a:br>
            <a:r>
              <a:rPr lang="de-DE" dirty="0" smtClean="0"/>
              <a:t/>
            </a:r>
            <a:br>
              <a:rPr lang="de-DE" dirty="0" smtClean="0"/>
            </a:br>
            <a:r>
              <a:rPr lang="de-DE" dirty="0" smtClean="0"/>
              <a:t>„In </a:t>
            </a:r>
            <a:r>
              <a:rPr lang="de-DE" dirty="0"/>
              <a:t>den Fällen des Absatzes 1 Satz 1 oder des Absatzes 2 kann das Gericht die Maßnahmen nach Absatz </a:t>
            </a:r>
            <a:r>
              <a:rPr lang="de-DE" dirty="0" smtClean="0"/>
              <a:t>1 auch </a:t>
            </a:r>
            <a:r>
              <a:rPr lang="de-DE" dirty="0"/>
              <a:t>dann anordnen, wenn eine Person die Tat in einem die freie Willensbestimmung ausschließenden </a:t>
            </a:r>
            <a:r>
              <a:rPr lang="de-DE" dirty="0" smtClean="0"/>
              <a:t>Zustand krankhafter </a:t>
            </a:r>
            <a:r>
              <a:rPr lang="de-DE" dirty="0"/>
              <a:t>Störung der Geistestätigkeit begangen hat, in den sie sich durch geistige Getränke oder </a:t>
            </a:r>
            <a:r>
              <a:rPr lang="de-DE" dirty="0" smtClean="0"/>
              <a:t>ähnliche Mittel </a:t>
            </a:r>
            <a:r>
              <a:rPr lang="de-DE" dirty="0"/>
              <a:t>vorübergehend versetzt hat</a:t>
            </a:r>
            <a:r>
              <a:rPr lang="de-DE" dirty="0" smtClean="0"/>
              <a:t>.“</a:t>
            </a:r>
            <a:endParaRPr lang="de-DE" dirty="0"/>
          </a:p>
          <a:p>
            <a:pPr marL="457200" indent="-457200" algn="l">
              <a:buFontTx/>
              <a:buChar char="-"/>
            </a:pPr>
            <a:endParaRPr lang="de-DE" dirty="0" smtClean="0"/>
          </a:p>
          <a:p>
            <a:pPr marL="457200" indent="-457200" algn="l">
              <a:buFontTx/>
              <a:buChar char="-"/>
            </a:pPr>
            <a:endParaRPr lang="de-DE" dirty="0" smtClean="0"/>
          </a:p>
          <a:p>
            <a:pPr algn="l"/>
            <a:endParaRPr lang="de-DE" dirty="0"/>
          </a:p>
        </p:txBody>
      </p:sp>
    </p:spTree>
    <p:extLst>
      <p:ext uri="{BB962C8B-B14F-4D97-AF65-F5344CB8AC3E}">
        <p14:creationId xmlns:p14="http://schemas.microsoft.com/office/powerpoint/2010/main" val="372229542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lnSpcReduction="10000"/>
          </a:bodyPr>
          <a:lstStyle/>
          <a:p>
            <a:pPr algn="l"/>
            <a:r>
              <a:rPr lang="de-DE" dirty="0" smtClean="0"/>
              <a:t>Gewaltschutzgesetz</a:t>
            </a:r>
          </a:p>
          <a:p>
            <a:pPr marL="457200" indent="-457200" algn="l">
              <a:buFontTx/>
              <a:buChar char="-"/>
            </a:pPr>
            <a:endParaRPr lang="de-DE" dirty="0" smtClean="0"/>
          </a:p>
          <a:p>
            <a:pPr marL="457200" indent="-457200" algn="l">
              <a:buFontTx/>
              <a:buChar char="-"/>
            </a:pPr>
            <a:r>
              <a:rPr lang="de-DE" dirty="0" smtClean="0"/>
              <a:t>Die Voraussetzungen sind also:</a:t>
            </a:r>
          </a:p>
          <a:p>
            <a:pPr marL="914400" lvl="1" indent="-457200" algn="l">
              <a:buFontTx/>
              <a:buChar char="-"/>
            </a:pPr>
            <a:r>
              <a:rPr lang="de-DE" dirty="0" smtClean="0"/>
              <a:t>Verletzungshandlung</a:t>
            </a:r>
          </a:p>
          <a:p>
            <a:pPr marL="1371600" lvl="2" indent="-457200" algn="l">
              <a:buFontTx/>
              <a:buChar char="-"/>
            </a:pPr>
            <a:r>
              <a:rPr lang="de-DE" dirty="0" smtClean="0"/>
              <a:t>Körper- oder Gesundheitsverletzung</a:t>
            </a:r>
          </a:p>
          <a:p>
            <a:pPr marL="1371600" lvl="2" indent="-457200" algn="l">
              <a:buFontTx/>
              <a:buChar char="-"/>
            </a:pPr>
            <a:r>
              <a:rPr lang="de-DE" dirty="0" smtClean="0"/>
              <a:t>Verletzung der Freiheit</a:t>
            </a:r>
          </a:p>
          <a:p>
            <a:pPr marL="1371600" lvl="2" indent="-457200" algn="l">
              <a:buFontTx/>
              <a:buChar char="-"/>
            </a:pPr>
            <a:r>
              <a:rPr lang="de-DE" dirty="0" smtClean="0"/>
              <a:t>Drohung mit </a:t>
            </a:r>
            <a:r>
              <a:rPr lang="de-DE" dirty="0" smtClean="0"/>
              <a:t>Rechtsverletzung</a:t>
            </a:r>
          </a:p>
          <a:p>
            <a:pPr marL="1371600" lvl="2" indent="-457200" algn="l">
              <a:buFontTx/>
              <a:buChar char="-"/>
            </a:pPr>
            <a:r>
              <a:rPr lang="de-DE" dirty="0" smtClean="0"/>
              <a:t>Eindringen in die Wohnung</a:t>
            </a:r>
            <a:endParaRPr lang="de-DE" dirty="0" smtClean="0"/>
          </a:p>
          <a:p>
            <a:pPr marL="1371600" lvl="2" indent="-457200" algn="l">
              <a:buFontTx/>
              <a:buChar char="-"/>
            </a:pPr>
            <a:r>
              <a:rPr lang="de-DE" dirty="0" smtClean="0"/>
              <a:t>Nachstellungen („</a:t>
            </a:r>
            <a:r>
              <a:rPr lang="de-DE" dirty="0" err="1" smtClean="0"/>
              <a:t>stalking</a:t>
            </a:r>
            <a:r>
              <a:rPr lang="de-DE" dirty="0" smtClean="0"/>
              <a:t>“)</a:t>
            </a:r>
          </a:p>
          <a:p>
            <a:pPr marL="914400" lvl="1" indent="-457200" algn="l">
              <a:buFontTx/>
              <a:buChar char="-"/>
            </a:pPr>
            <a:r>
              <a:rPr lang="de-DE" dirty="0" smtClean="0"/>
              <a:t>Vorsätzliche und widerrechtliche Begehungsweise</a:t>
            </a:r>
          </a:p>
          <a:p>
            <a:pPr marL="914400" lvl="1" indent="-457200" algn="l">
              <a:buFontTx/>
              <a:buChar char="-"/>
            </a:pPr>
            <a:r>
              <a:rPr lang="de-DE" dirty="0" smtClean="0"/>
              <a:t>Schuldfähigkeit (mit Besonderheit § 1 Abs. 3)</a:t>
            </a:r>
          </a:p>
          <a:p>
            <a:pPr marL="914400" lvl="1" indent="-457200" algn="l">
              <a:buFontTx/>
              <a:buChar char="-"/>
            </a:pPr>
            <a:r>
              <a:rPr lang="de-DE" dirty="0" smtClean="0"/>
              <a:t>Wiederholungsgefahr </a:t>
            </a:r>
            <a:br>
              <a:rPr lang="de-DE" dirty="0" smtClean="0"/>
            </a:br>
            <a:r>
              <a:rPr lang="de-DE" sz="2200" dirty="0" smtClean="0"/>
              <a:t>(die bereits bei einmaliger Verletzung bzw. Drohung vermutet wird – widerlegbar durch gefährdende Person)</a:t>
            </a:r>
            <a:endParaRPr lang="de-DE" sz="2200" dirty="0" smtClean="0"/>
          </a:p>
          <a:p>
            <a:pPr algn="l"/>
            <a:endParaRPr lang="de-DE" dirty="0"/>
          </a:p>
        </p:txBody>
      </p:sp>
    </p:spTree>
    <p:extLst>
      <p:ext uri="{BB962C8B-B14F-4D97-AF65-F5344CB8AC3E}">
        <p14:creationId xmlns:p14="http://schemas.microsoft.com/office/powerpoint/2010/main" val="273917019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lnSpcReduction="10000"/>
          </a:bodyPr>
          <a:lstStyle/>
          <a:p>
            <a:pPr algn="l"/>
            <a:r>
              <a:rPr lang="de-DE" dirty="0" smtClean="0"/>
              <a:t>Gewaltschutzgesetz</a:t>
            </a:r>
          </a:p>
          <a:p>
            <a:pPr marL="457200" indent="-457200" algn="l">
              <a:buFontTx/>
              <a:buChar char="-"/>
            </a:pPr>
            <a:endParaRPr lang="de-DE" dirty="0" smtClean="0"/>
          </a:p>
          <a:p>
            <a:pPr marL="457200" indent="-457200" algn="l">
              <a:buFontTx/>
              <a:buChar char="-"/>
            </a:pPr>
            <a:r>
              <a:rPr lang="de-DE" dirty="0" smtClean="0"/>
              <a:t>Schutzanordnungen sind insbesondere:</a:t>
            </a:r>
          </a:p>
          <a:p>
            <a:pPr marL="914400" lvl="1" indent="-457200" algn="l">
              <a:buFontTx/>
              <a:buChar char="-"/>
            </a:pPr>
            <a:r>
              <a:rPr lang="de-DE" dirty="0" smtClean="0"/>
              <a:t>Betretungsverbot</a:t>
            </a:r>
          </a:p>
          <a:p>
            <a:pPr marL="914400" lvl="1" indent="-457200" algn="l">
              <a:buFontTx/>
              <a:buChar char="-"/>
            </a:pPr>
            <a:r>
              <a:rPr lang="de-DE" dirty="0" smtClean="0"/>
              <a:t>Näherungsverbot</a:t>
            </a:r>
          </a:p>
          <a:p>
            <a:pPr marL="914400" lvl="1" indent="-457200" algn="l">
              <a:buFontTx/>
              <a:buChar char="-"/>
            </a:pPr>
            <a:r>
              <a:rPr lang="de-DE" dirty="0" smtClean="0"/>
              <a:t>Kontaktverbote</a:t>
            </a:r>
          </a:p>
          <a:p>
            <a:pPr marL="914400" lvl="1" indent="-457200" algn="l">
              <a:buFontTx/>
              <a:buChar char="-"/>
            </a:pPr>
            <a:r>
              <a:rPr lang="de-DE" dirty="0" smtClean="0"/>
              <a:t>Allgemeines Belästigungsverbot</a:t>
            </a:r>
            <a:br>
              <a:rPr lang="de-DE" dirty="0" smtClean="0"/>
            </a:br>
            <a:endParaRPr lang="de-DE" dirty="0" smtClean="0"/>
          </a:p>
          <a:p>
            <a:pPr marL="457200" indent="-457200" algn="l">
              <a:buFontTx/>
              <a:buChar char="-"/>
            </a:pPr>
            <a:r>
              <a:rPr lang="de-DE" dirty="0" smtClean="0"/>
              <a:t>Schutzanordnungen müssen</a:t>
            </a:r>
          </a:p>
          <a:p>
            <a:pPr marL="914400" lvl="1" indent="-457200" algn="l">
              <a:buFontTx/>
              <a:buChar char="-"/>
            </a:pPr>
            <a:r>
              <a:rPr lang="de-DE" dirty="0" smtClean="0"/>
              <a:t>Verhältnismäßig sein und</a:t>
            </a:r>
          </a:p>
          <a:p>
            <a:pPr marL="914400" lvl="1" indent="-457200" algn="l">
              <a:buFontTx/>
              <a:buChar char="-"/>
            </a:pPr>
            <a:r>
              <a:rPr lang="de-DE" dirty="0" smtClean="0"/>
              <a:t>Befristet werden</a:t>
            </a:r>
            <a:br>
              <a:rPr lang="de-DE" dirty="0" smtClean="0"/>
            </a:br>
            <a:endParaRPr lang="de-DE" dirty="0" smtClean="0"/>
          </a:p>
          <a:p>
            <a:pPr algn="l"/>
            <a:endParaRPr lang="de-DE" dirty="0"/>
          </a:p>
        </p:txBody>
      </p:sp>
    </p:spTree>
    <p:extLst>
      <p:ext uri="{BB962C8B-B14F-4D97-AF65-F5344CB8AC3E}">
        <p14:creationId xmlns:p14="http://schemas.microsoft.com/office/powerpoint/2010/main" val="337460588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fontScale="92500"/>
          </a:bodyPr>
          <a:lstStyle/>
          <a:p>
            <a:pPr algn="l"/>
            <a:r>
              <a:rPr lang="de-DE" dirty="0" smtClean="0"/>
              <a:t>Gewaltschutzgesetz</a:t>
            </a:r>
          </a:p>
          <a:p>
            <a:pPr marL="457200" indent="-457200" algn="l">
              <a:buFontTx/>
              <a:buChar char="-"/>
            </a:pPr>
            <a:endParaRPr lang="de-DE" dirty="0" smtClean="0"/>
          </a:p>
          <a:p>
            <a:pPr marL="457200" indent="-457200" algn="l">
              <a:buFontTx/>
              <a:buChar char="-"/>
            </a:pPr>
            <a:r>
              <a:rPr lang="de-DE" dirty="0" smtClean="0"/>
              <a:t>Verfahren:</a:t>
            </a:r>
          </a:p>
          <a:p>
            <a:pPr marL="914400" lvl="1" indent="-457200" algn="l">
              <a:buFontTx/>
              <a:buChar char="-"/>
            </a:pPr>
            <a:r>
              <a:rPr lang="de-DE" dirty="0" smtClean="0"/>
              <a:t>Zuständig ist das Familiengericht,</a:t>
            </a:r>
          </a:p>
          <a:p>
            <a:pPr marL="914400" lvl="1" indent="-457200" algn="l">
              <a:buFontTx/>
              <a:buChar char="-"/>
            </a:pPr>
            <a:r>
              <a:rPr lang="de-DE" dirty="0"/>
              <a:t>d</a:t>
            </a:r>
            <a:r>
              <a:rPr lang="de-DE" dirty="0" smtClean="0"/>
              <a:t>as nur auf Antrag tätig wird,</a:t>
            </a:r>
          </a:p>
          <a:p>
            <a:pPr marL="914400" lvl="1" indent="-457200" algn="l">
              <a:buFontTx/>
              <a:buChar char="-"/>
            </a:pPr>
            <a:r>
              <a:rPr lang="de-DE" dirty="0"/>
              <a:t>d</a:t>
            </a:r>
            <a:r>
              <a:rPr lang="de-DE" dirty="0" smtClean="0"/>
              <a:t>er auch ohne Anwalt gestellt werden kann.</a:t>
            </a:r>
          </a:p>
          <a:p>
            <a:pPr marL="914400" lvl="1" indent="-457200" algn="l">
              <a:buFontTx/>
              <a:buChar char="-"/>
            </a:pPr>
            <a:r>
              <a:rPr lang="de-DE" dirty="0" smtClean="0"/>
              <a:t>Entscheidung setzt in der Regel persönliche Anhörung der Beteiligten voraus (die auch getrennt voneinander angehört werden können)</a:t>
            </a:r>
          </a:p>
          <a:p>
            <a:pPr marL="914400" lvl="1" indent="-457200" algn="l">
              <a:buFontTx/>
              <a:buChar char="-"/>
            </a:pPr>
            <a:r>
              <a:rPr lang="de-DE" dirty="0" smtClean="0"/>
              <a:t>In Eilfällen: Schutzanordnung durch einstweilige Anordnung (bei der Glaubhaftmachung durch den Antragsteller genügt)</a:t>
            </a:r>
          </a:p>
          <a:p>
            <a:pPr marL="914400" lvl="1" indent="-457200" algn="l">
              <a:buFontTx/>
              <a:buChar char="-"/>
            </a:pPr>
            <a:r>
              <a:rPr lang="de-DE" dirty="0" smtClean="0"/>
              <a:t>Schutzanordnung muss der Polizei mitgeteilt werden.</a:t>
            </a:r>
            <a:endParaRPr lang="de-DE" dirty="0"/>
          </a:p>
        </p:txBody>
      </p:sp>
    </p:spTree>
    <p:extLst>
      <p:ext uri="{BB962C8B-B14F-4D97-AF65-F5344CB8AC3E}">
        <p14:creationId xmlns:p14="http://schemas.microsoft.com/office/powerpoint/2010/main" val="204267294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lnSpcReduction="10000"/>
          </a:bodyPr>
          <a:lstStyle/>
          <a:p>
            <a:pPr algn="l"/>
            <a:r>
              <a:rPr lang="de-DE" dirty="0" smtClean="0"/>
              <a:t>Gewaltschutzgesetz</a:t>
            </a:r>
          </a:p>
          <a:p>
            <a:pPr marL="457200" indent="-457200" algn="l">
              <a:buFontTx/>
              <a:buChar char="-"/>
            </a:pPr>
            <a:endParaRPr lang="de-DE" dirty="0" smtClean="0"/>
          </a:p>
          <a:p>
            <a:pPr marL="457200" indent="-457200" algn="l">
              <a:buFontTx/>
              <a:buChar char="-"/>
            </a:pPr>
            <a:r>
              <a:rPr lang="de-DE" dirty="0" smtClean="0"/>
              <a:t>Vollstreckung:</a:t>
            </a:r>
          </a:p>
          <a:p>
            <a:pPr marL="914400" lvl="1" indent="-457200" algn="l">
              <a:buFontTx/>
              <a:buChar char="-"/>
            </a:pPr>
            <a:r>
              <a:rPr lang="de-DE" dirty="0" smtClean="0"/>
              <a:t>Schutzanordnung muss der gefährdenden Person zugestellt sein</a:t>
            </a:r>
          </a:p>
          <a:p>
            <a:pPr marL="914400" lvl="1" indent="-457200" algn="l">
              <a:buFontTx/>
              <a:buChar char="-"/>
            </a:pPr>
            <a:r>
              <a:rPr lang="de-DE" dirty="0" smtClean="0"/>
              <a:t>Vollstreckung durch Gerichtsvollzieher</a:t>
            </a:r>
          </a:p>
          <a:p>
            <a:pPr marL="914400" lvl="1" indent="-457200" algn="l">
              <a:buFontTx/>
              <a:buChar char="-"/>
            </a:pPr>
            <a:r>
              <a:rPr lang="de-DE" dirty="0" smtClean="0"/>
              <a:t>Vollstreckung auch möglich durch Ordnungsgeld und Ordnungshaft</a:t>
            </a:r>
          </a:p>
          <a:p>
            <a:pPr marL="457200" indent="-457200" algn="l">
              <a:buFontTx/>
              <a:buChar char="-"/>
            </a:pPr>
            <a:r>
              <a:rPr lang="de-DE" dirty="0" smtClean="0"/>
              <a:t>Rechtsmittel:</a:t>
            </a:r>
          </a:p>
          <a:p>
            <a:pPr marL="914400" lvl="1" indent="-457200" algn="l">
              <a:buFontTx/>
              <a:buChar char="-"/>
            </a:pPr>
            <a:r>
              <a:rPr lang="de-DE" dirty="0" smtClean="0"/>
              <a:t>Beschwerde (Frist zur Einlegung: 1 Monat)</a:t>
            </a:r>
          </a:p>
          <a:p>
            <a:pPr marL="914400" lvl="1" indent="-457200" algn="l">
              <a:buFontTx/>
              <a:buChar char="-"/>
            </a:pPr>
            <a:r>
              <a:rPr lang="de-DE" dirty="0" smtClean="0"/>
              <a:t>Gegen einstweilige Anordnung: Beschwerde mit Einlegungsfrist 2 Wochen</a:t>
            </a:r>
            <a:endParaRPr lang="de-DE" dirty="0"/>
          </a:p>
        </p:txBody>
      </p:sp>
    </p:spTree>
    <p:extLst>
      <p:ext uri="{BB962C8B-B14F-4D97-AF65-F5344CB8AC3E}">
        <p14:creationId xmlns:p14="http://schemas.microsoft.com/office/powerpoint/2010/main" val="187454207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fontScale="77500" lnSpcReduction="20000"/>
          </a:bodyPr>
          <a:lstStyle/>
          <a:p>
            <a:pPr algn="l"/>
            <a:r>
              <a:rPr lang="de-DE" dirty="0" smtClean="0"/>
              <a:t>Gewaltschutzgesetz</a:t>
            </a:r>
          </a:p>
          <a:p>
            <a:pPr marL="457200" indent="-457200" algn="l">
              <a:buFontTx/>
              <a:buChar char="-"/>
            </a:pPr>
            <a:endParaRPr lang="de-DE" dirty="0" smtClean="0"/>
          </a:p>
          <a:p>
            <a:pPr marL="457200" indent="-457200" algn="l">
              <a:buFontTx/>
              <a:buChar char="-"/>
            </a:pPr>
            <a:r>
              <a:rPr lang="de-DE" dirty="0" smtClean="0"/>
              <a:t>Besonders bedeutsam</a:t>
            </a:r>
            <a:r>
              <a:rPr lang="de-DE" dirty="0" smtClean="0"/>
              <a:t>:</a:t>
            </a:r>
            <a:br>
              <a:rPr lang="de-DE" dirty="0" smtClean="0"/>
            </a:br>
            <a:endParaRPr lang="de-DE" dirty="0" smtClean="0"/>
          </a:p>
          <a:p>
            <a:pPr marL="914400" lvl="1" indent="-457200" algn="l">
              <a:buFontTx/>
              <a:buChar char="-"/>
            </a:pPr>
            <a:r>
              <a:rPr lang="de-DE" dirty="0" smtClean="0"/>
              <a:t>§ 2: </a:t>
            </a:r>
            <a:r>
              <a:rPr lang="de-DE" dirty="0" smtClean="0"/>
              <a:t>Wohnungszuweisung</a:t>
            </a:r>
          </a:p>
          <a:p>
            <a:pPr marL="1371600" lvl="2" indent="-457200" algn="l">
              <a:buFontTx/>
              <a:buChar char="-"/>
            </a:pPr>
            <a:r>
              <a:rPr lang="de-DE" dirty="0" smtClean="0"/>
              <a:t>Setzt auf Dauer angelegten gemeinsamen Haushalt voraus </a:t>
            </a:r>
          </a:p>
          <a:p>
            <a:pPr marL="1371600" lvl="2" indent="-457200" algn="l">
              <a:buFontTx/>
              <a:buChar char="-"/>
            </a:pPr>
            <a:r>
              <a:rPr lang="de-DE" dirty="0" smtClean="0"/>
              <a:t>Wahlrecht der geschützten Person, ob nach § 1361b BGB oder nach „ 2 </a:t>
            </a:r>
            <a:r>
              <a:rPr lang="de-DE" dirty="0" err="1" smtClean="0"/>
              <a:t>GewaltSchG</a:t>
            </a:r>
            <a:r>
              <a:rPr lang="de-DE" dirty="0" smtClean="0"/>
              <a:t> vorgegangen wird</a:t>
            </a:r>
            <a:br>
              <a:rPr lang="de-DE" dirty="0" smtClean="0"/>
            </a:br>
            <a:endParaRPr lang="de-DE" dirty="0" smtClean="0"/>
          </a:p>
          <a:p>
            <a:pPr marL="914400" lvl="1" indent="-457200" algn="l">
              <a:buFontTx/>
              <a:buChar char="-"/>
            </a:pPr>
            <a:r>
              <a:rPr lang="de-DE" dirty="0" smtClean="0"/>
              <a:t>§ 3: Ausklammerung von Elterngewalt gegenüber minderjährigen Kindern</a:t>
            </a:r>
          </a:p>
          <a:p>
            <a:pPr marL="1371600" lvl="2" indent="-457200" algn="l">
              <a:buFontTx/>
              <a:buChar char="-"/>
            </a:pPr>
            <a:r>
              <a:rPr lang="de-DE" dirty="0" smtClean="0"/>
              <a:t>Minderjährige Kinder haben bei häuslicher Gewalt durch Eltern kein Antragsrecht für Maßnahme nach § 1 (§ 1666 BGB ist Spezialregelung mit Vorrang)</a:t>
            </a:r>
          </a:p>
          <a:p>
            <a:pPr marL="1371600" lvl="2" indent="-457200" algn="l">
              <a:buFontTx/>
              <a:buChar char="-"/>
            </a:pPr>
            <a:r>
              <a:rPr lang="de-DE" dirty="0" smtClean="0"/>
              <a:t>Bei häuslicher Gewalt durch andere (Geschwister, Großeltern) besteht dagegen zweispuriger Rechtsschutz</a:t>
            </a:r>
          </a:p>
          <a:p>
            <a:pPr marL="1371600" lvl="2" indent="-457200" algn="l">
              <a:buFontTx/>
              <a:buChar char="-"/>
            </a:pPr>
            <a:r>
              <a:rPr lang="de-DE" dirty="0" smtClean="0"/>
              <a:t>Ausschluss nach § 3 gilt aber nicht, wenn Eltern durch Kinder misshandelt </a:t>
            </a:r>
            <a:r>
              <a:rPr lang="de-DE" dirty="0" smtClean="0"/>
              <a:t>werden</a:t>
            </a:r>
            <a:br>
              <a:rPr lang="de-DE" dirty="0" smtClean="0"/>
            </a:br>
            <a:endParaRPr lang="de-DE" dirty="0" smtClean="0"/>
          </a:p>
          <a:p>
            <a:pPr marL="914400" lvl="1" indent="-457200" algn="l">
              <a:buFontTx/>
              <a:buChar char="-"/>
            </a:pPr>
            <a:r>
              <a:rPr lang="de-DE" dirty="0" smtClean="0"/>
              <a:t>§ 4: Strafbarkeit bei Zuwiderhandlung </a:t>
            </a:r>
          </a:p>
        </p:txBody>
      </p:sp>
    </p:spTree>
    <p:extLst>
      <p:ext uri="{BB962C8B-B14F-4D97-AF65-F5344CB8AC3E}">
        <p14:creationId xmlns:p14="http://schemas.microsoft.com/office/powerpoint/2010/main" val="56061069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lnSpcReduction="10000"/>
          </a:bodyPr>
          <a:lstStyle/>
          <a:p>
            <a:pPr algn="l"/>
            <a:r>
              <a:rPr lang="de-DE" dirty="0" smtClean="0"/>
              <a:t>Maßnahmen zum Gewaltschutz können in Deutschland auf verschiedenen Ebenen und durch verschiedene staatliche Akteure getroffen werden:</a:t>
            </a:r>
          </a:p>
          <a:p>
            <a:pPr algn="l"/>
            <a:endParaRPr lang="de-DE" dirty="0" smtClean="0"/>
          </a:p>
          <a:p>
            <a:pPr marL="514350" indent="-514350" algn="l">
              <a:buFont typeface="+mj-lt"/>
              <a:buAutoNum type="arabicPeriod"/>
            </a:pPr>
            <a:r>
              <a:rPr lang="de-DE" dirty="0" smtClean="0"/>
              <a:t>Polizeiliche Maßnahmen</a:t>
            </a:r>
            <a:br>
              <a:rPr lang="de-DE" dirty="0" smtClean="0"/>
            </a:br>
            <a:endParaRPr lang="de-DE" dirty="0" smtClean="0"/>
          </a:p>
          <a:p>
            <a:pPr marL="514350" indent="-514350" algn="l">
              <a:buFont typeface="+mj-lt"/>
              <a:buAutoNum type="arabicPeriod"/>
            </a:pPr>
            <a:r>
              <a:rPr lang="de-DE" dirty="0" smtClean="0"/>
              <a:t>Strafrechtliche Verfolgung</a:t>
            </a:r>
            <a:br>
              <a:rPr lang="de-DE" dirty="0" smtClean="0"/>
            </a:br>
            <a:endParaRPr lang="de-DE" dirty="0" smtClean="0"/>
          </a:p>
          <a:p>
            <a:pPr marL="514350" indent="-514350" algn="l">
              <a:buFont typeface="+mj-lt"/>
              <a:buAutoNum type="arabicPeriod"/>
            </a:pPr>
            <a:r>
              <a:rPr lang="de-DE" dirty="0" smtClean="0"/>
              <a:t>Familienrechtliche Maßnahmen</a:t>
            </a:r>
            <a:br>
              <a:rPr lang="de-DE" dirty="0" smtClean="0"/>
            </a:br>
            <a:endParaRPr lang="de-DE" dirty="0" smtClean="0"/>
          </a:p>
          <a:p>
            <a:pPr marL="514350" indent="-514350" algn="l">
              <a:buFont typeface="+mj-lt"/>
              <a:buAutoNum type="arabicPeriod"/>
            </a:pPr>
            <a:r>
              <a:rPr lang="de-DE" dirty="0" smtClean="0"/>
              <a:t>Zivilrechtliche Gewaltschutzmaßnahmen</a:t>
            </a:r>
            <a:endParaRPr lang="de-DE" dirty="0"/>
          </a:p>
        </p:txBody>
      </p:sp>
    </p:spTree>
    <p:extLst>
      <p:ext uri="{BB962C8B-B14F-4D97-AF65-F5344CB8AC3E}">
        <p14:creationId xmlns:p14="http://schemas.microsoft.com/office/powerpoint/2010/main" val="34458140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a:bodyPr>
          <a:lstStyle/>
          <a:p>
            <a:pPr algn="l"/>
            <a:r>
              <a:rPr lang="de-DE" dirty="0" smtClean="0"/>
              <a:t>Dazu im einzelnen:</a:t>
            </a:r>
          </a:p>
          <a:p>
            <a:pPr algn="l"/>
            <a:endParaRPr lang="de-DE" dirty="0"/>
          </a:p>
          <a:p>
            <a:pPr marL="514350" indent="-514350" algn="l">
              <a:buAutoNum type="arabicPeriod"/>
            </a:pPr>
            <a:r>
              <a:rPr lang="de-DE" dirty="0" smtClean="0"/>
              <a:t>Polizeiliche Maßnahmen:</a:t>
            </a:r>
            <a:br>
              <a:rPr lang="de-DE" dirty="0" smtClean="0"/>
            </a:br>
            <a:endParaRPr lang="de-DE" dirty="0" smtClean="0"/>
          </a:p>
          <a:p>
            <a:pPr marL="971550" lvl="1" indent="-514350" algn="l">
              <a:buAutoNum type="alphaLcPeriod"/>
            </a:pPr>
            <a:r>
              <a:rPr lang="de-DE" dirty="0" smtClean="0"/>
              <a:t>In der Regel die „Erst“-Maßnahmen zur kurzfristigen Krisenintervention</a:t>
            </a:r>
          </a:p>
          <a:p>
            <a:pPr marL="971550" lvl="1" indent="-514350" algn="l">
              <a:buAutoNum type="alphaLcPeriod"/>
            </a:pPr>
            <a:r>
              <a:rPr lang="de-DE" dirty="0" smtClean="0"/>
              <a:t>Große Bandbreite an möglichen Maßnahmen</a:t>
            </a:r>
          </a:p>
          <a:p>
            <a:pPr marL="971550" lvl="1" indent="-514350" algn="l">
              <a:buAutoNum type="alphaLcPeriod"/>
            </a:pPr>
            <a:r>
              <a:rPr lang="de-DE" dirty="0" smtClean="0"/>
              <a:t>Aber: Maßnahmen der Polizei sind immer zeitlich begrenzt, wirken also nur kurzfristig</a:t>
            </a:r>
          </a:p>
          <a:p>
            <a:pPr marL="971550" lvl="1" indent="-514350" algn="l">
              <a:buAutoNum type="alphaLcPeriod"/>
            </a:pPr>
            <a:r>
              <a:rPr lang="de-DE" dirty="0" smtClean="0"/>
              <a:t>Eingriffsbefugnisse der Polizei ergeben sich aus Landesrecht, sind also nicht einheitlich</a:t>
            </a:r>
            <a:endParaRPr lang="de-DE" dirty="0"/>
          </a:p>
        </p:txBody>
      </p:sp>
    </p:spTree>
    <p:extLst>
      <p:ext uri="{BB962C8B-B14F-4D97-AF65-F5344CB8AC3E}">
        <p14:creationId xmlns:p14="http://schemas.microsoft.com/office/powerpoint/2010/main" val="212833297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lnSpcReduction="10000"/>
          </a:bodyPr>
          <a:lstStyle/>
          <a:p>
            <a:pPr algn="l"/>
            <a:r>
              <a:rPr lang="de-DE" dirty="0" smtClean="0"/>
              <a:t>Dazu im einzelnen:</a:t>
            </a:r>
          </a:p>
          <a:p>
            <a:pPr algn="l"/>
            <a:endParaRPr lang="de-DE" dirty="0"/>
          </a:p>
          <a:p>
            <a:pPr algn="l"/>
            <a:r>
              <a:rPr lang="de-DE" dirty="0" smtClean="0"/>
              <a:t>2. Strafrechtliche Maßnahmen:</a:t>
            </a:r>
          </a:p>
          <a:p>
            <a:pPr algn="l"/>
            <a:r>
              <a:rPr lang="de-DE" dirty="0"/>
              <a:t>	</a:t>
            </a:r>
            <a:r>
              <a:rPr lang="de-DE" dirty="0" smtClean="0"/>
              <a:t>- Ermittlungen durch den Staatsanwalt</a:t>
            </a:r>
          </a:p>
          <a:p>
            <a:pPr algn="l"/>
            <a:r>
              <a:rPr lang="de-DE" dirty="0"/>
              <a:t>	</a:t>
            </a:r>
            <a:r>
              <a:rPr lang="de-DE" dirty="0" smtClean="0"/>
              <a:t>- ggf. gerichtliche Hauptverhandlung</a:t>
            </a:r>
          </a:p>
          <a:p>
            <a:pPr algn="l"/>
            <a:r>
              <a:rPr lang="de-DE" dirty="0"/>
              <a:t>	</a:t>
            </a:r>
            <a:r>
              <a:rPr lang="de-DE" dirty="0" smtClean="0"/>
              <a:t>- ggf. strafrechtliche Verurteilung</a:t>
            </a:r>
            <a:br>
              <a:rPr lang="de-DE" dirty="0" smtClean="0"/>
            </a:br>
            <a:endParaRPr lang="de-DE" dirty="0" smtClean="0"/>
          </a:p>
          <a:p>
            <a:pPr marL="971550" lvl="1" indent="-514350" algn="l">
              <a:buAutoNum type="alphaLcPeriod"/>
            </a:pPr>
            <a:r>
              <a:rPr lang="de-DE" dirty="0" smtClean="0"/>
              <a:t>Dauert lange</a:t>
            </a:r>
          </a:p>
          <a:p>
            <a:pPr marL="971550" lvl="1" indent="-514350" algn="l">
              <a:buAutoNum type="alphaLcPeriod"/>
            </a:pPr>
            <a:r>
              <a:rPr lang="de-DE" dirty="0" smtClean="0"/>
              <a:t>Wirkt nicht präventiv zum Schutz des Opfers, sondern repressiv</a:t>
            </a:r>
          </a:p>
          <a:p>
            <a:pPr marL="971550" lvl="1" indent="-514350" algn="l">
              <a:buAutoNum type="alphaLcPeriod"/>
            </a:pPr>
            <a:r>
              <a:rPr lang="de-DE" dirty="0" smtClean="0"/>
              <a:t>Auch bei Verurteilung keine in die Zukunft gerichteten Gewaltschutzmaßnahmen</a:t>
            </a:r>
            <a:endParaRPr lang="de-DE" dirty="0"/>
          </a:p>
        </p:txBody>
      </p:sp>
    </p:spTree>
    <p:extLst>
      <p:ext uri="{BB962C8B-B14F-4D97-AF65-F5344CB8AC3E}">
        <p14:creationId xmlns:p14="http://schemas.microsoft.com/office/powerpoint/2010/main" val="34279297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a:bodyPr>
          <a:lstStyle/>
          <a:p>
            <a:pPr algn="l"/>
            <a:r>
              <a:rPr lang="de-DE" dirty="0" smtClean="0"/>
              <a:t>Dazu im einzelnen:</a:t>
            </a:r>
          </a:p>
          <a:p>
            <a:pPr algn="l"/>
            <a:endParaRPr lang="de-DE" dirty="0"/>
          </a:p>
          <a:p>
            <a:pPr algn="l"/>
            <a:r>
              <a:rPr lang="de-DE" dirty="0" smtClean="0"/>
              <a:t>3. Familienrechtliche Maßnahmen, z.B.:</a:t>
            </a:r>
          </a:p>
          <a:p>
            <a:pPr algn="l"/>
            <a:endParaRPr lang="de-DE" dirty="0"/>
          </a:p>
          <a:p>
            <a:pPr marL="457200" indent="-457200">
              <a:buFontTx/>
              <a:buChar char="-"/>
            </a:pPr>
            <a:r>
              <a:rPr lang="de-DE" dirty="0"/>
              <a:t>§ </a:t>
            </a:r>
            <a:r>
              <a:rPr lang="de-DE" dirty="0" smtClean="0"/>
              <a:t>1361b </a:t>
            </a:r>
            <a:r>
              <a:rPr lang="de-DE" dirty="0"/>
              <a:t>BGB (Wohnungszuweisung unter Ehegatten bzw. </a:t>
            </a:r>
            <a:r>
              <a:rPr lang="de-DE" dirty="0" smtClean="0"/>
              <a:t>Lebenspartnern, für den Zeitraum zwischen Trennung und Scheidung)</a:t>
            </a:r>
            <a:endParaRPr lang="de-DE" dirty="0"/>
          </a:p>
          <a:p>
            <a:pPr marL="457200" indent="-457200">
              <a:buFontTx/>
              <a:buChar char="-"/>
            </a:pPr>
            <a:endParaRPr lang="de-DE" dirty="0" smtClean="0"/>
          </a:p>
          <a:p>
            <a:pPr marL="457200" indent="-457200">
              <a:buFontTx/>
              <a:buChar char="-"/>
            </a:pPr>
            <a:r>
              <a:rPr lang="de-DE" dirty="0" smtClean="0"/>
              <a:t>§ 1666 BGB (Gefährdung des Kindeswohls</a:t>
            </a:r>
          </a:p>
        </p:txBody>
      </p:sp>
    </p:spTree>
    <p:extLst>
      <p:ext uri="{BB962C8B-B14F-4D97-AF65-F5344CB8AC3E}">
        <p14:creationId xmlns:p14="http://schemas.microsoft.com/office/powerpoint/2010/main" val="85144540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fontScale="62500" lnSpcReduction="20000"/>
          </a:bodyPr>
          <a:lstStyle/>
          <a:p>
            <a:r>
              <a:rPr lang="de-DE" b="1" dirty="0"/>
              <a:t>§ 1361b</a:t>
            </a:r>
            <a:br>
              <a:rPr lang="de-DE" b="1" dirty="0"/>
            </a:br>
            <a:r>
              <a:rPr lang="de-DE" b="1" dirty="0"/>
              <a:t>Ehewohnung bei </a:t>
            </a:r>
            <a:r>
              <a:rPr lang="de-DE" b="1" dirty="0" smtClean="0"/>
              <a:t>Getrenntleben</a:t>
            </a:r>
          </a:p>
          <a:p>
            <a:endParaRPr lang="de-DE" b="1" dirty="0"/>
          </a:p>
          <a:p>
            <a:pPr marL="514350" indent="-514350" algn="l">
              <a:buAutoNum type="arabicParenBoth"/>
            </a:pPr>
            <a:r>
              <a:rPr lang="de-DE" dirty="0" smtClean="0"/>
              <a:t>Leben </a:t>
            </a:r>
            <a:r>
              <a:rPr lang="de-DE" dirty="0"/>
              <a:t>die Ehegatten voneinander getrennt oder will einer von ihnen getrennt leben, so kann ein Ehegatte verlangen, dass ihm der andere die Ehewohnung oder einen Teil zur alleinigen Benutzung überlässt, soweit dies auch unter Berücksichtigung der Belange des anderen Ehegatten notwendig ist, um eine unbillige Härte zu vermeiden. </a:t>
            </a:r>
            <a:r>
              <a:rPr lang="de-DE" dirty="0" smtClean="0"/>
              <a:t> .........</a:t>
            </a:r>
            <a:br>
              <a:rPr lang="de-DE" dirty="0" smtClean="0"/>
            </a:br>
            <a:endParaRPr lang="de-DE" dirty="0" smtClean="0"/>
          </a:p>
          <a:p>
            <a:pPr marL="514350" indent="-514350" algn="l">
              <a:buAutoNum type="arabicParenBoth"/>
            </a:pPr>
            <a:r>
              <a:rPr lang="de-DE" dirty="0" smtClean="0"/>
              <a:t> </a:t>
            </a:r>
            <a:r>
              <a:rPr lang="de-DE" dirty="0"/>
              <a:t>Hat der Ehegatte, gegen den sich der Antrag richtet, den anderen Ehegatten widerrechtlich und vorsätzlich am Körper, der Gesundheit oder der Freiheit verletzt oder mit einer solchen Verletzung oder der Verletzung des Lebens widerrechtlich gedroht, ist in der Regel die gesamte Wohnung zur alleinigen Benutzung zu überlassen. Der Anspruch auf Wohnungsüberlassung ist nur dann ausgeschlossen, wenn keine weiteren Verletzungen und widerrechtlichen Drohungen zu besorgen sind, es sei denn, dass dem verletzten Ehegatten das weitere Zusammenleben mit dem anderen wegen der Schwere der Tat nicht zuzumuten ist</a:t>
            </a:r>
            <a:r>
              <a:rPr lang="de-DE" dirty="0" smtClean="0"/>
              <a:t>.</a:t>
            </a:r>
            <a:br>
              <a:rPr lang="de-DE" dirty="0" smtClean="0"/>
            </a:br>
            <a:endParaRPr lang="de-DE" dirty="0" smtClean="0"/>
          </a:p>
          <a:p>
            <a:pPr marL="514350" indent="-514350" algn="l">
              <a:buAutoNum type="arabicParenBoth"/>
            </a:pPr>
            <a:r>
              <a:rPr lang="de-DE" dirty="0" smtClean="0"/>
              <a:t>........</a:t>
            </a:r>
            <a:br>
              <a:rPr lang="de-DE" dirty="0" smtClean="0"/>
            </a:br>
            <a:endParaRPr lang="de-DE" dirty="0" smtClean="0"/>
          </a:p>
          <a:p>
            <a:pPr marL="514350" indent="-514350" algn="l">
              <a:buAutoNum type="arabicParenBoth"/>
            </a:pPr>
            <a:r>
              <a:rPr lang="de-DE" dirty="0" smtClean="0"/>
              <a:t>.........</a:t>
            </a:r>
            <a:endParaRPr lang="de-DE" dirty="0"/>
          </a:p>
        </p:txBody>
      </p:sp>
    </p:spTree>
    <p:extLst>
      <p:ext uri="{BB962C8B-B14F-4D97-AF65-F5344CB8AC3E}">
        <p14:creationId xmlns:p14="http://schemas.microsoft.com/office/powerpoint/2010/main" val="2006641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fontScale="62500" lnSpcReduction="20000"/>
          </a:bodyPr>
          <a:lstStyle/>
          <a:p>
            <a:r>
              <a:rPr lang="de-DE" b="1" dirty="0"/>
              <a:t>§ 1666</a:t>
            </a:r>
            <a:br>
              <a:rPr lang="de-DE" b="1" dirty="0"/>
            </a:br>
            <a:r>
              <a:rPr lang="de-DE" b="1" dirty="0"/>
              <a:t>Gerichtliche Maßnahmen bei Gefährdung des </a:t>
            </a:r>
            <a:r>
              <a:rPr lang="de-DE" b="1" dirty="0" smtClean="0"/>
              <a:t>Kindeswohls</a:t>
            </a:r>
          </a:p>
          <a:p>
            <a:endParaRPr lang="de-DE" b="1" dirty="0"/>
          </a:p>
          <a:p>
            <a:pPr algn="l"/>
            <a:r>
              <a:rPr lang="de-DE" dirty="0"/>
              <a:t>(1) Wird das körperliche, geistige oder seelische Wohl des Kindes oder sein Vermögen gefährdet und sind die Eltern nicht gewillt oder nicht in der Lage, die Gefahr abzuwenden, so hat das Familiengericht die Maßnahmen zu treffen, die zur Abwendung der Gefahr erforderlich sind.</a:t>
            </a:r>
          </a:p>
          <a:p>
            <a:pPr algn="l"/>
            <a:r>
              <a:rPr lang="de-DE" dirty="0"/>
              <a:t>(2) </a:t>
            </a:r>
            <a:r>
              <a:rPr lang="de-DE" dirty="0" smtClean="0"/>
              <a:t>......</a:t>
            </a:r>
            <a:endParaRPr lang="de-DE" dirty="0"/>
          </a:p>
          <a:p>
            <a:pPr algn="l"/>
            <a:r>
              <a:rPr lang="de-DE" dirty="0"/>
              <a:t>(3) Zu den gerichtlichen Maßnahmen nach Absatz 1 gehören insbesondere</a:t>
            </a:r>
          </a:p>
          <a:p>
            <a:pPr marL="971550" lvl="1" indent="-514350" algn="l">
              <a:buAutoNum type="arabicPeriod"/>
            </a:pPr>
            <a:r>
              <a:rPr lang="de-DE" dirty="0" smtClean="0"/>
              <a:t>..............</a:t>
            </a:r>
          </a:p>
          <a:p>
            <a:pPr marL="971550" lvl="1" indent="-514350" algn="l">
              <a:buAutoNum type="arabicPeriod"/>
            </a:pPr>
            <a:r>
              <a:rPr lang="de-DE" dirty="0" smtClean="0"/>
              <a:t>..............</a:t>
            </a:r>
          </a:p>
          <a:p>
            <a:pPr marL="971550" lvl="1" indent="-514350" algn="l">
              <a:buAutoNum type="arabicPeriod"/>
            </a:pPr>
            <a:r>
              <a:rPr lang="de-DE" dirty="0" smtClean="0"/>
              <a:t>Verbote</a:t>
            </a:r>
            <a:r>
              <a:rPr lang="de-DE" dirty="0"/>
              <a:t>, vorübergehend oder auf unbestimmte Zeit die Familienwohnung oder eine andere Wohnung zu nutzen, sich in einem bestimmten Umkreis der Wohnung aufzuhalten oder zu bestimmende andere Orte aufzusuchen, an denen sich das Kind regelmäßig aufhält, </a:t>
            </a:r>
          </a:p>
          <a:p>
            <a:pPr marL="971550" lvl="1" indent="-514350" algn="l">
              <a:buAutoNum type="arabicPeriod"/>
            </a:pPr>
            <a:r>
              <a:rPr lang="de-DE" dirty="0" smtClean="0"/>
              <a:t>Verbote</a:t>
            </a:r>
            <a:r>
              <a:rPr lang="de-DE" dirty="0"/>
              <a:t>, Verbindung zum Kind aufzunehmen oder ein Zusammentreffen mit dem Kind herbeizuführen, </a:t>
            </a:r>
            <a:endParaRPr lang="de-DE" dirty="0" smtClean="0"/>
          </a:p>
          <a:p>
            <a:pPr marL="971550" lvl="1" indent="-514350" algn="l">
              <a:buAutoNum type="arabicPeriod"/>
            </a:pPr>
            <a:r>
              <a:rPr lang="de-DE" dirty="0" smtClean="0"/>
              <a:t>............</a:t>
            </a:r>
          </a:p>
          <a:p>
            <a:pPr marL="971550" lvl="1" indent="-514350" algn="l">
              <a:buAutoNum type="arabicPeriod"/>
            </a:pPr>
            <a:r>
              <a:rPr lang="de-DE" dirty="0" smtClean="0"/>
              <a:t>die </a:t>
            </a:r>
            <a:r>
              <a:rPr lang="de-DE" dirty="0"/>
              <a:t>teilweise oder vollständige Entziehung der elterlichen Sorge. </a:t>
            </a:r>
            <a:endParaRPr lang="de-DE" dirty="0" smtClean="0"/>
          </a:p>
          <a:p>
            <a:pPr algn="l"/>
            <a:endParaRPr lang="de-DE" dirty="0"/>
          </a:p>
          <a:p>
            <a:pPr algn="l"/>
            <a:r>
              <a:rPr lang="de-DE" dirty="0" smtClean="0"/>
              <a:t>(</a:t>
            </a:r>
            <a:r>
              <a:rPr lang="de-DE" dirty="0"/>
              <a:t>4) In Angelegenheiten der Personensorge kann das Gericht auch Maßnahmen mit Wirkung gegen einen Dritten treffen</a:t>
            </a:r>
            <a:r>
              <a:rPr lang="de-DE" dirty="0" smtClean="0"/>
              <a:t>.</a:t>
            </a:r>
            <a:endParaRPr lang="de-DE" dirty="0"/>
          </a:p>
        </p:txBody>
      </p:sp>
    </p:spTree>
    <p:extLst>
      <p:ext uri="{BB962C8B-B14F-4D97-AF65-F5344CB8AC3E}">
        <p14:creationId xmlns:p14="http://schemas.microsoft.com/office/powerpoint/2010/main" val="10847930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a:bodyPr>
          <a:lstStyle/>
          <a:p>
            <a:pPr algn="l"/>
            <a:r>
              <a:rPr lang="de-DE" dirty="0" smtClean="0"/>
              <a:t>Dazu im einzelnen:</a:t>
            </a:r>
          </a:p>
          <a:p>
            <a:pPr algn="l"/>
            <a:endParaRPr lang="de-DE" dirty="0"/>
          </a:p>
          <a:p>
            <a:pPr algn="l"/>
            <a:r>
              <a:rPr lang="de-DE" dirty="0"/>
              <a:t>4</a:t>
            </a:r>
            <a:r>
              <a:rPr lang="de-DE" dirty="0" smtClean="0"/>
              <a:t>. Zivilrechtlicher Gewaltschutz nach dem Gewaltschutzgesetz</a:t>
            </a:r>
          </a:p>
          <a:p>
            <a:pPr algn="l"/>
            <a:endParaRPr lang="de-DE" dirty="0"/>
          </a:p>
          <a:p>
            <a:pPr marL="457200" indent="-457200" algn="l">
              <a:buFontTx/>
              <a:buChar char="-"/>
            </a:pPr>
            <a:r>
              <a:rPr lang="de-DE" dirty="0" smtClean="0"/>
              <a:t>Gesetz </a:t>
            </a:r>
            <a:r>
              <a:rPr lang="de-DE" dirty="0" smtClean="0"/>
              <a:t>enthält</a:t>
            </a:r>
            <a:r>
              <a:rPr lang="de-DE" dirty="0" smtClean="0"/>
              <a:t> </a:t>
            </a:r>
            <a:r>
              <a:rPr lang="de-DE" dirty="0" smtClean="0"/>
              <a:t>nur 4 </a:t>
            </a:r>
            <a:r>
              <a:rPr lang="de-DE" dirty="0" smtClean="0"/>
              <a:t>Vorschriften</a:t>
            </a:r>
            <a:r>
              <a:rPr lang="de-DE" dirty="0" smtClean="0"/>
              <a:t>, </a:t>
            </a:r>
            <a:r>
              <a:rPr lang="de-DE" dirty="0" smtClean="0"/>
              <a:t>bietet aber vor allem </a:t>
            </a:r>
            <a:r>
              <a:rPr lang="de-DE" u="sng" dirty="0" smtClean="0"/>
              <a:t>Erwachsenen</a:t>
            </a:r>
            <a:r>
              <a:rPr lang="de-DE" dirty="0" smtClean="0"/>
              <a:t> umfassenden Schutz vor Gewalt und Nachstellungen</a:t>
            </a:r>
          </a:p>
          <a:p>
            <a:pPr marL="457200" indent="-457200" algn="l">
              <a:buFontTx/>
              <a:buChar char="-"/>
            </a:pPr>
            <a:endParaRPr lang="de-DE" dirty="0" smtClean="0"/>
          </a:p>
          <a:p>
            <a:pPr algn="l"/>
            <a:endParaRPr lang="de-DE" dirty="0"/>
          </a:p>
        </p:txBody>
      </p:sp>
    </p:spTree>
    <p:extLst>
      <p:ext uri="{BB962C8B-B14F-4D97-AF65-F5344CB8AC3E}">
        <p14:creationId xmlns:p14="http://schemas.microsoft.com/office/powerpoint/2010/main" val="366058190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Untertitel 2"/>
          <p:cNvSpPr>
            <a:spLocks noGrp="1"/>
          </p:cNvSpPr>
          <p:nvPr>
            <p:ph type="subTitle" idx="1"/>
          </p:nvPr>
        </p:nvSpPr>
        <p:spPr>
          <a:xfrm>
            <a:off x="297459" y="308932"/>
            <a:ext cx="8511899" cy="6167194"/>
          </a:xfrm>
        </p:spPr>
        <p:txBody>
          <a:bodyPr>
            <a:normAutofit lnSpcReduction="10000"/>
          </a:bodyPr>
          <a:lstStyle/>
          <a:p>
            <a:pPr algn="l"/>
            <a:r>
              <a:rPr lang="de-DE" dirty="0" smtClean="0"/>
              <a:t>Grundgedanken des Gewaltschutzgesetzes:</a:t>
            </a:r>
          </a:p>
          <a:p>
            <a:pPr algn="l"/>
            <a:endParaRPr lang="de-DE" dirty="0"/>
          </a:p>
          <a:p>
            <a:pPr marL="457200" indent="-457200" algn="l">
              <a:buFontTx/>
              <a:buChar char="-"/>
            </a:pPr>
            <a:r>
              <a:rPr lang="de-DE" dirty="0" smtClean="0"/>
              <a:t>Zur Vermeidung weiterer Gewalt ist eine räumliche Distanz zwischen Täter und Opfer zu schaffen.</a:t>
            </a:r>
            <a:br>
              <a:rPr lang="de-DE" dirty="0" smtClean="0"/>
            </a:br>
            <a:endParaRPr lang="de-DE" dirty="0" smtClean="0"/>
          </a:p>
          <a:p>
            <a:pPr marL="457200" indent="-457200" algn="l">
              <a:buFontTx/>
              <a:buChar char="-"/>
            </a:pPr>
            <a:r>
              <a:rPr lang="de-DE" dirty="0" smtClean="0"/>
              <a:t>Hierfür beschränken sich die Maßnahmen nicht nur auf den häuslichen Bereich, sondern bieten Schutz auch außerhalb.</a:t>
            </a:r>
            <a:br>
              <a:rPr lang="de-DE" dirty="0" smtClean="0"/>
            </a:br>
            <a:endParaRPr lang="de-DE" dirty="0" smtClean="0"/>
          </a:p>
          <a:p>
            <a:pPr marL="457200" indent="-457200" algn="l">
              <a:buFontTx/>
              <a:buChar char="-"/>
            </a:pPr>
            <a:r>
              <a:rPr lang="de-DE" dirty="0" smtClean="0"/>
              <a:t>Eine besondere persönliche Beziehung zwischen Täter und Opfer ist nicht erforderlich.  </a:t>
            </a:r>
          </a:p>
          <a:p>
            <a:pPr marL="457200" indent="-457200" algn="l">
              <a:buFontTx/>
              <a:buChar char="-"/>
            </a:pPr>
            <a:endParaRPr lang="de-DE" dirty="0" smtClean="0"/>
          </a:p>
          <a:p>
            <a:pPr algn="l"/>
            <a:endParaRPr lang="de-DE" dirty="0"/>
          </a:p>
        </p:txBody>
      </p:sp>
    </p:spTree>
    <p:extLst>
      <p:ext uri="{BB962C8B-B14F-4D97-AF65-F5344CB8AC3E}">
        <p14:creationId xmlns:p14="http://schemas.microsoft.com/office/powerpoint/2010/main" val="2397532221"/>
      </p:ext>
    </p:extLst>
  </p:cSld>
  <p:clrMapOvr>
    <a:masterClrMapping/>
  </p:clrMapOvr>
</p:sld>
</file>

<file path=ppt/theme/theme1.xml><?xml version="1.0" encoding="utf-8"?>
<a:theme xmlns:a="http://schemas.openxmlformats.org/drawingml/2006/main" name="Office-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0</TotalTime>
  <Words>308</Words>
  <Application>Microsoft Macintosh PowerPoint</Application>
  <PresentationFormat>Bildschirmpräsentation (4:3)</PresentationFormat>
  <Paragraphs>115</Paragraphs>
  <Slides>15</Slides>
  <Notes>0</Notes>
  <HiddenSlides>0</HiddenSlides>
  <MMClips>0</MMClips>
  <ScaleCrop>false</ScaleCrop>
  <HeadingPairs>
    <vt:vector size="4" baseType="variant">
      <vt:variant>
        <vt:lpstr>Design</vt:lpstr>
      </vt:variant>
      <vt:variant>
        <vt:i4>1</vt:i4>
      </vt:variant>
      <vt:variant>
        <vt:lpstr>Folientitel</vt:lpstr>
      </vt:variant>
      <vt:variant>
        <vt:i4>15</vt:i4>
      </vt:variant>
    </vt:vector>
  </HeadingPairs>
  <TitlesOfParts>
    <vt:vector size="16" baseType="lpstr">
      <vt:lpstr>Office-Design</vt:lpstr>
      <vt:lpstr>Maßnahmen zum Gewaltschutz im deutschen Recht</vt:lpstr>
      <vt:lpstr>PowerPoint-Präsentation</vt:lpstr>
      <vt:lpstr>PowerPoint-Präsentation</vt:lpstr>
      <vt:lpstr>PowerPoint-Präsentation</vt:lpstr>
      <vt:lpstr>PowerPoint-Präsentation</vt:lpstr>
      <vt:lpstr>PowerPoint-Präsentation</vt:lpstr>
      <vt:lpstr>PowerPoint-Präsentation</vt:lpstr>
      <vt:lpstr>PowerPoint-Präsentation</vt:lpstr>
      <vt:lpstr>PowerPoint-Präsentation</vt:lpstr>
      <vt:lpstr>PowerPoint-Präsentation</vt:lpstr>
      <vt:lpstr>PowerPoint-Präsentation</vt:lpstr>
      <vt:lpstr>PowerPoint-Präsentation</vt:lpstr>
      <vt:lpstr>PowerPoint-Präsentation</vt:lpstr>
      <vt:lpstr>PowerPoint-Präsentation</vt:lpstr>
      <vt:lpstr>PowerPoint-Präsentation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Umsetzung der Richtlinie 2004/38 im deutschen Recht </dc:title>
  <dc:creator>N</dc:creator>
  <cp:lastModifiedBy>N</cp:lastModifiedBy>
  <cp:revision>63</cp:revision>
  <dcterms:created xsi:type="dcterms:W3CDTF">2016-10-12T08:41:05Z</dcterms:created>
  <dcterms:modified xsi:type="dcterms:W3CDTF">2016-10-15T11:48:41Z</dcterms:modified>
</cp:coreProperties>
</file>

<file path=docProps/thumbnail.jpeg>
</file>