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  <p:sldId id="256" r:id="rId3"/>
    <p:sldId id="313" r:id="rId4"/>
    <p:sldId id="314" r:id="rId5"/>
    <p:sldId id="315" r:id="rId6"/>
    <p:sldId id="316" r:id="rId7"/>
    <p:sldId id="318" r:id="rId8"/>
    <p:sldId id="319" r:id="rId9"/>
    <p:sldId id="320" r:id="rId10"/>
    <p:sldId id="321" r:id="rId11"/>
    <p:sldId id="322" r:id="rId12"/>
    <p:sldId id="323" r:id="rId13"/>
    <p:sldId id="324" r:id="rId14"/>
    <p:sldId id="325" r:id="rId15"/>
    <p:sldId id="326" r:id="rId16"/>
    <p:sldId id="327" r:id="rId17"/>
    <p:sldId id="328" r:id="rId18"/>
    <p:sldId id="329" r:id="rId19"/>
    <p:sldId id="330" r:id="rId20"/>
    <p:sldId id="331" r:id="rId21"/>
    <p:sldId id="332" r:id="rId22"/>
    <p:sldId id="333" r:id="rId23"/>
    <p:sldId id="334" r:id="rId24"/>
    <p:sldId id="336" r:id="rId25"/>
    <p:sldId id="337" r:id="rId26"/>
    <p:sldId id="338" r:id="rId27"/>
    <p:sldId id="339" r:id="rId28"/>
    <p:sldId id="340" r:id="rId29"/>
    <p:sldId id="341" r:id="rId30"/>
    <p:sldId id="342" r:id="rId31"/>
    <p:sldId id="343" r:id="rId32"/>
    <p:sldId id="344" r:id="rId33"/>
    <p:sldId id="345" r:id="rId34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8" d="100"/>
          <a:sy n="128" d="100"/>
        </p:scale>
        <p:origin x="-122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printerSettings" Target="printerSettings/printerSettings1.bin"/><Relationship Id="rId36" Type="http://schemas.openxmlformats.org/officeDocument/2006/relationships/presProps" Target="presProp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viewProps" Target="viewProps.xml"/><Relationship Id="rId38" Type="http://schemas.openxmlformats.org/officeDocument/2006/relationships/theme" Target="theme/theme1.xml"/><Relationship Id="rId3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05876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1638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3750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99024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06970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201450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837526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07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45870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54881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1505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C5CEFD-D130-B749-89DD-48935D15C1C1}" type="datetimeFigureOut">
              <a:rPr lang="de-DE" smtClean="0"/>
              <a:t>15/10/16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A2A595-5A05-6849-9652-20B112EDED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464539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2400575"/>
          </a:xfrm>
        </p:spPr>
        <p:txBody>
          <a:bodyPr>
            <a:noAutofit/>
          </a:bodyPr>
          <a:lstStyle/>
          <a:p>
            <a:r>
              <a:rPr lang="de-DE" sz="7200" dirty="0" smtClean="0">
                <a:solidFill>
                  <a:schemeClr val="bg1">
                    <a:lumMod val="50000"/>
                  </a:schemeClr>
                </a:solidFill>
              </a:rPr>
              <a:t>Die Richtlinie 2004/38 EG des Europäischen Parlaments und des Rates</a:t>
            </a:r>
            <a:br>
              <a:rPr lang="de-DE" sz="7200" dirty="0" smtClean="0">
                <a:solidFill>
                  <a:schemeClr val="bg1">
                    <a:lumMod val="50000"/>
                  </a:schemeClr>
                </a:solidFill>
              </a:rPr>
            </a:br>
            <a:r>
              <a:rPr lang="de-DE" sz="4000" dirty="0" smtClean="0">
                <a:solidFill>
                  <a:schemeClr val="bg1">
                    <a:lumMod val="50000"/>
                  </a:schemeClr>
                </a:solidFill>
              </a:rPr>
              <a:t>vom 29. April 2004</a:t>
            </a:r>
            <a:r>
              <a:rPr lang="de-DE" sz="7200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endParaRPr lang="de-DE" sz="72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3190344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</a:t>
            </a:r>
            <a:r>
              <a:rPr lang="de-DE" dirty="0"/>
              <a:t>4</a:t>
            </a:r>
          </a:p>
          <a:p>
            <a:r>
              <a:rPr lang="de-DE" dirty="0" smtClean="0"/>
              <a:t>Bestimmt das Recht auf Ausreise</a:t>
            </a:r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372767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</a:t>
            </a:r>
            <a:r>
              <a:rPr lang="de-DE" dirty="0"/>
              <a:t>5</a:t>
            </a:r>
          </a:p>
          <a:p>
            <a:r>
              <a:rPr lang="de-DE" dirty="0" smtClean="0"/>
              <a:t>Bestimmt das Recht auf Einreise</a:t>
            </a:r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09480735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</a:t>
            </a:r>
            <a:r>
              <a:rPr lang="de-DE" dirty="0"/>
              <a:t>6</a:t>
            </a:r>
          </a:p>
          <a:p>
            <a:r>
              <a:rPr lang="de-DE" dirty="0" smtClean="0"/>
              <a:t>Regelt das </a:t>
            </a:r>
            <a:r>
              <a:rPr lang="de-DE" u="sng" dirty="0" smtClean="0"/>
              <a:t>nicht an Bedingungen</a:t>
            </a:r>
            <a:r>
              <a:rPr lang="de-DE" dirty="0" smtClean="0"/>
              <a:t> geknüpfte Recht auf Aufenthalt bis zu drei Monaten</a:t>
            </a:r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1021888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</a:t>
            </a:r>
            <a:r>
              <a:rPr lang="de-DE" dirty="0"/>
              <a:t>7</a:t>
            </a:r>
          </a:p>
          <a:p>
            <a:r>
              <a:rPr lang="de-DE" dirty="0" smtClean="0"/>
              <a:t>Regelt das </a:t>
            </a:r>
            <a:r>
              <a:rPr lang="de-DE" u="sng" dirty="0" smtClean="0"/>
              <a:t>an Bedingungen</a:t>
            </a:r>
            <a:r>
              <a:rPr lang="de-DE" dirty="0" smtClean="0"/>
              <a:t> geknüpfte Recht auf Aufenthalt über drei Monate hinaus</a:t>
            </a:r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6958696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8 - 11</a:t>
            </a:r>
            <a:endParaRPr lang="de-DE" dirty="0"/>
          </a:p>
          <a:p>
            <a:r>
              <a:rPr lang="de-DE" dirty="0" smtClean="0"/>
              <a:t>Verwaltungsvorschriften; hier nicht von Interesse</a:t>
            </a:r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52109726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12</a:t>
            </a:r>
            <a:endParaRPr lang="de-DE" dirty="0"/>
          </a:p>
          <a:p>
            <a:r>
              <a:rPr lang="de-DE" dirty="0" smtClean="0"/>
              <a:t>Regelt die Aufrechterhaltung des Aufenthaltsrechts der Familienangehörigen bei Tod oder Wegzug des Unionsbürgers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7867206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13</a:t>
            </a:r>
            <a:endParaRPr lang="de-DE" dirty="0"/>
          </a:p>
          <a:p>
            <a:r>
              <a:rPr lang="de-DE" dirty="0" smtClean="0"/>
              <a:t>Regelt die Aufrechterhaltung des Aufenthaltsrechts der Familienangehörigen bei Scheidung der Ehe oder Beendigung der eingetragenen Partnerschaft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56021127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14</a:t>
            </a:r>
            <a:endParaRPr lang="de-DE" dirty="0"/>
          </a:p>
          <a:p>
            <a:r>
              <a:rPr lang="de-DE" dirty="0" smtClean="0"/>
              <a:t>Regelt die Aufrechterhaltung des Aufenthaltsrechts in besonderen Fällen, z.B. bei Inanspruchnahme von Sozialleistungen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53743496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15</a:t>
            </a:r>
            <a:endParaRPr lang="de-DE" dirty="0"/>
          </a:p>
          <a:p>
            <a:r>
              <a:rPr lang="de-DE" dirty="0" smtClean="0"/>
              <a:t>Sieht Verfahrensgarantien vor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3892450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16</a:t>
            </a:r>
            <a:endParaRPr lang="de-DE" dirty="0"/>
          </a:p>
          <a:p>
            <a:r>
              <a:rPr lang="de-DE" dirty="0" smtClean="0"/>
              <a:t>Enthält die allgemeine Regel für die Grundlage des Daueraufenthaltsrechts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3864750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algn="l"/>
            <a:r>
              <a:rPr lang="de-DE" dirty="0" smtClean="0"/>
              <a:t>Grundgedanken der Richtlinie:</a:t>
            </a:r>
          </a:p>
          <a:p>
            <a:pPr algn="l"/>
            <a:endParaRPr lang="de-DE" dirty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Die Unionsbürgerschaft </a:t>
            </a:r>
            <a:r>
              <a:rPr lang="de-DE" sz="2400" dirty="0"/>
              <a:t>verleiht jedem </a:t>
            </a:r>
            <a:r>
              <a:rPr lang="de-DE" sz="2400" dirty="0" smtClean="0"/>
              <a:t>Bürger </a:t>
            </a:r>
            <a:r>
              <a:rPr lang="de-DE" sz="2400" dirty="0"/>
              <a:t>der Union das elementare und </a:t>
            </a:r>
            <a:r>
              <a:rPr lang="de-DE" sz="2400" dirty="0" smtClean="0"/>
              <a:t>persönliche Recht</a:t>
            </a:r>
            <a:r>
              <a:rPr lang="de-DE" sz="2400" dirty="0"/>
              <a:t>, sich im Hoheitsgebiet der </a:t>
            </a:r>
            <a:r>
              <a:rPr lang="de-DE" sz="2400" dirty="0" smtClean="0"/>
              <a:t>Mitgliedstaaten frei </a:t>
            </a:r>
            <a:r>
              <a:rPr lang="de-DE" sz="2400" dirty="0"/>
              <a:t>zu </a:t>
            </a:r>
            <a:r>
              <a:rPr lang="de-DE" sz="2400" dirty="0" smtClean="0"/>
              <a:t>bewegen und aufzuhalten (</a:t>
            </a:r>
            <a:r>
              <a:rPr lang="de-DE" sz="2400" dirty="0"/>
              <a:t>vorbehaltlich der im Vertrag und in den Durchführungsvorschriften vorgesehenen Beschränkungen und </a:t>
            </a:r>
            <a:r>
              <a:rPr lang="de-DE" sz="2400" dirty="0" smtClean="0"/>
              <a:t>Bedingungen).</a:t>
            </a:r>
            <a:r>
              <a:rPr lang="de-DE" sz="2400" dirty="0"/>
              <a:t/>
            </a:r>
            <a:br>
              <a:rPr lang="de-DE" sz="2400" dirty="0"/>
            </a:br>
            <a:endParaRPr lang="de-DE" sz="2400" dirty="0" smtClean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Die </a:t>
            </a:r>
            <a:r>
              <a:rPr lang="de-DE" sz="2400" dirty="0"/>
              <a:t>Freizügigkeit von Personen </a:t>
            </a:r>
            <a:r>
              <a:rPr lang="de-DE" sz="2400" dirty="0" smtClean="0"/>
              <a:t>stellt </a:t>
            </a:r>
            <a:r>
              <a:rPr lang="de-DE" sz="2400" dirty="0"/>
              <a:t>eine der </a:t>
            </a:r>
            <a:r>
              <a:rPr lang="de-DE" sz="2400" dirty="0" smtClean="0"/>
              <a:t>Grundfreiheiten </a:t>
            </a:r>
            <a:r>
              <a:rPr lang="de-DE" sz="2400" dirty="0"/>
              <a:t>des Binnenmarkts </a:t>
            </a:r>
            <a:r>
              <a:rPr lang="de-DE" sz="2400" dirty="0" smtClean="0"/>
              <a:t>dar.</a:t>
            </a:r>
            <a:r>
              <a:rPr lang="de-DE" sz="2400" dirty="0"/>
              <a:t/>
            </a:r>
            <a:br>
              <a:rPr lang="de-DE" sz="2400" dirty="0"/>
            </a:br>
            <a:endParaRPr lang="de-DE" sz="2400" dirty="0" smtClean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Die </a:t>
            </a:r>
            <a:r>
              <a:rPr lang="de-DE" sz="2400" dirty="0"/>
              <a:t>Unionsbürgerschaft sollte der </a:t>
            </a:r>
            <a:r>
              <a:rPr lang="de-DE" sz="2400" dirty="0" smtClean="0"/>
              <a:t>grundsätzliche </a:t>
            </a:r>
            <a:r>
              <a:rPr lang="de-DE" sz="2400" dirty="0"/>
              <a:t>Status der </a:t>
            </a:r>
            <a:r>
              <a:rPr lang="de-DE" sz="2400" dirty="0" smtClean="0"/>
              <a:t>Staatsangehörigen </a:t>
            </a:r>
            <a:r>
              <a:rPr lang="de-DE" sz="2400" dirty="0"/>
              <a:t>der </a:t>
            </a:r>
            <a:r>
              <a:rPr lang="de-DE" sz="2400" dirty="0" smtClean="0"/>
              <a:t>Mitgliedstaaten </a:t>
            </a:r>
            <a:r>
              <a:rPr lang="de-DE" sz="2400" dirty="0"/>
              <a:t>sein, wenn sie ihr Recht auf </a:t>
            </a:r>
            <a:r>
              <a:rPr lang="de-DE" sz="2400" dirty="0" smtClean="0"/>
              <a:t>Freizügigkeit </a:t>
            </a:r>
            <a:r>
              <a:rPr lang="de-DE" sz="2400" dirty="0"/>
              <a:t>und Aufenthalt </a:t>
            </a:r>
            <a:r>
              <a:rPr lang="de-DE" sz="2400" dirty="0" smtClean="0"/>
              <a:t>wahrnehmen.</a:t>
            </a:r>
            <a:endParaRPr lang="de-DE" sz="2400" dirty="0"/>
          </a:p>
          <a:p>
            <a:pPr marL="342900" indent="-342900" algn="l">
              <a:buFontTx/>
              <a:buChar char="-"/>
            </a:pPr>
            <a:endParaRPr lang="de-DE" sz="2400" dirty="0"/>
          </a:p>
          <a:p>
            <a:pPr marL="342900" indent="-342900" algn="l">
              <a:buFontTx/>
              <a:buChar char="-"/>
            </a:pPr>
            <a:endParaRPr lang="de-DE" sz="2400" dirty="0"/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4581406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17</a:t>
            </a:r>
            <a:endParaRPr lang="de-DE" dirty="0"/>
          </a:p>
          <a:p>
            <a:r>
              <a:rPr lang="de-DE" dirty="0" smtClean="0"/>
              <a:t>Enthält Ausnahmeregeln für die Grundlage des Daueraufenthaltsrechts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31109739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18</a:t>
            </a:r>
            <a:endParaRPr lang="de-DE" dirty="0"/>
          </a:p>
          <a:p>
            <a:r>
              <a:rPr lang="de-DE" dirty="0" smtClean="0"/>
              <a:t>Enthält Ausnahmeregeln für den Erwerb des Daueraufenthaltsrechts durch bestimmte Familienangehörige (bei Tod oder Wegzug des Unionsbürgers)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98544709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19-20</a:t>
            </a:r>
            <a:endParaRPr lang="de-DE" dirty="0"/>
          </a:p>
          <a:p>
            <a:r>
              <a:rPr lang="de-DE" dirty="0" smtClean="0"/>
              <a:t>Enthalten Verwaltungsvorschriften, die hier nicht von Interesse sind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1338747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21</a:t>
            </a:r>
            <a:endParaRPr lang="de-DE" dirty="0"/>
          </a:p>
          <a:p>
            <a:r>
              <a:rPr lang="de-DE" dirty="0" smtClean="0"/>
              <a:t>Regelt die Frage, was unter „Kontinuität des Aufenthaltes“ zu verstehen ist 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99917306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22-23</a:t>
            </a:r>
            <a:endParaRPr lang="de-DE" dirty="0"/>
          </a:p>
          <a:p>
            <a:r>
              <a:rPr lang="de-DE" dirty="0" smtClean="0"/>
              <a:t>Regeln die örtliche und sachliche Ausgestaltung des Aufenthaltsrechts 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8727272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24</a:t>
            </a:r>
            <a:endParaRPr lang="de-DE" dirty="0"/>
          </a:p>
          <a:p>
            <a:r>
              <a:rPr lang="de-DE" dirty="0" smtClean="0"/>
              <a:t>Regelt das – wichtige! - Gleichbehandlungsgebot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68468945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25-26</a:t>
            </a:r>
            <a:endParaRPr lang="de-DE" dirty="0"/>
          </a:p>
          <a:p>
            <a:r>
              <a:rPr lang="de-DE" dirty="0" smtClean="0"/>
              <a:t>Enthalten Verfahrensvorschriften, die hier nicht von Interesse sind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6929331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27</a:t>
            </a:r>
            <a:endParaRPr lang="de-DE" dirty="0"/>
          </a:p>
          <a:p>
            <a:r>
              <a:rPr lang="de-DE" dirty="0" smtClean="0"/>
              <a:t>Enthält allgemeine Grundsätze zur Beschränkung des Einreise- und Aufenthaltsrechts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2206230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28</a:t>
            </a:r>
            <a:endParaRPr lang="de-DE" dirty="0"/>
          </a:p>
          <a:p>
            <a:r>
              <a:rPr lang="de-DE" dirty="0" smtClean="0"/>
              <a:t>Regelt die Voraussetzungen des Schutzes gegen Ausweisung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75335829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29</a:t>
            </a:r>
            <a:endParaRPr lang="de-DE" dirty="0"/>
          </a:p>
          <a:p>
            <a:r>
              <a:rPr lang="de-DE" dirty="0" smtClean="0"/>
              <a:t>Definiert den Begriff der „Öffentlichen Gesundheit“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9858030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fontScale="92500"/>
          </a:bodyPr>
          <a:lstStyle/>
          <a:p>
            <a:pPr algn="l"/>
            <a:r>
              <a:rPr lang="de-DE" dirty="0" smtClean="0"/>
              <a:t>Zweck der Richtlinie:</a:t>
            </a:r>
          </a:p>
          <a:p>
            <a:pPr algn="l"/>
            <a:endParaRPr lang="de-DE" dirty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Die bislang fragmentarischen Regelungen des Freizügigkeits- und Aufenthaltsrechts sollen durch einen Rechtsakt geregelt </a:t>
            </a:r>
            <a:r>
              <a:rPr lang="de-DE" sz="2400" dirty="0" smtClean="0"/>
              <a:t>werden.</a:t>
            </a:r>
            <a:r>
              <a:rPr lang="de-DE" sz="2400" dirty="0"/>
              <a:t/>
            </a:r>
            <a:br>
              <a:rPr lang="de-DE" sz="2400" dirty="0"/>
            </a:br>
            <a:endParaRPr lang="de-DE" sz="2400" dirty="0" smtClean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Das Recht </a:t>
            </a:r>
            <a:r>
              <a:rPr lang="de-DE" sz="2400" dirty="0"/>
              <a:t>aller Unionsbürger, sich im </a:t>
            </a:r>
            <a:r>
              <a:rPr lang="de-DE" sz="2400" dirty="0" smtClean="0"/>
              <a:t>Hoheitsgebiet </a:t>
            </a:r>
            <a:r>
              <a:rPr lang="de-DE" sz="2400" dirty="0"/>
              <a:t>der </a:t>
            </a:r>
            <a:r>
              <a:rPr lang="de-DE" sz="2400" dirty="0" smtClean="0"/>
              <a:t>Mitgliedstaaten </a:t>
            </a:r>
            <a:r>
              <a:rPr lang="de-DE" sz="2400" dirty="0"/>
              <a:t>frei zu bewegen </a:t>
            </a:r>
            <a:r>
              <a:rPr lang="de-DE" sz="2400" dirty="0" smtClean="0"/>
              <a:t>und aufzuhalten</a:t>
            </a:r>
            <a:r>
              <a:rPr lang="de-DE" sz="2400" dirty="0"/>
              <a:t>, </a:t>
            </a:r>
            <a:r>
              <a:rPr lang="de-DE" sz="2400" dirty="0" smtClean="0"/>
              <a:t>sollte auch </a:t>
            </a:r>
            <a:r>
              <a:rPr lang="de-DE" sz="2400" dirty="0"/>
              <a:t>den </a:t>
            </a:r>
            <a:r>
              <a:rPr lang="de-DE" sz="2400" dirty="0" smtClean="0"/>
              <a:t>Familienangehörigen (einschließlich eingetragener Lebenspartnerschaften, soweit im Aufnahmestaat rechtlich vorgesehen) ungeachtet </a:t>
            </a:r>
            <a:r>
              <a:rPr lang="de-DE" sz="2400" dirty="0"/>
              <a:t>ihrer Staatsangehörigkeit </a:t>
            </a:r>
            <a:r>
              <a:rPr lang="de-DE" sz="2400" dirty="0" smtClean="0"/>
              <a:t>gewährt </a:t>
            </a:r>
            <a:r>
              <a:rPr lang="de-DE" sz="2400" dirty="0" smtClean="0"/>
              <a:t>werden</a:t>
            </a:r>
            <a:r>
              <a:rPr lang="de-DE" sz="2400" dirty="0"/>
              <a:t>.</a:t>
            </a:r>
            <a:r>
              <a:rPr lang="de-DE" sz="2400" dirty="0" smtClean="0"/>
              <a:t> </a:t>
            </a:r>
            <a:r>
              <a:rPr lang="de-DE" sz="2400" dirty="0"/>
              <a:t/>
            </a:r>
            <a:br>
              <a:rPr lang="de-DE" sz="2400" dirty="0"/>
            </a:br>
            <a:endParaRPr lang="de-DE" sz="2400" dirty="0" smtClean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Die </a:t>
            </a:r>
            <a:r>
              <a:rPr lang="de-DE" sz="2400" dirty="0"/>
              <a:t>Unionsbürger sollten das </a:t>
            </a:r>
            <a:r>
              <a:rPr lang="de-DE" sz="2400" dirty="0" smtClean="0"/>
              <a:t>Aufenthaltsrecht </a:t>
            </a:r>
            <a:r>
              <a:rPr lang="de-DE" sz="2400" dirty="0"/>
              <a:t>im Aufnahmemitgliedstaat für einen </a:t>
            </a:r>
            <a:r>
              <a:rPr lang="de-DE" sz="2400" dirty="0" smtClean="0"/>
              <a:t>Zeitraum von </a:t>
            </a:r>
            <a:r>
              <a:rPr lang="de-DE" sz="2400" dirty="0"/>
              <a:t>bis zu drei Monaten haben, ohne jegliche Bedingungen oder Formalitäten außer </a:t>
            </a:r>
            <a:r>
              <a:rPr lang="de-DE" sz="2400" dirty="0" smtClean="0"/>
              <a:t>der Pflicht</a:t>
            </a:r>
            <a:r>
              <a:rPr lang="de-DE" sz="2400" dirty="0"/>
              <a:t>, im Besitz eines gültigen </a:t>
            </a:r>
            <a:r>
              <a:rPr lang="de-DE" sz="2400" dirty="0" smtClean="0"/>
              <a:t>Personalausweises </a:t>
            </a:r>
            <a:r>
              <a:rPr lang="de-DE" sz="2400" dirty="0"/>
              <a:t>oder Reisepasses </a:t>
            </a:r>
            <a:r>
              <a:rPr lang="de-DE" sz="2400" dirty="0" smtClean="0"/>
              <a:t>zu </a:t>
            </a:r>
            <a:r>
              <a:rPr lang="de-DE" sz="2400" dirty="0" smtClean="0"/>
              <a:t>sein.</a:t>
            </a:r>
            <a:endParaRPr lang="de-DE" sz="2400" dirty="0"/>
          </a:p>
        </p:txBody>
      </p:sp>
    </p:spTree>
    <p:extLst>
      <p:ext uri="{BB962C8B-B14F-4D97-AF65-F5344CB8AC3E}">
        <p14:creationId xmlns:p14="http://schemas.microsoft.com/office/powerpoint/2010/main" val="197393022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30-31</a:t>
            </a:r>
            <a:endParaRPr lang="de-DE" dirty="0"/>
          </a:p>
          <a:p>
            <a:r>
              <a:rPr lang="de-DE" dirty="0" smtClean="0"/>
              <a:t>Enthält Verfahrensgarantien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62737055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32</a:t>
            </a:r>
            <a:endParaRPr lang="de-DE" dirty="0"/>
          </a:p>
          <a:p>
            <a:r>
              <a:rPr lang="de-DE" dirty="0" smtClean="0"/>
              <a:t>Regelt die zeitliche Beschränkung des Aufenthaltsverbots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761888439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33</a:t>
            </a:r>
            <a:endParaRPr lang="de-DE" dirty="0"/>
          </a:p>
          <a:p>
            <a:r>
              <a:rPr lang="de-DE" dirty="0" smtClean="0"/>
              <a:t>Regelt die Voraussetzungen der Ausweisung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03889704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34 ff.</a:t>
            </a:r>
            <a:endParaRPr lang="de-DE" dirty="0"/>
          </a:p>
          <a:p>
            <a:r>
              <a:rPr lang="de-DE" dirty="0" smtClean="0"/>
              <a:t>Schlussbestimmungen (hier nicht von Interesse)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2004602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algn="l"/>
            <a:r>
              <a:rPr lang="de-DE" dirty="0" smtClean="0"/>
              <a:t>Zweck der Richtlinie:</a:t>
            </a:r>
          </a:p>
          <a:p>
            <a:pPr algn="l"/>
            <a:endParaRPr lang="de-DE" dirty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Dabei sollten Personen, die ihr Aufenthaltsrecht wahrnehmen, während ihres </a:t>
            </a:r>
            <a:r>
              <a:rPr lang="de-DE" sz="2400" dirty="0"/>
              <a:t>ersten </a:t>
            </a:r>
            <a:r>
              <a:rPr lang="de-DE" sz="2400" dirty="0" smtClean="0"/>
              <a:t>Aufenthalts </a:t>
            </a:r>
            <a:r>
              <a:rPr lang="de-DE" sz="2400" dirty="0"/>
              <a:t>die Sozialhilfeleistungen des </a:t>
            </a:r>
            <a:r>
              <a:rPr lang="de-DE" sz="2400" dirty="0" smtClean="0"/>
              <a:t>Aufnahmemitgliedstaats </a:t>
            </a:r>
            <a:r>
              <a:rPr lang="de-DE" sz="2400" dirty="0"/>
              <a:t>nicht unangemessen in </a:t>
            </a:r>
            <a:r>
              <a:rPr lang="de-DE" sz="2400" dirty="0" smtClean="0"/>
              <a:t>Anspruch </a:t>
            </a:r>
            <a:r>
              <a:rPr lang="de-DE" sz="2400" dirty="0" smtClean="0"/>
              <a:t>nehmen.</a:t>
            </a:r>
            <a:r>
              <a:rPr lang="de-DE" sz="2400" dirty="0"/>
              <a:t/>
            </a:r>
            <a:br>
              <a:rPr lang="de-DE" sz="2400" dirty="0"/>
            </a:br>
            <a:endParaRPr lang="de-DE" sz="2400" dirty="0" smtClean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Rechtlicher </a:t>
            </a:r>
            <a:r>
              <a:rPr lang="de-DE" sz="2400" dirty="0" smtClean="0"/>
              <a:t>Schutz soll gewährt werden </a:t>
            </a:r>
            <a:r>
              <a:rPr lang="de-DE" sz="2400" dirty="0"/>
              <a:t>für die Familienangehörigen, wenn der </a:t>
            </a:r>
            <a:r>
              <a:rPr lang="de-DE" sz="2400" dirty="0" smtClean="0"/>
              <a:t>Unionsbürger </a:t>
            </a:r>
            <a:r>
              <a:rPr lang="de-DE" sz="2400" dirty="0"/>
              <a:t>verstirbt, die Ehe geschieden oder </a:t>
            </a:r>
            <a:r>
              <a:rPr lang="de-DE" sz="2400" dirty="0" smtClean="0"/>
              <a:t>aufgehoben </a:t>
            </a:r>
            <a:r>
              <a:rPr lang="de-DE" sz="2400" dirty="0"/>
              <a:t>oder die eingetragene </a:t>
            </a:r>
            <a:r>
              <a:rPr lang="de-DE" sz="2400" dirty="0" smtClean="0"/>
              <a:t>Partnerschaft beendet </a:t>
            </a:r>
            <a:r>
              <a:rPr lang="de-DE" sz="2400" dirty="0" smtClean="0"/>
              <a:t>wird.</a:t>
            </a:r>
            <a:r>
              <a:rPr lang="de-DE" sz="2400" dirty="0"/>
              <a:t/>
            </a:r>
            <a:br>
              <a:rPr lang="de-DE" sz="2400" dirty="0"/>
            </a:br>
            <a:endParaRPr lang="de-DE" sz="2400" dirty="0" smtClean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Solange </a:t>
            </a:r>
            <a:r>
              <a:rPr lang="de-DE" sz="2400" dirty="0"/>
              <a:t>die </a:t>
            </a:r>
            <a:r>
              <a:rPr lang="de-DE" sz="2400" dirty="0" smtClean="0"/>
              <a:t>Aufenthaltsberechtigten </a:t>
            </a:r>
            <a:r>
              <a:rPr lang="de-DE" sz="2400" dirty="0"/>
              <a:t>die </a:t>
            </a:r>
            <a:r>
              <a:rPr lang="de-DE" sz="2400" dirty="0" smtClean="0"/>
              <a:t>Sozialhilfeleistungen </a:t>
            </a:r>
            <a:r>
              <a:rPr lang="de-DE" sz="2400" dirty="0"/>
              <a:t>des </a:t>
            </a:r>
            <a:r>
              <a:rPr lang="de-DE" sz="2400" dirty="0" smtClean="0"/>
              <a:t>Aufnahmemitgliedstaats nicht </a:t>
            </a:r>
            <a:r>
              <a:rPr lang="de-DE" sz="2400" dirty="0"/>
              <a:t>unangemessen in Anspruch nehmen, sollte </a:t>
            </a:r>
            <a:r>
              <a:rPr lang="de-DE" sz="2400" dirty="0" smtClean="0"/>
              <a:t>keine </a:t>
            </a:r>
            <a:r>
              <a:rPr lang="de-DE" sz="2400" dirty="0"/>
              <a:t>Ausweisung </a:t>
            </a:r>
            <a:r>
              <a:rPr lang="de-DE" sz="2400" dirty="0" smtClean="0"/>
              <a:t>erfolgen.</a:t>
            </a:r>
            <a:endParaRPr lang="de-DE" sz="2400" dirty="0"/>
          </a:p>
          <a:p>
            <a:pPr marL="342900" indent="-342900" algn="l">
              <a:buFontTx/>
              <a:buChar char="-"/>
            </a:pPr>
            <a:endParaRPr lang="de-DE" sz="2400" dirty="0" smtClean="0"/>
          </a:p>
        </p:txBody>
      </p:sp>
    </p:spTree>
    <p:extLst>
      <p:ext uri="{BB962C8B-B14F-4D97-AF65-F5344CB8AC3E}">
        <p14:creationId xmlns:p14="http://schemas.microsoft.com/office/powerpoint/2010/main" val="26519368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lnSpcReduction="10000"/>
          </a:bodyPr>
          <a:lstStyle/>
          <a:p>
            <a:pPr algn="l"/>
            <a:r>
              <a:rPr lang="de-DE" dirty="0" smtClean="0"/>
              <a:t>Zweck der Richtlinie:</a:t>
            </a:r>
          </a:p>
          <a:p>
            <a:pPr algn="l"/>
            <a:endParaRPr lang="de-DE" dirty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Bedingungsloses Recht auf </a:t>
            </a:r>
            <a:r>
              <a:rPr lang="de-DE" sz="2400" dirty="0" smtClean="0"/>
              <a:t>Daueraufenthalt soll gewährt werden </a:t>
            </a:r>
            <a:r>
              <a:rPr lang="de-DE" sz="2400" dirty="0" smtClean="0"/>
              <a:t>für Unionsbürger, die ihr Aufenthaltsrecht dauerhaft ausüben </a:t>
            </a:r>
            <a:r>
              <a:rPr lang="de-DE" sz="2400" dirty="0" smtClean="0"/>
              <a:t>wollen.</a:t>
            </a:r>
            <a:r>
              <a:rPr lang="de-DE" sz="2400" dirty="0"/>
              <a:t/>
            </a:r>
            <a:br>
              <a:rPr lang="de-DE" sz="2400" dirty="0"/>
            </a:br>
            <a:endParaRPr lang="de-DE" sz="2400" dirty="0" smtClean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Gleichbehandlung mit </a:t>
            </a:r>
            <a:r>
              <a:rPr lang="de-DE" sz="2400" dirty="0" smtClean="0"/>
              <a:t>Inländern soll gewährleistet sein </a:t>
            </a:r>
            <a:r>
              <a:rPr lang="de-DE" sz="2400" dirty="0" smtClean="0"/>
              <a:t>(Diskriminierungsverbot – vorbehaltlich  </a:t>
            </a:r>
            <a:r>
              <a:rPr lang="de-DE" sz="2400" dirty="0"/>
              <a:t>spezifischer und </a:t>
            </a:r>
            <a:r>
              <a:rPr lang="de-DE" sz="2400" dirty="0" smtClean="0"/>
              <a:t>ausdrücklich </a:t>
            </a:r>
            <a:r>
              <a:rPr lang="de-DE" sz="2400" dirty="0"/>
              <a:t>im Vertrag und im </a:t>
            </a:r>
            <a:r>
              <a:rPr lang="de-DE" sz="2400" dirty="0" smtClean="0"/>
              <a:t>abgeleiteten </a:t>
            </a:r>
            <a:r>
              <a:rPr lang="de-DE" sz="2400" dirty="0"/>
              <a:t>Recht vorgesehener </a:t>
            </a:r>
            <a:r>
              <a:rPr lang="de-DE" sz="2400" dirty="0" smtClean="0"/>
              <a:t>Bestimmungen).</a:t>
            </a:r>
            <a:r>
              <a:rPr lang="de-DE" sz="2400" dirty="0"/>
              <a:t/>
            </a:r>
            <a:br>
              <a:rPr lang="de-DE" sz="2400" dirty="0"/>
            </a:br>
            <a:endParaRPr lang="de-DE" sz="2400" dirty="0" smtClean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Es sollte </a:t>
            </a:r>
            <a:r>
              <a:rPr lang="de-DE" sz="2400" dirty="0"/>
              <a:t>dem </a:t>
            </a:r>
            <a:r>
              <a:rPr lang="de-DE" sz="2400" dirty="0" smtClean="0"/>
              <a:t>Aufnahmemitgliedstaat </a:t>
            </a:r>
            <a:r>
              <a:rPr lang="de-DE" sz="2400" dirty="0"/>
              <a:t>überlassen bleiben, </a:t>
            </a:r>
            <a:r>
              <a:rPr lang="de-DE" sz="2400" dirty="0" smtClean="0"/>
              <a:t>ob er anderen </a:t>
            </a:r>
            <a:r>
              <a:rPr lang="de-DE" sz="2400" dirty="0"/>
              <a:t>Personen als Arbeitnehmern oder </a:t>
            </a:r>
            <a:r>
              <a:rPr lang="de-DE" sz="2400" dirty="0" smtClean="0"/>
              <a:t>Selbstständigen </a:t>
            </a:r>
            <a:r>
              <a:rPr lang="de-DE" sz="2400" dirty="0"/>
              <a:t>und ihren Familienangehörigen Sozialhilfe </a:t>
            </a:r>
            <a:r>
              <a:rPr lang="de-DE" sz="2400" dirty="0" smtClean="0"/>
              <a:t>während </a:t>
            </a:r>
            <a:r>
              <a:rPr lang="de-DE" sz="2400" dirty="0"/>
              <a:t>der ersten drei Monate des </a:t>
            </a:r>
            <a:r>
              <a:rPr lang="de-DE" sz="2400" dirty="0" smtClean="0"/>
              <a:t>Aufenthalts </a:t>
            </a:r>
            <a:r>
              <a:rPr lang="de-DE" sz="2400" dirty="0"/>
              <a:t>oder im Falle von Arbeitssuchenden </a:t>
            </a:r>
            <a:r>
              <a:rPr lang="de-DE" sz="2400" dirty="0" smtClean="0"/>
              <a:t>für </a:t>
            </a:r>
            <a:r>
              <a:rPr lang="de-DE" sz="2400" dirty="0"/>
              <a:t>einen längeren Zeitraum </a:t>
            </a:r>
            <a:r>
              <a:rPr lang="de-DE" sz="2400" dirty="0" smtClean="0"/>
              <a:t>gewährt.</a:t>
            </a:r>
            <a:endParaRPr lang="de-DE" sz="2400" dirty="0"/>
          </a:p>
        </p:txBody>
      </p:sp>
    </p:spTree>
    <p:extLst>
      <p:ext uri="{BB962C8B-B14F-4D97-AF65-F5344CB8AC3E}">
        <p14:creationId xmlns:p14="http://schemas.microsoft.com/office/powerpoint/2010/main" val="7035556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algn="l"/>
            <a:r>
              <a:rPr lang="de-DE" dirty="0" smtClean="0"/>
              <a:t>Zweck der Richtlinie:</a:t>
            </a:r>
          </a:p>
          <a:p>
            <a:pPr algn="l"/>
            <a:endParaRPr lang="de-DE" dirty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Beschränkungen </a:t>
            </a:r>
            <a:r>
              <a:rPr lang="de-DE" sz="2400" dirty="0"/>
              <a:t>des </a:t>
            </a:r>
            <a:r>
              <a:rPr lang="de-DE" sz="2400" dirty="0" smtClean="0"/>
              <a:t>Rechts </a:t>
            </a:r>
            <a:r>
              <a:rPr lang="de-DE" sz="2400" dirty="0"/>
              <a:t>auf Freizügigkeit und </a:t>
            </a:r>
            <a:r>
              <a:rPr lang="de-DE" sz="2400" dirty="0" smtClean="0"/>
              <a:t>Aufenthalt sind nur </a:t>
            </a:r>
            <a:r>
              <a:rPr lang="de-DE" sz="2400" dirty="0"/>
              <a:t>aus </a:t>
            </a:r>
            <a:r>
              <a:rPr lang="de-DE" sz="2400" dirty="0" smtClean="0"/>
              <a:t>Gründen der </a:t>
            </a:r>
            <a:r>
              <a:rPr lang="de-DE" sz="2400" dirty="0"/>
              <a:t>öffentlichen Ordnung, Sicherheit oder </a:t>
            </a:r>
            <a:r>
              <a:rPr lang="de-DE" sz="2400" dirty="0" smtClean="0"/>
              <a:t>Gesundheit </a:t>
            </a:r>
            <a:r>
              <a:rPr lang="de-DE" sz="2400" dirty="0" smtClean="0"/>
              <a:t>vorgesehen.</a:t>
            </a:r>
            <a:r>
              <a:rPr lang="de-DE" sz="2400" dirty="0"/>
              <a:t/>
            </a:r>
            <a:br>
              <a:rPr lang="de-DE" sz="2400" dirty="0"/>
            </a:br>
            <a:endParaRPr lang="de-DE" sz="2400" dirty="0" smtClean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Die </a:t>
            </a:r>
            <a:r>
              <a:rPr lang="de-DE" sz="2400" dirty="0"/>
              <a:t>Ausweisung von Unionsbürgern und ihren </a:t>
            </a:r>
            <a:r>
              <a:rPr lang="de-DE" sz="2400" dirty="0" smtClean="0"/>
              <a:t>Familienangehörigen </a:t>
            </a:r>
            <a:r>
              <a:rPr lang="de-DE" sz="2400" dirty="0"/>
              <a:t>aus Gründen der </a:t>
            </a:r>
            <a:r>
              <a:rPr lang="de-DE" sz="2400" dirty="0" smtClean="0"/>
              <a:t>öffentlichen </a:t>
            </a:r>
            <a:r>
              <a:rPr lang="de-DE" sz="2400" dirty="0"/>
              <a:t>Ordnung oder Sicherheit </a:t>
            </a:r>
            <a:r>
              <a:rPr lang="de-DE" sz="2400" dirty="0" smtClean="0"/>
              <a:t>sollte wegen der möglichen Schädlichkeit gemäß </a:t>
            </a:r>
            <a:r>
              <a:rPr lang="de-DE" sz="2400" dirty="0"/>
              <a:t>dem Verhältnismäßigkeitsprinzip </a:t>
            </a:r>
            <a:r>
              <a:rPr lang="de-DE" sz="2400" dirty="0" smtClean="0"/>
              <a:t>begrenzt </a:t>
            </a:r>
            <a:r>
              <a:rPr lang="de-DE" sz="2400" dirty="0" smtClean="0"/>
              <a:t>werden.</a:t>
            </a:r>
            <a:r>
              <a:rPr lang="de-DE" sz="2400" dirty="0" smtClean="0"/>
              <a:t/>
            </a:r>
            <a:br>
              <a:rPr lang="de-DE" sz="2400" dirty="0" smtClean="0"/>
            </a:br>
            <a:endParaRPr lang="de-DE" sz="2400" dirty="0" smtClean="0"/>
          </a:p>
          <a:p>
            <a:pPr marL="342900" indent="-342900" algn="l">
              <a:buFontTx/>
              <a:buChar char="-"/>
            </a:pPr>
            <a:r>
              <a:rPr lang="de-DE" sz="2400" dirty="0" smtClean="0"/>
              <a:t>Bei Eingriffen in die Freizügigkeit sollte stets der Rechtsweg eröffnet sein.</a:t>
            </a:r>
            <a:endParaRPr lang="de-DE" sz="2400" dirty="0"/>
          </a:p>
          <a:p>
            <a:pPr marL="342900" indent="-342900" algn="l">
              <a:buFontTx/>
              <a:buChar char="-"/>
            </a:pPr>
            <a:endParaRPr lang="de-DE" sz="2400" dirty="0"/>
          </a:p>
        </p:txBody>
      </p:sp>
    </p:spTree>
    <p:extLst>
      <p:ext uri="{BB962C8B-B14F-4D97-AF65-F5344CB8AC3E}">
        <p14:creationId xmlns:p14="http://schemas.microsoft.com/office/powerpoint/2010/main" val="29239816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pPr algn="l"/>
            <a:endParaRPr lang="de-DE" dirty="0" smtClean="0"/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</a:t>
            </a:r>
            <a:r>
              <a:rPr lang="de-DE" dirty="0"/>
              <a:t>1</a:t>
            </a:r>
          </a:p>
          <a:p>
            <a:r>
              <a:rPr lang="de-DE" dirty="0" smtClean="0"/>
              <a:t>Regelt den Gegenstand der Richtlinie</a:t>
            </a:r>
          </a:p>
          <a:p>
            <a:pPr algn="l"/>
            <a:endParaRPr lang="de-DE" dirty="0"/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790611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pPr algn="l"/>
            <a:endParaRPr lang="de-DE" dirty="0" smtClean="0"/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</a:t>
            </a:r>
            <a:r>
              <a:rPr lang="de-DE" dirty="0"/>
              <a:t>2</a:t>
            </a:r>
          </a:p>
          <a:p>
            <a:r>
              <a:rPr lang="de-DE" dirty="0" smtClean="0"/>
              <a:t>Enthält die für die Richtlinie relevanten Begriffsbestimmungen</a:t>
            </a:r>
          </a:p>
          <a:p>
            <a:pPr algn="l"/>
            <a:endParaRPr lang="de-DE" dirty="0"/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57983215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de-DE" sz="4100" dirty="0" smtClean="0"/>
              <a:t>Die einzelnen Regelungen der Richtlinie:</a:t>
            </a:r>
          </a:p>
          <a:p>
            <a:pPr algn="l"/>
            <a:endParaRPr lang="de-DE" dirty="0" smtClean="0"/>
          </a:p>
          <a:p>
            <a:endParaRPr lang="de-DE" dirty="0" smtClean="0"/>
          </a:p>
          <a:p>
            <a:endParaRPr lang="de-DE" dirty="0"/>
          </a:p>
          <a:p>
            <a:r>
              <a:rPr lang="de-DE" dirty="0" smtClean="0"/>
              <a:t>Artikel </a:t>
            </a:r>
            <a:r>
              <a:rPr lang="de-DE" dirty="0"/>
              <a:t>3</a:t>
            </a:r>
          </a:p>
          <a:p>
            <a:r>
              <a:rPr lang="de-DE" dirty="0" smtClean="0"/>
              <a:t>Bestimmt die </a:t>
            </a:r>
            <a:r>
              <a:rPr lang="de-DE" dirty="0" smtClean="0"/>
              <a:t>Berechtigten</a:t>
            </a:r>
            <a:endParaRPr lang="de-DE" sz="2400" dirty="0" smtClean="0"/>
          </a:p>
          <a:p>
            <a:pPr algn="l"/>
            <a:endParaRPr lang="de-DE" dirty="0"/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9652440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603</Words>
  <Application>Microsoft Macintosh PowerPoint</Application>
  <PresentationFormat>Bildschirmpräsentation (4:3)</PresentationFormat>
  <Paragraphs>165</Paragraphs>
  <Slides>33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33</vt:i4>
      </vt:variant>
    </vt:vector>
  </HeadingPairs>
  <TitlesOfParts>
    <vt:vector size="34" baseType="lpstr">
      <vt:lpstr>Office-Design</vt:lpstr>
      <vt:lpstr>Die Richtlinie 2004/38 EG des Europäischen Parlaments und des Rates vom 29. April 2004 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Umsetzung der Richtlinie 2004/38 im deutschen Recht </dc:title>
  <dc:creator>N</dc:creator>
  <cp:lastModifiedBy>N</cp:lastModifiedBy>
  <cp:revision>59</cp:revision>
  <dcterms:created xsi:type="dcterms:W3CDTF">2016-10-12T08:41:05Z</dcterms:created>
  <dcterms:modified xsi:type="dcterms:W3CDTF">2016-10-15T10:49:00Z</dcterms:modified>
</cp:coreProperties>
</file>

<file path=docProps/thumbnail.jpeg>
</file>