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6" r:id="rId6"/>
    <p:sldId id="267" r:id="rId7"/>
    <p:sldId id="268" r:id="rId8"/>
    <p:sldId id="269" r:id="rId9"/>
    <p:sldId id="270" r:id="rId10"/>
    <p:sldId id="260" r:id="rId11"/>
    <p:sldId id="262" r:id="rId12"/>
    <p:sldId id="263" r:id="rId13"/>
    <p:sldId id="264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0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11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1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2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3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5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9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6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9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35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01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FAB17-C744-486A-8A06-D42AD1FD09E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F678-6A7E-411C-BC60-9F2C1C7E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9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ro/imgres?imgurl=http://www.feg.ro/ro/scoala_postliceala_feg_iasi/images/i/logo_UE.png&amp;imgrefurl=http://www.feg.ro/ro/scoala_postliceala_feg_iasi/&amp;docid=RooHxlFaKS84OM&amp;tbnid=HPiMvq7GqP6XfM:&amp;w=203&amp;h=157&amp;bih=628&amp;biw=1366&amp;ved=0ahUKEwiX5o6hpsbOAhXE7BQKHV4cD6UQMwhxKE8wTw&amp;iact=mrc&amp;uact=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RO/TXT/?uri=celex:32003R2201" TargetMode="External"/><Relationship Id="rId2" Type="http://schemas.openxmlformats.org/officeDocument/2006/relationships/hyperlink" Target="https://e-justice.europa.eu/content_european_judicial_atlas_in_civil_matters-321-ro.d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Rectangle 3"/>
          <p:cNvSpPr/>
          <p:nvPr/>
        </p:nvSpPr>
        <p:spPr>
          <a:xfrm>
            <a:off x="1524000" y="2062164"/>
            <a:ext cx="9144000" cy="681037"/>
          </a:xfrm>
          <a:prstGeom prst="rect">
            <a:avLst/>
          </a:prstGeom>
          <a:solidFill>
            <a:srgbClr val="00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2667001"/>
            <a:ext cx="9144000" cy="150813"/>
          </a:xfrm>
          <a:prstGeom prst="rect">
            <a:avLst/>
          </a:prstGeom>
          <a:solidFill>
            <a:srgbClr val="004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	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886200" y="2171701"/>
            <a:ext cx="662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indent="449263">
              <a:defRPr/>
            </a:pPr>
            <a:r>
              <a:rPr lang="ro-RO" altLang="ro-RO" b="1" dirty="0">
                <a:solidFill>
                  <a:schemeClr val="bg1"/>
                </a:solidFill>
              </a:rPr>
              <a:t>PROTECTING THE CIVIL RIGHTS OF THE EUROPEAN CITIZENS  - </a:t>
            </a:r>
          </a:p>
          <a:p>
            <a:pPr marL="363538" indent="1524000">
              <a:defRPr/>
            </a:pPr>
            <a:r>
              <a:rPr lang="ro-RO" altLang="ro-RO" b="1" dirty="0">
                <a:solidFill>
                  <a:schemeClr val="bg1"/>
                </a:solidFill>
              </a:rPr>
              <a:t>MULTIDISCIPLINARY  APPROACH</a:t>
            </a:r>
            <a:endParaRPr lang="en-US" altLang="ro-RO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77476" y="1692275"/>
            <a:ext cx="2381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o-RO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3803" y="3276601"/>
            <a:ext cx="9264459" cy="1477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o-RO" sz="3000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o-RO" sz="3000" b="1" dirty="0" smtClean="0">
                <a:solidFill>
                  <a:schemeClr val="tx2">
                    <a:lumMod val="75000"/>
                  </a:schemeClr>
                </a:solidFill>
              </a:rPr>
              <a:t>Cadrul european cuprinzând Regulamentul 606/2013, </a:t>
            </a:r>
          </a:p>
          <a:p>
            <a:pPr algn="ctr">
              <a:defRPr/>
            </a:pPr>
            <a:r>
              <a:rPr lang="ro-RO" sz="3000" b="1" dirty="0" smtClean="0">
                <a:solidFill>
                  <a:schemeClr val="tx2">
                    <a:lumMod val="75000"/>
                  </a:schemeClr>
                </a:solidFill>
              </a:rPr>
              <a:t>Directiva 2004/38 și Carta drepturilor fundamentale a UE</a:t>
            </a:r>
            <a:endParaRPr lang="en-US" sz="3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5181601"/>
            <a:ext cx="82296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o-RO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o-RO" dirty="0">
                <a:solidFill>
                  <a:schemeClr val="tx2">
                    <a:lumMod val="75000"/>
                  </a:schemeClr>
                </a:solidFill>
              </a:rPr>
              <a:t>Martie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201</a:t>
            </a:r>
            <a:r>
              <a:rPr lang="ro-RO" dirty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o-RO">
                <a:solidFill>
                  <a:schemeClr val="tx2">
                    <a:lumMod val="75000"/>
                  </a:schemeClr>
                </a:solidFill>
              </a:rPr>
              <a:t>Iaşi, România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pPr>
              <a:defRPr/>
            </a:pPr>
            <a:fld id="{D751C175-F255-4C25-9A80-C8AB02C9FE91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1" name="Imagine 14" descr="Imagini pentru uniunea europeana sigl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685801"/>
            <a:ext cx="27432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6601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CDFUE: dispoziții aplicabile – art.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Acela</a:t>
            </a:r>
            <a:r>
              <a:rPr lang="ro-RO" dirty="0" smtClean="0"/>
              <a:t>și par. 32...</a:t>
            </a:r>
          </a:p>
          <a:p>
            <a:pPr marL="0" indent="0">
              <a:buNone/>
            </a:pPr>
            <a:r>
              <a:rPr lang="en-US" dirty="0" smtClean="0"/>
              <a:t>“Cu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acestea</a:t>
            </a:r>
            <a:r>
              <a:rPr lang="en-US" dirty="0"/>
              <a:t>, </a:t>
            </a:r>
            <a:r>
              <a:rPr lang="en-US" dirty="0" err="1"/>
              <a:t>instanțele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nu </a:t>
            </a:r>
            <a:r>
              <a:rPr lang="en-US" dirty="0" err="1"/>
              <a:t>poată</a:t>
            </a:r>
            <a:r>
              <a:rPr lang="en-US" dirty="0"/>
              <a:t> </a:t>
            </a:r>
            <a:r>
              <a:rPr lang="en-US" dirty="0" err="1"/>
              <a:t>aplica</a:t>
            </a:r>
            <a:r>
              <a:rPr lang="en-US" dirty="0"/>
              <a:t> </a:t>
            </a:r>
            <a:r>
              <a:rPr lang="en-US" dirty="0" err="1"/>
              <a:t>excepția</a:t>
            </a:r>
            <a:r>
              <a:rPr lang="en-US" dirty="0"/>
              <a:t> de </a:t>
            </a:r>
            <a:r>
              <a:rPr lang="en-US" dirty="0" err="1"/>
              <a:t>ordine</a:t>
            </a:r>
            <a:r>
              <a:rPr lang="en-US" dirty="0"/>
              <a:t> </a:t>
            </a:r>
            <a:r>
              <a:rPr lang="en-US" dirty="0" err="1"/>
              <a:t>publică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refuza</a:t>
            </a:r>
            <a:r>
              <a:rPr lang="en-US" dirty="0"/>
              <a:t> </a:t>
            </a:r>
            <a:r>
              <a:rPr lang="en-US" dirty="0" err="1"/>
              <a:t>recunoașterea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executarea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felul</a:t>
            </a:r>
            <a:r>
              <a:rPr lang="en-US" dirty="0"/>
              <a:t> </a:t>
            </a:r>
            <a:r>
              <a:rPr lang="en-US" dirty="0" err="1"/>
              <a:t>acesta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încălca</a:t>
            </a:r>
            <a:r>
              <a:rPr lang="en-US" dirty="0"/>
              <a:t> </a:t>
            </a:r>
            <a:r>
              <a:rPr lang="en-US" dirty="0" err="1"/>
              <a:t>drepturile</a:t>
            </a:r>
            <a:r>
              <a:rPr lang="en-US" dirty="0"/>
              <a:t> </a:t>
            </a:r>
            <a:r>
              <a:rPr lang="en-US" dirty="0" err="1"/>
              <a:t>prevăzute</a:t>
            </a:r>
            <a:r>
              <a:rPr lang="en-US" dirty="0"/>
              <a:t> de Carta </a:t>
            </a:r>
            <a:r>
              <a:rPr lang="en-US" dirty="0" err="1"/>
              <a:t>drepturilor</a:t>
            </a:r>
            <a:r>
              <a:rPr lang="en-US" dirty="0"/>
              <a:t> </a:t>
            </a:r>
            <a:r>
              <a:rPr lang="en-US" dirty="0" err="1"/>
              <a:t>fundamentale</a:t>
            </a:r>
            <a:r>
              <a:rPr lang="en-US" dirty="0"/>
              <a:t> a </a:t>
            </a:r>
            <a:r>
              <a:rPr lang="en-US" dirty="0" err="1"/>
              <a:t>Uniunii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special </a:t>
            </a:r>
            <a:r>
              <a:rPr lang="en-US" dirty="0" err="1"/>
              <a:t>articolul</a:t>
            </a:r>
            <a:r>
              <a:rPr lang="en-US" dirty="0"/>
              <a:t> 21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24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CDFUE, art. 47, 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Prezentul</a:t>
            </a:r>
            <a:r>
              <a:rPr lang="en-US" dirty="0" smtClean="0"/>
              <a:t> </a:t>
            </a:r>
            <a:r>
              <a:rPr lang="en-US" dirty="0" err="1"/>
              <a:t>regulament</a:t>
            </a:r>
            <a:r>
              <a:rPr lang="en-US" dirty="0"/>
              <a:t> </a:t>
            </a:r>
            <a:r>
              <a:rPr lang="en-US" dirty="0" err="1"/>
              <a:t>respectă</a:t>
            </a:r>
            <a:r>
              <a:rPr lang="en-US" dirty="0"/>
              <a:t> </a:t>
            </a:r>
            <a:r>
              <a:rPr lang="en-US" dirty="0" err="1"/>
              <a:t>drepturile</a:t>
            </a:r>
            <a:r>
              <a:rPr lang="en-US" dirty="0"/>
              <a:t> </a:t>
            </a:r>
            <a:r>
              <a:rPr lang="en-US" dirty="0" err="1"/>
              <a:t>fundamentale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principiile</a:t>
            </a:r>
            <a:r>
              <a:rPr lang="en-US" dirty="0"/>
              <a:t> </a:t>
            </a:r>
            <a:r>
              <a:rPr lang="en-US" dirty="0" err="1"/>
              <a:t>recunoscute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Carta </a:t>
            </a:r>
            <a:r>
              <a:rPr lang="en-US" dirty="0" err="1"/>
              <a:t>drepturilor</a:t>
            </a:r>
            <a:r>
              <a:rPr lang="en-US" dirty="0"/>
              <a:t> </a:t>
            </a:r>
            <a:r>
              <a:rPr lang="en-US" dirty="0" err="1"/>
              <a:t>fundamentale</a:t>
            </a:r>
            <a:r>
              <a:rPr lang="en-US" dirty="0"/>
              <a:t> a </a:t>
            </a:r>
            <a:r>
              <a:rPr lang="en-US" dirty="0" err="1"/>
              <a:t>Uniunii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. </a:t>
            </a:r>
            <a:r>
              <a:rPr lang="en-US" dirty="0" err="1"/>
              <a:t>În</a:t>
            </a:r>
            <a:r>
              <a:rPr lang="en-US" dirty="0"/>
              <a:t> special, </a:t>
            </a:r>
            <a:r>
              <a:rPr lang="en-US" dirty="0" err="1"/>
              <a:t>acesta</a:t>
            </a:r>
            <a:r>
              <a:rPr lang="en-US" dirty="0"/>
              <a:t> are ca </a:t>
            </a:r>
            <a:r>
              <a:rPr lang="en-US" dirty="0" err="1"/>
              <a:t>obiectiv</a:t>
            </a:r>
            <a:r>
              <a:rPr lang="en-US" dirty="0"/>
              <a:t> </a:t>
            </a:r>
            <a:r>
              <a:rPr lang="en-US" dirty="0" err="1"/>
              <a:t>garantarea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la </a:t>
            </a:r>
            <a:r>
              <a:rPr lang="en-US" dirty="0" err="1"/>
              <a:t>apărare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la un </a:t>
            </a:r>
            <a:r>
              <a:rPr lang="en-US" dirty="0" err="1"/>
              <a:t>proces</a:t>
            </a:r>
            <a:r>
              <a:rPr lang="en-US" dirty="0"/>
              <a:t> </a:t>
            </a:r>
            <a:r>
              <a:rPr lang="en-US" dirty="0" err="1"/>
              <a:t>echitabil</a:t>
            </a:r>
            <a:r>
              <a:rPr lang="en-US" dirty="0"/>
              <a:t>, </a:t>
            </a:r>
            <a:r>
              <a:rPr lang="en-US" dirty="0" err="1"/>
              <a:t>astfel</a:t>
            </a:r>
            <a:r>
              <a:rPr lang="en-US" dirty="0"/>
              <a:t> cum </a:t>
            </a:r>
            <a:r>
              <a:rPr lang="en-US" dirty="0" err="1"/>
              <a:t>acestea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prevăzute</a:t>
            </a:r>
            <a:r>
              <a:rPr lang="en-US" dirty="0"/>
              <a:t> la </a:t>
            </a:r>
            <a:r>
              <a:rPr lang="en-US" dirty="0" err="1"/>
              <a:t>articolele</a:t>
            </a:r>
            <a:r>
              <a:rPr lang="en-US" dirty="0"/>
              <a:t> 47 </a:t>
            </a:r>
            <a:r>
              <a:rPr lang="en-US" dirty="0" err="1"/>
              <a:t>și</a:t>
            </a:r>
            <a:r>
              <a:rPr lang="en-US" dirty="0"/>
              <a:t> 48. </a:t>
            </a:r>
            <a:r>
              <a:rPr lang="en-US" dirty="0" err="1"/>
              <a:t>Prezentul</a:t>
            </a:r>
            <a:r>
              <a:rPr lang="en-US" dirty="0"/>
              <a:t> </a:t>
            </a:r>
            <a:r>
              <a:rPr lang="en-US" dirty="0" err="1"/>
              <a:t>regulament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se </a:t>
            </a:r>
            <a:r>
              <a:rPr lang="en-US" dirty="0" err="1"/>
              <a:t>aplice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conformitate</a:t>
            </a:r>
            <a:r>
              <a:rPr lang="en-US" dirty="0"/>
              <a:t> cu </a:t>
            </a:r>
            <a:r>
              <a:rPr lang="en-US" dirty="0" err="1"/>
              <a:t>aceste</a:t>
            </a:r>
            <a:r>
              <a:rPr lang="en-US" dirty="0"/>
              <a:t> </a:t>
            </a:r>
            <a:r>
              <a:rPr lang="en-US" dirty="0" err="1"/>
              <a:t>drepturi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principii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dirty="0" err="1" smtClean="0"/>
              <a:t>Jurispruden</a:t>
            </a:r>
            <a:r>
              <a:rPr lang="ro-RO" dirty="0" smtClean="0"/>
              <a:t>ța CJUE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90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Rolul</a:t>
            </a:r>
            <a:r>
              <a:rPr lang="en-US" dirty="0" smtClean="0"/>
              <a:t> major al CJUE</a:t>
            </a:r>
          </a:p>
          <a:p>
            <a:r>
              <a:rPr lang="en-US" dirty="0" err="1" smtClean="0"/>
              <a:t>Rol</a:t>
            </a:r>
            <a:r>
              <a:rPr lang="en-US" dirty="0" smtClean="0"/>
              <a:t> important al a</a:t>
            </a:r>
            <a:r>
              <a:rPr lang="ro-RO" dirty="0" smtClean="0"/>
              <a:t>utorităților administrative naționale și al instanț</a:t>
            </a:r>
            <a:r>
              <a:rPr lang="ro-RO" dirty="0" smtClean="0">
                <a:solidFill>
                  <a:srgbClr val="FF0000"/>
                </a:solidFill>
              </a:rPr>
              <a:t>e</a:t>
            </a:r>
            <a:r>
              <a:rPr lang="ro-RO" dirty="0" smtClean="0"/>
              <a:t>lor naționale</a:t>
            </a:r>
          </a:p>
          <a:p>
            <a:r>
              <a:rPr lang="ro-RO" dirty="0" smtClean="0"/>
              <a:t>Rolul judecătorilor naționali în aplicarea CDFUE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52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Bibliografie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Michael BOGDAN, </a:t>
            </a:r>
            <a:r>
              <a:rPr lang="ro-RO" i="1" dirty="0"/>
              <a:t>Some reflections on the scope of application of the EU Regulation no 606/2013 on mutual recognition of protection measures in civil matters</a:t>
            </a:r>
            <a:r>
              <a:rPr lang="ro-RO" dirty="0"/>
              <a:t>, Yearbook of Private International Law, vol. 16/2014-2015, p. 405-410.</a:t>
            </a:r>
            <a:endParaRPr lang="en-US" dirty="0"/>
          </a:p>
          <a:p>
            <a:r>
              <a:rPr lang="ro-RO" dirty="0"/>
              <a:t>Prof. Geert van CALSTER, </a:t>
            </a:r>
            <a:r>
              <a:rPr lang="ro-RO" i="1" dirty="0"/>
              <a:t>European Private International Law</a:t>
            </a:r>
            <a:r>
              <a:rPr lang="ro-RO" dirty="0"/>
              <a:t> (ediţia a doua, Hart Publishing, Oxford, 2016, LV+520p.).​</a:t>
            </a:r>
            <a:endParaRPr lang="en-US" dirty="0"/>
          </a:p>
          <a:p>
            <a:r>
              <a:rPr lang="ro-RO" dirty="0"/>
              <a:t>Anatol DUTTA, </a:t>
            </a:r>
            <a:r>
              <a:rPr lang="ro-RO" i="1" dirty="0"/>
              <a:t>Cross-border protection measures in the European Union</a:t>
            </a:r>
            <a:r>
              <a:rPr lang="ro-RO" dirty="0"/>
              <a:t> (Journal of Private International Law, vol. 12, nr. 1/2016, p. 169-184).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46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b="1" dirty="0" smtClean="0"/>
              <a:t>Mulţumesc!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</a:pPr>
            <a:r>
              <a:rPr lang="ro-RO" sz="3300" b="1" dirty="0"/>
              <a:t>Prof. univ. dr. Daniel-Mihail Şandru</a:t>
            </a:r>
            <a:endParaRPr lang="en-US" sz="3300" b="1" dirty="0"/>
          </a:p>
          <a:p>
            <a:pPr algn="ctr">
              <a:buFont typeface="Arial" charset="0"/>
              <a:buNone/>
            </a:pPr>
            <a:endParaRPr lang="ro-RO" sz="4000" b="1" dirty="0"/>
          </a:p>
          <a:p>
            <a:pPr algn="ctr">
              <a:buNone/>
            </a:pPr>
            <a:r>
              <a:rPr lang="ro-RO" dirty="0" smtClean="0"/>
              <a:t>Cercetător </a:t>
            </a:r>
            <a:r>
              <a:rPr lang="ro-RO" dirty="0"/>
              <a:t>ştiinţific gr. II, </a:t>
            </a:r>
            <a:r>
              <a:rPr lang="ro-RO" dirty="0" smtClean="0"/>
              <a:t>fondatorul și coordonatorul </a:t>
            </a:r>
            <a:r>
              <a:rPr lang="ro-RO" dirty="0"/>
              <a:t>Centrului de Studii de Drept European (CSDE) din cadrul Institutului de Cercetări Juridice „Acad. Andrei Rădulescu” al Academiei Române; prof. univ. dr. la Universitatea Creştină „Dimitrie Cantemir”, </a:t>
            </a:r>
            <a:r>
              <a:rPr lang="ro-RO" dirty="0" smtClean="0"/>
              <a:t>Bucureşti, </a:t>
            </a:r>
            <a:r>
              <a:rPr lang="ro-RO" dirty="0"/>
              <a:t>Asociaţia română de drept şi afaceri europene (ARDAE), </a:t>
            </a:r>
            <a:r>
              <a:rPr lang="en-US" dirty="0"/>
              <a:t>Pre</a:t>
            </a:r>
            <a:r>
              <a:rPr lang="ro-RO" dirty="0"/>
              <a:t>ş</a:t>
            </a:r>
            <a:r>
              <a:rPr lang="en-US" dirty="0" err="1"/>
              <a:t>edinte</a:t>
            </a:r>
            <a:r>
              <a:rPr lang="en-US" dirty="0"/>
              <a:t> </a:t>
            </a:r>
            <a:endParaRPr lang="ro-RO" dirty="0" smtClean="0"/>
          </a:p>
          <a:p>
            <a:pPr algn="ctr">
              <a:buNone/>
            </a:pPr>
            <a:r>
              <a:rPr lang="ro-RO" dirty="0" smtClean="0"/>
              <a:t>mihai.sandru@csde.ro</a:t>
            </a:r>
            <a:endParaRPr lang="ro-RO" dirty="0"/>
          </a:p>
          <a:p>
            <a:pPr algn="ctr">
              <a:buFont typeface="Arial" charset="0"/>
              <a:buNone/>
            </a:pPr>
            <a:endParaRPr lang="ro-RO" dirty="0" smtClean="0"/>
          </a:p>
          <a:p>
            <a:pPr algn="ctr">
              <a:buFont typeface="Arial" charset="0"/>
              <a:buNone/>
            </a:pPr>
            <a:r>
              <a:rPr lang="ro-RO" b="1" dirty="0" smtClean="0"/>
              <a:t>ardae.ro     csde.ro    iaduer.ro   mihaisandru.ro</a:t>
            </a:r>
            <a:endParaRPr lang="ro-RO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345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Necesitatea Regulamentului 606/2013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o-RO" dirty="0" smtClean="0"/>
              <a:t>Coordonarea cu Directiva în materie penală.</a:t>
            </a:r>
          </a:p>
          <a:p>
            <a:pPr marL="0" indent="0">
              <a:buNone/>
            </a:pPr>
            <a:r>
              <a:rPr lang="ro-RO" dirty="0" smtClean="0"/>
              <a:t>Necesitatea unui certificat european </a:t>
            </a:r>
          </a:p>
          <a:p>
            <a:pPr marL="0" indent="0">
              <a:buNone/>
            </a:pPr>
            <a:r>
              <a:rPr lang="ro-RO" dirty="0" smtClean="0"/>
              <a:t>Rolul autorităților naționale</a:t>
            </a:r>
          </a:p>
          <a:p>
            <a:pPr marL="0" indent="0">
              <a:buNone/>
            </a:pPr>
            <a:r>
              <a:rPr lang="ro-RO" dirty="0" smtClean="0"/>
              <a:t>Domeniul de aplicare – </a:t>
            </a:r>
            <a:r>
              <a:rPr lang="en-US" i="1" dirty="0" err="1" smtClean="0"/>
              <a:t>materie</a:t>
            </a:r>
            <a:r>
              <a:rPr lang="en-US" i="1" dirty="0" smtClean="0"/>
              <a:t> civil</a:t>
            </a:r>
            <a:r>
              <a:rPr lang="ro-RO" i="1" dirty="0" smtClean="0"/>
              <a:t>ă</a:t>
            </a:r>
          </a:p>
          <a:p>
            <a:pPr marL="0" indent="0">
              <a:buNone/>
            </a:pPr>
            <a:r>
              <a:rPr lang="ro-RO" dirty="0" smtClean="0"/>
              <a:t>Protecția datelor cu caracter personal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6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Jurisprudență relevantă în contextul Directivei 2004/38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dirty="0" smtClean="0"/>
              <a:t>Ordine publică în Directiva 2004/38 extinsă și la Regulamentul 606/2013?</a:t>
            </a:r>
          </a:p>
          <a:p>
            <a:pPr marL="0" indent="0">
              <a:buNone/>
            </a:pPr>
            <a:r>
              <a:rPr lang="ro-RO" dirty="0" smtClean="0"/>
              <a:t>Interpretare restrictivă a CJUE, dar și interpetarea preambulului Regulamentului nr. 606: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/>
              <a:t>circumstanțe</a:t>
            </a:r>
            <a:r>
              <a:rPr lang="en-US" dirty="0"/>
              <a:t> </a:t>
            </a:r>
            <a:r>
              <a:rPr lang="en-US" dirty="0" err="1"/>
              <a:t>excepționale</a:t>
            </a:r>
            <a:r>
              <a:rPr lang="en-US" dirty="0"/>
              <a:t>, </a:t>
            </a:r>
            <a:r>
              <a:rPr lang="en-US" dirty="0" err="1"/>
              <a:t>considerații</a:t>
            </a:r>
            <a:r>
              <a:rPr lang="en-US" dirty="0"/>
              <a:t> de </a:t>
            </a:r>
            <a:r>
              <a:rPr lang="en-US" dirty="0" err="1"/>
              <a:t>interes</a:t>
            </a:r>
            <a:r>
              <a:rPr lang="en-US" dirty="0"/>
              <a:t> public pot </a:t>
            </a:r>
            <a:r>
              <a:rPr lang="en-US" dirty="0" err="1"/>
              <a:t>justifica</a:t>
            </a:r>
            <a:r>
              <a:rPr lang="en-US" dirty="0"/>
              <a:t> un </a:t>
            </a:r>
            <a:r>
              <a:rPr lang="en-US" dirty="0" err="1"/>
              <a:t>refuz</a:t>
            </a:r>
            <a:r>
              <a:rPr lang="en-US" dirty="0"/>
              <a:t> al </a:t>
            </a:r>
            <a:r>
              <a:rPr lang="en-US" dirty="0" err="1"/>
              <a:t>instanțelor</a:t>
            </a:r>
            <a:r>
              <a:rPr lang="en-US" dirty="0"/>
              <a:t> </a:t>
            </a:r>
            <a:r>
              <a:rPr lang="en-US" dirty="0" err="1"/>
              <a:t>statelor</a:t>
            </a:r>
            <a:r>
              <a:rPr lang="en-US" dirty="0"/>
              <a:t> </a:t>
            </a:r>
            <a:r>
              <a:rPr lang="en-US" dirty="0" err="1"/>
              <a:t>membre</a:t>
            </a:r>
            <a:r>
              <a:rPr lang="en-US" dirty="0"/>
              <a:t> </a:t>
            </a:r>
            <a:r>
              <a:rPr lang="en-US" dirty="0" err="1"/>
              <a:t>solicitate</a:t>
            </a:r>
            <a:r>
              <a:rPr lang="en-US" dirty="0"/>
              <a:t> de a </a:t>
            </a:r>
            <a:r>
              <a:rPr lang="en-US" dirty="0" err="1"/>
              <a:t>recunoaște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executa</a:t>
            </a:r>
            <a:r>
              <a:rPr lang="en-US" dirty="0"/>
              <a:t> o </a:t>
            </a:r>
            <a:r>
              <a:rPr lang="en-US" dirty="0" err="1"/>
              <a:t>măsură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cazul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care </a:t>
            </a:r>
            <a:r>
              <a:rPr lang="en-US" dirty="0" err="1"/>
              <a:t>aplicarea</a:t>
            </a:r>
            <a:r>
              <a:rPr lang="en-US" dirty="0"/>
              <a:t> </a:t>
            </a:r>
            <a:r>
              <a:rPr lang="en-US" dirty="0" err="1"/>
              <a:t>acesteia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fi </a:t>
            </a:r>
            <a:r>
              <a:rPr lang="en-US" dirty="0" err="1"/>
              <a:t>vădit</a:t>
            </a:r>
            <a:r>
              <a:rPr lang="en-US" dirty="0"/>
              <a:t> </a:t>
            </a:r>
            <a:r>
              <a:rPr lang="en-US" dirty="0" err="1"/>
              <a:t>incompatibilă</a:t>
            </a:r>
            <a:r>
              <a:rPr lang="en-US" dirty="0"/>
              <a:t> cu </a:t>
            </a:r>
            <a:r>
              <a:rPr lang="en-US" dirty="0" err="1"/>
              <a:t>ordinea</a:t>
            </a:r>
            <a:r>
              <a:rPr lang="en-US" dirty="0"/>
              <a:t> </a:t>
            </a:r>
            <a:r>
              <a:rPr lang="en-US" dirty="0" err="1"/>
              <a:t>publică</a:t>
            </a:r>
            <a:r>
              <a:rPr lang="en-US" dirty="0"/>
              <a:t> a </a:t>
            </a:r>
            <a:r>
              <a:rPr lang="en-US" dirty="0" err="1"/>
              <a:t>statului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</a:t>
            </a:r>
            <a:r>
              <a:rPr lang="en-US" dirty="0" err="1"/>
              <a:t>respectiv</a:t>
            </a:r>
            <a:r>
              <a:rPr lang="en-US" dirty="0" smtClean="0"/>
              <a:t>.” par. 32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543027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Temeiul emiterii Regulamentului nr. 606/2013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Articolul</a:t>
            </a:r>
            <a:r>
              <a:rPr lang="en-US" dirty="0" smtClean="0"/>
              <a:t> </a:t>
            </a:r>
            <a:r>
              <a:rPr lang="en-US" dirty="0"/>
              <a:t>81 </a:t>
            </a:r>
            <a:r>
              <a:rPr lang="en-US" dirty="0" err="1"/>
              <a:t>alineatul</a:t>
            </a:r>
            <a:r>
              <a:rPr lang="en-US" dirty="0"/>
              <a:t> (1) din </a:t>
            </a:r>
            <a:r>
              <a:rPr lang="en-US" dirty="0" err="1"/>
              <a:t>Tratatul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funcționarea</a:t>
            </a:r>
            <a:r>
              <a:rPr lang="en-US" dirty="0"/>
              <a:t> </a:t>
            </a:r>
            <a:r>
              <a:rPr lang="en-US" dirty="0" err="1"/>
              <a:t>Uniunii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 (TFUE) 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Par. 2 din </a:t>
            </a:r>
            <a:r>
              <a:rPr lang="en-US" dirty="0" err="1" smtClean="0"/>
              <a:t>Preambul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Articolul</a:t>
            </a:r>
            <a:r>
              <a:rPr lang="en-US" dirty="0" smtClean="0"/>
              <a:t> </a:t>
            </a:r>
            <a:r>
              <a:rPr lang="en-US" dirty="0"/>
              <a:t>3 </a:t>
            </a:r>
            <a:r>
              <a:rPr lang="en-US" dirty="0" err="1"/>
              <a:t>alineatul</a:t>
            </a:r>
            <a:r>
              <a:rPr lang="en-US" dirty="0"/>
              <a:t> (2) din </a:t>
            </a:r>
            <a:r>
              <a:rPr lang="en-US" dirty="0" err="1"/>
              <a:t>Tratatul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Uniunea</a:t>
            </a:r>
            <a:r>
              <a:rPr lang="en-US" dirty="0"/>
              <a:t> </a:t>
            </a:r>
            <a:r>
              <a:rPr lang="en-US" dirty="0" err="1"/>
              <a:t>Europeană</a:t>
            </a:r>
            <a:r>
              <a:rPr lang="en-US" dirty="0"/>
              <a:t> (TUE) </a:t>
            </a:r>
            <a:r>
              <a:rPr lang="en-US" dirty="0" err="1"/>
              <a:t>și</a:t>
            </a:r>
            <a:r>
              <a:rPr lang="en-US" dirty="0"/>
              <a:t> cu </a:t>
            </a:r>
            <a:r>
              <a:rPr lang="en-US" dirty="0" err="1"/>
              <a:t>articolul</a:t>
            </a:r>
            <a:r>
              <a:rPr lang="en-US" dirty="0"/>
              <a:t> 21 din </a:t>
            </a:r>
            <a:r>
              <a:rPr lang="en-US" dirty="0" smtClean="0"/>
              <a:t>TFUE”</a:t>
            </a:r>
          </a:p>
          <a:p>
            <a:pPr marL="0" indent="0">
              <a:buNone/>
            </a:pPr>
            <a:r>
              <a:rPr lang="en-US" dirty="0" smtClean="0"/>
              <a:t>Par. 3 din </a:t>
            </a:r>
            <a:r>
              <a:rPr lang="en-US" dirty="0" err="1" smtClean="0"/>
              <a:t>Preambul</a:t>
            </a:r>
            <a:endParaRPr lang="en-US" dirty="0" smtClean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16435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</a:t>
            </a:r>
            <a:r>
              <a:rPr lang="en-US" dirty="0" err="1" smtClean="0"/>
              <a:t>european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err="1"/>
              <a:t>Reglement</a:t>
            </a:r>
            <a:r>
              <a:rPr lang="ro-RO" sz="1400" dirty="0"/>
              <a:t>ă</a:t>
            </a:r>
            <a:r>
              <a:rPr lang="en-US" sz="1400" dirty="0" err="1"/>
              <a:t>ri</a:t>
            </a:r>
            <a:r>
              <a:rPr lang="ro-RO" sz="1400" dirty="0"/>
              <a:t> î</a:t>
            </a:r>
            <a:r>
              <a:rPr lang="en-US" sz="1400" dirty="0"/>
              <a:t>n </a:t>
            </a:r>
            <a:r>
              <a:rPr lang="en-US" sz="1400" dirty="0" err="1"/>
              <a:t>materi</a:t>
            </a:r>
            <a:r>
              <a:rPr lang="ro-RO" sz="1400" dirty="0"/>
              <a:t>e</a:t>
            </a:r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https://e-justice.europa.eu/content_european_judicial_atlas_in_civil_matters-321-ro.do</a:t>
            </a:r>
            <a:endParaRPr lang="ro-RO" sz="1400" dirty="0"/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r>
              <a:rPr lang="ro-RO" sz="1400" dirty="0"/>
              <a:t>în special</a:t>
            </a:r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r>
              <a:rPr lang="en-US" sz="1400" dirty="0" err="1"/>
              <a:t>Regulamentul</a:t>
            </a:r>
            <a:r>
              <a:rPr lang="en-US" sz="1400" dirty="0"/>
              <a:t> (CE) </a:t>
            </a:r>
            <a:r>
              <a:rPr lang="en-US" sz="1400" dirty="0" err="1"/>
              <a:t>nr</a:t>
            </a:r>
            <a:r>
              <a:rPr lang="en-US" sz="1400" dirty="0"/>
              <a:t>. 2201/2003 al </a:t>
            </a:r>
            <a:r>
              <a:rPr lang="en-US" sz="1400" dirty="0" err="1"/>
              <a:t>Consiliului</a:t>
            </a:r>
            <a:r>
              <a:rPr lang="en-US" sz="1400" dirty="0"/>
              <a:t> din 27 </a:t>
            </a:r>
            <a:r>
              <a:rPr lang="en-US" sz="1400" dirty="0" err="1"/>
              <a:t>noiembrie</a:t>
            </a:r>
            <a:r>
              <a:rPr lang="en-US" sz="1400" dirty="0"/>
              <a:t> 2003 </a:t>
            </a:r>
            <a:r>
              <a:rPr lang="en-US" sz="1400" dirty="0" err="1"/>
              <a:t>privind</a:t>
            </a:r>
            <a:r>
              <a:rPr lang="en-US" sz="1400" dirty="0"/>
              <a:t> </a:t>
            </a:r>
            <a:r>
              <a:rPr lang="en-US" sz="1400" dirty="0" err="1"/>
              <a:t>competența</a:t>
            </a:r>
            <a:r>
              <a:rPr lang="en-US" sz="1400" dirty="0"/>
              <a:t>, </a:t>
            </a:r>
            <a:r>
              <a:rPr lang="en-US" sz="1400" dirty="0" err="1"/>
              <a:t>recunoașterea</a:t>
            </a:r>
            <a:r>
              <a:rPr lang="en-US" sz="1400" dirty="0"/>
              <a:t> </a:t>
            </a:r>
            <a:r>
              <a:rPr lang="en-US" sz="1400" dirty="0" err="1"/>
              <a:t>și</a:t>
            </a:r>
            <a:r>
              <a:rPr lang="en-US" sz="1400" dirty="0"/>
              <a:t> </a:t>
            </a:r>
            <a:r>
              <a:rPr lang="en-US" sz="1400" dirty="0" err="1"/>
              <a:t>executarea</a:t>
            </a:r>
            <a:r>
              <a:rPr lang="en-US" sz="1400" dirty="0"/>
              <a:t> </a:t>
            </a:r>
            <a:r>
              <a:rPr lang="en-US" sz="1400" dirty="0" err="1"/>
              <a:t>hotărârilor</a:t>
            </a:r>
            <a:r>
              <a:rPr lang="en-US" sz="1400" dirty="0"/>
              <a:t> </a:t>
            </a:r>
            <a:r>
              <a:rPr lang="en-US" sz="1400" dirty="0" err="1"/>
              <a:t>judecătorești</a:t>
            </a:r>
            <a:r>
              <a:rPr lang="en-US" sz="1400" dirty="0"/>
              <a:t> </a:t>
            </a:r>
            <a:r>
              <a:rPr lang="en-US" sz="1400" dirty="0" err="1"/>
              <a:t>în</a:t>
            </a:r>
            <a:r>
              <a:rPr lang="en-US" sz="1400" dirty="0"/>
              <a:t> </a:t>
            </a:r>
            <a:r>
              <a:rPr lang="en-US" sz="1400" dirty="0" err="1"/>
              <a:t>materie</a:t>
            </a:r>
            <a:r>
              <a:rPr lang="en-US" sz="1400" dirty="0"/>
              <a:t> </a:t>
            </a:r>
            <a:r>
              <a:rPr lang="en-US" sz="1400" dirty="0" err="1"/>
              <a:t>matrimonială</a:t>
            </a:r>
            <a:r>
              <a:rPr lang="en-US" sz="1400" dirty="0"/>
              <a:t> </a:t>
            </a:r>
            <a:r>
              <a:rPr lang="en-US" sz="1400" dirty="0" err="1"/>
              <a:t>și</a:t>
            </a:r>
            <a:r>
              <a:rPr lang="en-US" sz="1400" dirty="0"/>
              <a:t> </a:t>
            </a:r>
            <a:r>
              <a:rPr lang="en-US" sz="1400" dirty="0" err="1"/>
              <a:t>în</a:t>
            </a:r>
            <a:r>
              <a:rPr lang="en-US" sz="1400" dirty="0"/>
              <a:t> </a:t>
            </a:r>
            <a:r>
              <a:rPr lang="en-US" sz="1400" dirty="0" err="1"/>
              <a:t>materia</a:t>
            </a:r>
            <a:r>
              <a:rPr lang="en-US" sz="1400" dirty="0"/>
              <a:t> </a:t>
            </a:r>
            <a:r>
              <a:rPr lang="en-US" sz="1400" dirty="0" err="1"/>
              <a:t>răspunderii</a:t>
            </a:r>
            <a:r>
              <a:rPr lang="en-US" sz="1400" dirty="0"/>
              <a:t> </a:t>
            </a:r>
            <a:r>
              <a:rPr lang="en-US" sz="1400" dirty="0" err="1"/>
              <a:t>părintești</a:t>
            </a:r>
            <a:r>
              <a:rPr lang="en-US" sz="1400" dirty="0"/>
              <a:t>, de </a:t>
            </a:r>
            <a:r>
              <a:rPr lang="en-US" sz="1400" dirty="0" err="1"/>
              <a:t>abrogare</a:t>
            </a:r>
            <a:r>
              <a:rPr lang="en-US" sz="1400" dirty="0"/>
              <a:t> a </a:t>
            </a:r>
            <a:r>
              <a:rPr lang="en-US" sz="1400" dirty="0" err="1"/>
              <a:t>Regulamentului</a:t>
            </a:r>
            <a:r>
              <a:rPr lang="en-US" sz="1400" dirty="0"/>
              <a:t> (CE) </a:t>
            </a:r>
            <a:r>
              <a:rPr lang="en-US" sz="1400" dirty="0" err="1"/>
              <a:t>nr</a:t>
            </a:r>
            <a:r>
              <a:rPr lang="en-US" sz="1400" dirty="0"/>
              <a:t>. 1347/2000</a:t>
            </a:r>
            <a:r>
              <a:rPr lang="ro-RO" sz="1400" dirty="0"/>
              <a:t> - </a:t>
            </a:r>
            <a:r>
              <a:rPr lang="ro-RO" sz="1400" dirty="0">
                <a:hlinkClick r:id="rId3"/>
              </a:rPr>
              <a:t>http://eur-lex.europa.eu/legal-content/RO/TXT/?uri=celex:32003R2201</a:t>
            </a:r>
            <a:endParaRPr lang="ro-RO" sz="1400" dirty="0"/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r>
              <a:rPr lang="en-US" sz="1300" dirty="0" err="1"/>
              <a:t>Regulamentul</a:t>
            </a:r>
            <a:r>
              <a:rPr lang="en-US" sz="1300" dirty="0"/>
              <a:t> (UE) </a:t>
            </a:r>
            <a:r>
              <a:rPr lang="en-US" sz="1300" dirty="0" err="1"/>
              <a:t>nr</a:t>
            </a:r>
            <a:r>
              <a:rPr lang="en-US" sz="1300" dirty="0"/>
              <a:t>. 1215/2012 al </a:t>
            </a:r>
            <a:r>
              <a:rPr lang="en-US" sz="1300" dirty="0" err="1"/>
              <a:t>Parlamentului</a:t>
            </a:r>
            <a:r>
              <a:rPr lang="en-US" sz="1300" dirty="0"/>
              <a:t> European </a:t>
            </a:r>
            <a:r>
              <a:rPr lang="en-US" sz="1300" dirty="0" err="1"/>
              <a:t>și</a:t>
            </a:r>
            <a:r>
              <a:rPr lang="en-US" sz="1300" dirty="0"/>
              <a:t> al </a:t>
            </a:r>
            <a:r>
              <a:rPr lang="en-US" sz="1300" dirty="0" err="1"/>
              <a:t>Consiliului</a:t>
            </a:r>
            <a:r>
              <a:rPr lang="en-US" sz="1300" dirty="0"/>
              <a:t> din 12 </a:t>
            </a:r>
            <a:r>
              <a:rPr lang="en-US" sz="1300" dirty="0" err="1"/>
              <a:t>decembrie</a:t>
            </a:r>
            <a:r>
              <a:rPr lang="en-US" sz="1300" dirty="0"/>
              <a:t> 2012 </a:t>
            </a:r>
            <a:r>
              <a:rPr lang="en-US" sz="1300" dirty="0" err="1"/>
              <a:t>privind</a:t>
            </a:r>
            <a:r>
              <a:rPr lang="en-US" sz="1300" dirty="0"/>
              <a:t> </a:t>
            </a:r>
            <a:r>
              <a:rPr lang="en-US" sz="1300" dirty="0" err="1"/>
              <a:t>competența</a:t>
            </a:r>
            <a:r>
              <a:rPr lang="en-US" sz="1300" dirty="0"/>
              <a:t> </a:t>
            </a:r>
            <a:r>
              <a:rPr lang="en-US" sz="1300" dirty="0" err="1"/>
              <a:t>judiciară</a:t>
            </a:r>
            <a:r>
              <a:rPr lang="en-US" sz="1300" dirty="0"/>
              <a:t>, </a:t>
            </a:r>
            <a:r>
              <a:rPr lang="en-US" sz="1300" dirty="0" err="1"/>
              <a:t>recunoașterea</a:t>
            </a:r>
            <a:r>
              <a:rPr lang="en-US" sz="1300" dirty="0"/>
              <a:t> </a:t>
            </a:r>
            <a:r>
              <a:rPr lang="en-US" sz="1300" dirty="0" err="1"/>
              <a:t>și</a:t>
            </a:r>
            <a:r>
              <a:rPr lang="en-US" sz="1300" dirty="0"/>
              <a:t> </a:t>
            </a:r>
            <a:r>
              <a:rPr lang="en-US" sz="1300" dirty="0" err="1"/>
              <a:t>executarea</a:t>
            </a:r>
            <a:r>
              <a:rPr lang="en-US" sz="1300" dirty="0"/>
              <a:t> </a:t>
            </a:r>
            <a:r>
              <a:rPr lang="en-US" sz="1300" dirty="0" err="1"/>
              <a:t>hotărârilor</a:t>
            </a:r>
            <a:r>
              <a:rPr lang="en-US" sz="1300" dirty="0"/>
              <a:t> </a:t>
            </a:r>
            <a:r>
              <a:rPr lang="en-US" sz="1300" dirty="0" err="1"/>
              <a:t>în</a:t>
            </a:r>
            <a:r>
              <a:rPr lang="en-US" sz="1300" dirty="0"/>
              <a:t> </a:t>
            </a:r>
            <a:r>
              <a:rPr lang="en-US" sz="1300" dirty="0" err="1"/>
              <a:t>materie</a:t>
            </a:r>
            <a:r>
              <a:rPr lang="en-US" sz="1300" dirty="0"/>
              <a:t> </a:t>
            </a:r>
            <a:r>
              <a:rPr lang="en-US" sz="1300" dirty="0" err="1"/>
              <a:t>civilă</a:t>
            </a:r>
            <a:r>
              <a:rPr lang="en-US" sz="1300" dirty="0"/>
              <a:t> </a:t>
            </a:r>
            <a:r>
              <a:rPr lang="en-US" sz="1300" dirty="0" err="1"/>
              <a:t>și</a:t>
            </a:r>
            <a:r>
              <a:rPr lang="en-US" sz="1300" dirty="0"/>
              <a:t> </a:t>
            </a:r>
            <a:r>
              <a:rPr lang="en-US" sz="1300" dirty="0" err="1"/>
              <a:t>comercială</a:t>
            </a:r>
            <a:endParaRPr lang="ro-RO" sz="1300" dirty="0"/>
          </a:p>
          <a:p>
            <a:pPr marL="0" indent="0">
              <a:buNone/>
            </a:pPr>
            <a:r>
              <a:rPr lang="ro-RO" sz="1300" dirty="0"/>
              <a:t>http://eur-lex.europa.eu/legal-content/RO/ALL/?uri=CELEX:32012R1215</a:t>
            </a:r>
          </a:p>
          <a:p>
            <a:pPr marL="0" indent="0">
              <a:buNone/>
            </a:pPr>
            <a:endParaRPr lang="ro-RO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209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Coordonare</a:t>
            </a:r>
            <a:r>
              <a:rPr lang="en-US" dirty="0" smtClean="0"/>
              <a:t> cu </a:t>
            </a:r>
            <a:r>
              <a:rPr lang="en-US" dirty="0" err="1" smtClean="0"/>
              <a:t>legisla</a:t>
            </a:r>
            <a:r>
              <a:rPr lang="ro-RO" dirty="0" smtClean="0"/>
              <a:t>ția anterioară</a:t>
            </a:r>
            <a:r>
              <a:rPr lang="en-US" dirty="0" smtClean="0"/>
              <a:t> 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 err="1" smtClean="0"/>
              <a:t>Directiva</a:t>
            </a:r>
            <a:r>
              <a:rPr lang="en-US" dirty="0" smtClean="0"/>
              <a:t> </a:t>
            </a:r>
            <a:r>
              <a:rPr lang="en-US" dirty="0"/>
              <a:t>2012/29/UE a </a:t>
            </a:r>
            <a:r>
              <a:rPr lang="en-US" dirty="0" err="1"/>
              <a:t>Parlamentului</a:t>
            </a:r>
            <a:r>
              <a:rPr lang="en-US" dirty="0"/>
              <a:t> European </a:t>
            </a:r>
            <a:r>
              <a:rPr lang="en-US" dirty="0" err="1"/>
              <a:t>și</a:t>
            </a:r>
            <a:r>
              <a:rPr lang="en-US" dirty="0"/>
              <a:t> a </a:t>
            </a:r>
            <a:r>
              <a:rPr lang="en-US" dirty="0" err="1"/>
              <a:t>Consiliului</a:t>
            </a:r>
            <a:r>
              <a:rPr lang="en-US" dirty="0"/>
              <a:t> din 25 </a:t>
            </a:r>
            <a:r>
              <a:rPr lang="en-US" dirty="0" err="1"/>
              <a:t>octombrie</a:t>
            </a:r>
            <a:r>
              <a:rPr lang="en-US" dirty="0"/>
              <a:t> 2012 de </a:t>
            </a:r>
            <a:r>
              <a:rPr lang="en-US" dirty="0" err="1"/>
              <a:t>stabilire</a:t>
            </a:r>
            <a:r>
              <a:rPr lang="en-US" dirty="0"/>
              <a:t> a </a:t>
            </a:r>
            <a:r>
              <a:rPr lang="en-US" dirty="0" err="1"/>
              <a:t>unor</a:t>
            </a:r>
            <a:r>
              <a:rPr lang="en-US" dirty="0"/>
              <a:t> </a:t>
            </a:r>
            <a:r>
              <a:rPr lang="en-US" dirty="0" err="1"/>
              <a:t>norme</a:t>
            </a:r>
            <a:r>
              <a:rPr lang="en-US" dirty="0"/>
              <a:t> </a:t>
            </a:r>
            <a:r>
              <a:rPr lang="en-US" dirty="0" err="1"/>
              <a:t>minime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drepturile</a:t>
            </a:r>
            <a:r>
              <a:rPr lang="en-US" dirty="0"/>
              <a:t>, </a:t>
            </a:r>
            <a:r>
              <a:rPr lang="en-US" dirty="0" err="1"/>
              <a:t>sprijinirea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protecția</a:t>
            </a:r>
            <a:r>
              <a:rPr lang="en-US" dirty="0"/>
              <a:t> </a:t>
            </a:r>
            <a:r>
              <a:rPr lang="en-US" dirty="0" err="1"/>
              <a:t>victimelor</a:t>
            </a:r>
            <a:r>
              <a:rPr lang="en-US" dirty="0"/>
              <a:t> </a:t>
            </a:r>
            <a:r>
              <a:rPr lang="en-US" dirty="0" err="1" smtClean="0"/>
              <a:t>criminalității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en-US" dirty="0" err="1" smtClean="0"/>
              <a:t>Regulament</a:t>
            </a:r>
            <a:r>
              <a:rPr lang="ro-RO" dirty="0" smtClean="0">
                <a:solidFill>
                  <a:srgbClr val="FF0000"/>
                </a:solidFill>
              </a:rPr>
              <a:t>ul</a:t>
            </a:r>
            <a:r>
              <a:rPr lang="en-US" dirty="0" smtClean="0"/>
              <a:t> “</a:t>
            </a:r>
            <a:r>
              <a:rPr lang="en-US" dirty="0" err="1" smtClean="0"/>
              <a:t>completează</a:t>
            </a:r>
            <a:r>
              <a:rPr lang="en-US" dirty="0" smtClean="0"/>
              <a:t> </a:t>
            </a:r>
            <a:r>
              <a:rPr lang="en-US" dirty="0" err="1"/>
              <a:t>Directiva</a:t>
            </a:r>
            <a:r>
              <a:rPr lang="en-US" dirty="0"/>
              <a:t> 2012/29/UE. </a:t>
            </a:r>
            <a:r>
              <a:rPr lang="en-US" dirty="0" err="1"/>
              <a:t>Faptul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o </a:t>
            </a:r>
            <a:r>
              <a:rPr lang="en-US" dirty="0" err="1"/>
              <a:t>persoană</a:t>
            </a:r>
            <a:r>
              <a:rPr lang="en-US" dirty="0"/>
              <a:t> face </a:t>
            </a:r>
            <a:r>
              <a:rPr lang="en-US" dirty="0" err="1"/>
              <a:t>obiectul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dispuse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civilă</a:t>
            </a:r>
            <a:r>
              <a:rPr lang="en-US" dirty="0"/>
              <a:t> nu exclude </a:t>
            </a:r>
            <a:r>
              <a:rPr lang="en-US" dirty="0" err="1"/>
              <a:t>neapărat</a:t>
            </a:r>
            <a:r>
              <a:rPr lang="en-US" dirty="0"/>
              <a:t> </a:t>
            </a:r>
            <a:r>
              <a:rPr lang="en-US" dirty="0" err="1"/>
              <a:t>posibilitatea</a:t>
            </a:r>
            <a:r>
              <a:rPr lang="en-US" dirty="0"/>
              <a:t> ca </a:t>
            </a:r>
            <a:r>
              <a:rPr lang="en-US" dirty="0" err="1"/>
              <a:t>persoana</a:t>
            </a:r>
            <a:r>
              <a:rPr lang="en-US" dirty="0"/>
              <a:t> </a:t>
            </a:r>
            <a:r>
              <a:rPr lang="en-US" dirty="0" err="1"/>
              <a:t>respectivă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definită</a:t>
            </a:r>
            <a:r>
              <a:rPr lang="en-US" dirty="0"/>
              <a:t> </a:t>
            </a:r>
            <a:r>
              <a:rPr lang="en-US" dirty="0" err="1"/>
              <a:t>drept</a:t>
            </a:r>
            <a:r>
              <a:rPr lang="en-US" dirty="0"/>
              <a:t> „</a:t>
            </a:r>
            <a:r>
              <a:rPr lang="en-US" dirty="0" err="1"/>
              <a:t>victimă</a:t>
            </a:r>
            <a:r>
              <a:rPr lang="en-US" dirty="0"/>
              <a:t>”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temeiul</a:t>
            </a:r>
            <a:r>
              <a:rPr lang="en-US" dirty="0"/>
              <a:t> </a:t>
            </a:r>
            <a:r>
              <a:rPr lang="en-US" dirty="0" err="1"/>
              <a:t>directivei</a:t>
            </a:r>
            <a:r>
              <a:rPr lang="en-US" dirty="0"/>
              <a:t> </a:t>
            </a:r>
            <a:r>
              <a:rPr lang="en-US" dirty="0" err="1"/>
              <a:t>menționate</a:t>
            </a:r>
            <a:r>
              <a:rPr lang="en-US" dirty="0" smtClean="0"/>
              <a:t>.”</a:t>
            </a:r>
          </a:p>
          <a:p>
            <a:pPr marL="0" indent="0" algn="r">
              <a:buNone/>
            </a:pPr>
            <a:r>
              <a:rPr lang="en-US" dirty="0" smtClean="0"/>
              <a:t>Par. 8 din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96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Coordonare</a:t>
            </a:r>
            <a:r>
              <a:rPr lang="en-US" dirty="0"/>
              <a:t> cu </a:t>
            </a:r>
            <a:r>
              <a:rPr lang="en-US" dirty="0" err="1"/>
              <a:t>legisla</a:t>
            </a:r>
            <a:r>
              <a:rPr lang="ro-RO" dirty="0"/>
              <a:t>ția </a:t>
            </a:r>
            <a:r>
              <a:rPr lang="ro-RO" dirty="0" smtClean="0"/>
              <a:t>anterioară</a:t>
            </a:r>
            <a:r>
              <a:rPr lang="en-US" dirty="0" smtClean="0"/>
              <a:t>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Prezentul</a:t>
            </a:r>
            <a:r>
              <a:rPr lang="en-US" dirty="0" smtClean="0"/>
              <a:t> </a:t>
            </a:r>
            <a:r>
              <a:rPr lang="en-US" dirty="0" err="1"/>
              <a:t>regulament</a:t>
            </a:r>
            <a:r>
              <a:rPr lang="en-US" dirty="0"/>
              <a:t> nu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aducă</a:t>
            </a:r>
            <a:r>
              <a:rPr lang="en-US" dirty="0"/>
              <a:t> </a:t>
            </a:r>
            <a:r>
              <a:rPr lang="en-US" dirty="0" err="1"/>
              <a:t>atingere</a:t>
            </a:r>
            <a:r>
              <a:rPr lang="en-US" dirty="0"/>
              <a:t> </a:t>
            </a:r>
            <a:r>
              <a:rPr lang="en-US" dirty="0" err="1"/>
              <a:t>funcționării</a:t>
            </a:r>
            <a:r>
              <a:rPr lang="en-US" dirty="0"/>
              <a:t> </a:t>
            </a:r>
            <a:r>
              <a:rPr lang="en-US" dirty="0" err="1"/>
              <a:t>Regulamentului</a:t>
            </a:r>
            <a:r>
              <a:rPr lang="en-US" dirty="0"/>
              <a:t> (CE) </a:t>
            </a:r>
            <a:r>
              <a:rPr lang="en-US" dirty="0" err="1"/>
              <a:t>nr</a:t>
            </a:r>
            <a:r>
              <a:rPr lang="en-US" dirty="0"/>
              <a:t>. 2201/2003 al </a:t>
            </a:r>
            <a:r>
              <a:rPr lang="en-US" dirty="0" err="1"/>
              <a:t>Consiliului</a:t>
            </a:r>
            <a:r>
              <a:rPr lang="en-US" dirty="0"/>
              <a:t> din 27 </a:t>
            </a:r>
            <a:r>
              <a:rPr lang="en-US" dirty="0" err="1"/>
              <a:t>noiembrie</a:t>
            </a:r>
            <a:r>
              <a:rPr lang="en-US" dirty="0"/>
              <a:t> 2003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competența</a:t>
            </a:r>
            <a:r>
              <a:rPr lang="en-US" dirty="0"/>
              <a:t>, </a:t>
            </a:r>
            <a:r>
              <a:rPr lang="en-US" dirty="0" err="1"/>
              <a:t>recunoașterea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executarea</a:t>
            </a:r>
            <a:r>
              <a:rPr lang="en-US" dirty="0"/>
              <a:t> </a:t>
            </a:r>
            <a:r>
              <a:rPr lang="en-US" dirty="0" err="1"/>
              <a:t>hotărârilor</a:t>
            </a:r>
            <a:r>
              <a:rPr lang="en-US" dirty="0"/>
              <a:t> </a:t>
            </a:r>
            <a:r>
              <a:rPr lang="en-US" dirty="0" err="1"/>
              <a:t>judecătorești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matrimonială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materia</a:t>
            </a:r>
            <a:r>
              <a:rPr lang="en-US" dirty="0"/>
              <a:t> </a:t>
            </a:r>
            <a:r>
              <a:rPr lang="en-US" dirty="0" err="1"/>
              <a:t>răspunderii</a:t>
            </a:r>
            <a:r>
              <a:rPr lang="en-US" dirty="0"/>
              <a:t> </a:t>
            </a:r>
            <a:r>
              <a:rPr lang="en-US" dirty="0" err="1"/>
              <a:t>părintești</a:t>
            </a:r>
            <a:r>
              <a:rPr lang="en-US" dirty="0"/>
              <a:t> ( 2 ) (</a:t>
            </a:r>
            <a:r>
              <a:rPr lang="en-US" dirty="0" err="1"/>
              <a:t>denumit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continuare</a:t>
            </a:r>
            <a:r>
              <a:rPr lang="en-US" dirty="0"/>
              <a:t> „</a:t>
            </a:r>
            <a:r>
              <a:rPr lang="en-US" dirty="0" err="1"/>
              <a:t>Regulamentul</a:t>
            </a:r>
            <a:r>
              <a:rPr lang="en-US" dirty="0"/>
              <a:t> </a:t>
            </a:r>
            <a:r>
              <a:rPr lang="en-US" dirty="0" err="1"/>
              <a:t>Bruxelles</a:t>
            </a:r>
            <a:r>
              <a:rPr lang="en-US" dirty="0"/>
              <a:t> </a:t>
            </a:r>
            <a:r>
              <a:rPr lang="en-US" dirty="0" err="1"/>
              <a:t>IIa</a:t>
            </a:r>
            <a:r>
              <a:rPr lang="en-US" dirty="0"/>
              <a:t>”). </a:t>
            </a:r>
            <a:r>
              <a:rPr lang="en-US" dirty="0" err="1"/>
              <a:t>Deciziile</a:t>
            </a:r>
            <a:r>
              <a:rPr lang="en-US" dirty="0"/>
              <a:t> </a:t>
            </a:r>
            <a:r>
              <a:rPr lang="en-US" dirty="0" err="1"/>
              <a:t>luate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temeiul</a:t>
            </a:r>
            <a:r>
              <a:rPr lang="en-US" dirty="0"/>
              <a:t> </a:t>
            </a:r>
            <a:r>
              <a:rPr lang="en-US" dirty="0" err="1"/>
              <a:t>Regulamentului</a:t>
            </a:r>
            <a:r>
              <a:rPr lang="en-US" dirty="0"/>
              <a:t> </a:t>
            </a:r>
            <a:r>
              <a:rPr lang="en-US" dirty="0" err="1"/>
              <a:t>Bruxelles</a:t>
            </a:r>
            <a:r>
              <a:rPr lang="en-US" dirty="0"/>
              <a:t> </a:t>
            </a:r>
            <a:r>
              <a:rPr lang="en-US" dirty="0" err="1"/>
              <a:t>IIa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continue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recunoscute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executate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temeiul</a:t>
            </a:r>
            <a:r>
              <a:rPr lang="en-US" dirty="0"/>
              <a:t> </a:t>
            </a:r>
            <a:r>
              <a:rPr lang="en-US" dirty="0" err="1"/>
              <a:t>regulamentului</a:t>
            </a:r>
            <a:r>
              <a:rPr lang="en-US" dirty="0"/>
              <a:t> </a:t>
            </a:r>
            <a:r>
              <a:rPr lang="en-US" dirty="0" err="1"/>
              <a:t>respectiv</a:t>
            </a:r>
            <a:r>
              <a:rPr lang="en-US" dirty="0"/>
              <a:t>. 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Par. 11 din </a:t>
            </a:r>
            <a:r>
              <a:rPr lang="en-US" dirty="0" err="1" smtClean="0"/>
              <a:t>Regulament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25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Regulament de punere în aplicare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dirty="0" smtClean="0"/>
              <a:t>REGULAMENTUL </a:t>
            </a:r>
            <a:r>
              <a:rPr lang="ro-RO" dirty="0"/>
              <a:t>DE PUNERE ÎN APLICARE (UE) </a:t>
            </a:r>
            <a:r>
              <a:rPr lang="ro-RO" dirty="0" smtClean="0"/>
              <a:t>nr. </a:t>
            </a:r>
            <a:r>
              <a:rPr lang="ro-RO" dirty="0"/>
              <a:t>939/2014 </a:t>
            </a:r>
            <a:r>
              <a:rPr lang="ro-RO" dirty="0" smtClean="0"/>
              <a:t>al Comisiei </a:t>
            </a:r>
            <a:r>
              <a:rPr lang="ro-RO" dirty="0"/>
              <a:t>din 2 septembrie 2014 de stabilire a certificatelor menționate la articolele 5 și 14 din Regulamentul (UE) nr. 606/2013 al Parlamentului European și al Consiliului privind recunoașterea reciprocă a măsurilor de protecție în materie </a:t>
            </a:r>
            <a:r>
              <a:rPr lang="ro-RO" dirty="0" smtClean="0"/>
              <a:t>civilă, </a:t>
            </a:r>
            <a:r>
              <a:rPr lang="pl-PL" i="1" dirty="0" smtClean="0"/>
              <a:t>JO </a:t>
            </a:r>
            <a:r>
              <a:rPr lang="pl-PL" i="1" dirty="0"/>
              <a:t>L 263, 3.9.2014, p. 10–20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://eur-lex.europa.eu/legal-content/RO/TXT/?uri=CELEX:32014R0939</a:t>
            </a:r>
          </a:p>
        </p:txBody>
      </p:sp>
    </p:spTree>
    <p:extLst>
      <p:ext uri="{BB962C8B-B14F-4D97-AF65-F5344CB8AC3E}">
        <p14:creationId xmlns:p14="http://schemas.microsoft.com/office/powerpoint/2010/main" val="4052587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 smtClean="0"/>
              <a:t>Directiva 2004/38 </a:t>
            </a:r>
            <a:r>
              <a:rPr lang="ro-RO" dirty="0"/>
              <a:t>ș</a:t>
            </a:r>
            <a:r>
              <a:rPr lang="ro-RO" dirty="0" smtClean="0"/>
              <a:t>i Regulamentul nr. 606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o-RO" dirty="0" smtClean="0"/>
              <a:t>Jurisprudența anterioară a CJUE referitoare la libertatea de stabilire și recunoașterea reciprocă:</a:t>
            </a:r>
          </a:p>
          <a:p>
            <a:pPr marL="0" indent="0">
              <a:buNone/>
            </a:pPr>
            <a:r>
              <a:rPr lang="ro-RO" i="1" dirty="0" smtClean="0"/>
              <a:t>Cauza </a:t>
            </a:r>
            <a:r>
              <a:rPr lang="de-DE" i="1" dirty="0" smtClean="0"/>
              <a:t>C-340/89, </a:t>
            </a:r>
            <a:r>
              <a:rPr lang="de-DE" i="1" dirty="0"/>
              <a:t>Vlassopoulou / Ministerium für Justiz, Bundes- u. Europaangelegenheiten </a:t>
            </a:r>
            <a:r>
              <a:rPr lang="de-DE" i="1" dirty="0" smtClean="0"/>
              <a:t>Baden-Württemberg, </a:t>
            </a:r>
            <a:r>
              <a:rPr lang="ro-RO" i="1" dirty="0" smtClean="0"/>
              <a:t>hotărârea din </a:t>
            </a:r>
            <a:r>
              <a:rPr lang="de-DE" i="1" dirty="0" smtClean="0"/>
              <a:t>7 </a:t>
            </a:r>
            <a:r>
              <a:rPr lang="ro-RO" i="1" dirty="0" smtClean="0"/>
              <a:t>mai </a:t>
            </a:r>
            <a:r>
              <a:rPr lang="de-DE" i="1" dirty="0" smtClean="0"/>
              <a:t>1991</a:t>
            </a:r>
            <a:r>
              <a:rPr lang="ro-RO" i="1" dirty="0" smtClean="0"/>
              <a:t>,</a:t>
            </a:r>
            <a:r>
              <a:rPr lang="de-DE" i="1" dirty="0" smtClean="0"/>
              <a:t> ECR </a:t>
            </a:r>
            <a:r>
              <a:rPr lang="de-DE" i="1" dirty="0"/>
              <a:t>1991 p. </a:t>
            </a:r>
            <a:r>
              <a:rPr lang="de-DE" i="1" dirty="0" smtClean="0"/>
              <a:t>I-2357</a:t>
            </a:r>
            <a:r>
              <a:rPr lang="ro-RO" i="1" dirty="0" smtClean="0"/>
              <a:t>, par. 15.</a:t>
            </a:r>
            <a:endParaRPr lang="en-US" i="1" dirty="0" smtClean="0"/>
          </a:p>
          <a:p>
            <a:pPr marL="0" indent="0">
              <a:buNone/>
            </a:pPr>
            <a:r>
              <a:rPr lang="en-US" dirty="0"/>
              <a:t>"</a:t>
            </a:r>
            <a:r>
              <a:rPr lang="en-US" dirty="0" err="1"/>
              <a:t>Chiar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aplicate</a:t>
            </a:r>
            <a:r>
              <a:rPr lang="en-US" dirty="0"/>
              <a:t> </a:t>
            </a:r>
            <a:r>
              <a:rPr lang="en-US" dirty="0" err="1"/>
              <a:t>fără</a:t>
            </a:r>
            <a:r>
              <a:rPr lang="en-US" dirty="0"/>
              <a:t> </a:t>
            </a:r>
            <a:r>
              <a:rPr lang="en-US" dirty="0" err="1"/>
              <a:t>discriminare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ceea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privește</a:t>
            </a:r>
            <a:r>
              <a:rPr lang="en-US" dirty="0"/>
              <a:t>  </a:t>
            </a:r>
            <a:r>
              <a:rPr lang="ro-RO" smtClean="0"/>
              <a:t>cetățenia</a:t>
            </a:r>
            <a:r>
              <a:rPr lang="en-US" smtClean="0"/>
              <a:t>, </a:t>
            </a:r>
            <a:r>
              <a:rPr lang="en-US" dirty="0" err="1"/>
              <a:t>cerințele</a:t>
            </a:r>
            <a:r>
              <a:rPr lang="en-US" dirty="0"/>
              <a:t> </a:t>
            </a:r>
            <a:r>
              <a:rPr lang="en-US" dirty="0" err="1"/>
              <a:t>naționale</a:t>
            </a:r>
            <a:r>
              <a:rPr lang="en-US" dirty="0"/>
              <a:t> </a:t>
            </a:r>
            <a:r>
              <a:rPr lang="en-US" dirty="0" err="1"/>
              <a:t>referitoare</a:t>
            </a:r>
            <a:r>
              <a:rPr lang="en-US" dirty="0"/>
              <a:t> la </a:t>
            </a:r>
            <a:r>
              <a:rPr lang="en-US" dirty="0" err="1"/>
              <a:t>calificare</a:t>
            </a:r>
            <a:r>
              <a:rPr lang="en-US" dirty="0"/>
              <a:t> pot </a:t>
            </a:r>
            <a:r>
              <a:rPr lang="en-US" dirty="0" err="1"/>
              <a:t>avea</a:t>
            </a:r>
            <a:r>
              <a:rPr lang="en-US" dirty="0"/>
              <a:t> ca </a:t>
            </a:r>
            <a:r>
              <a:rPr lang="en-US" dirty="0" err="1"/>
              <a:t>efect</a:t>
            </a:r>
            <a:r>
              <a:rPr lang="en-US" dirty="0"/>
              <a:t> </a:t>
            </a:r>
            <a:r>
              <a:rPr lang="en-US" dirty="0" err="1"/>
              <a:t>împiedicarea</a:t>
            </a:r>
            <a:r>
              <a:rPr lang="en-US" dirty="0"/>
              <a:t> </a:t>
            </a:r>
            <a:r>
              <a:rPr lang="en-US" dirty="0" err="1"/>
              <a:t>resortisanților</a:t>
            </a:r>
            <a:r>
              <a:rPr lang="en-US" dirty="0"/>
              <a:t> </a:t>
            </a:r>
            <a:r>
              <a:rPr lang="en-US" dirty="0" err="1"/>
              <a:t>celorlalte</a:t>
            </a:r>
            <a:r>
              <a:rPr lang="en-US" dirty="0"/>
              <a:t> state </a:t>
            </a:r>
            <a:r>
              <a:rPr lang="en-US" dirty="0" err="1"/>
              <a:t>membre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exercitarea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 de </a:t>
            </a:r>
            <a:r>
              <a:rPr lang="en-US" dirty="0" err="1"/>
              <a:t>stabilire</a:t>
            </a:r>
            <a:r>
              <a:rPr lang="en-US" dirty="0"/>
              <a:t>. </a:t>
            </a:r>
            <a:r>
              <a:rPr lang="en-US" dirty="0" err="1"/>
              <a:t>Acesta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putea</a:t>
            </a:r>
            <a:r>
              <a:rPr lang="en-US" dirty="0"/>
              <a:t> fi </a:t>
            </a:r>
            <a:r>
              <a:rPr lang="en-US" dirty="0" err="1"/>
              <a:t>cazul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normele</a:t>
            </a:r>
            <a:r>
              <a:rPr lang="en-US" dirty="0"/>
              <a:t> </a:t>
            </a:r>
            <a:r>
              <a:rPr lang="en-US" dirty="0" err="1"/>
              <a:t>naționale</a:t>
            </a:r>
            <a:r>
              <a:rPr lang="en-US" dirty="0"/>
              <a:t> respective nu au </a:t>
            </a:r>
            <a:r>
              <a:rPr lang="en-US" dirty="0" err="1"/>
              <a:t>ținut</a:t>
            </a:r>
            <a:r>
              <a:rPr lang="en-US" dirty="0"/>
              <a:t> </a:t>
            </a:r>
            <a:r>
              <a:rPr lang="en-US" dirty="0" err="1"/>
              <a:t>cont</a:t>
            </a:r>
            <a:r>
              <a:rPr lang="en-US" dirty="0"/>
              <a:t> de </a:t>
            </a:r>
            <a:r>
              <a:rPr lang="en-US" dirty="0" err="1"/>
              <a:t>cunoștințele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calificările</a:t>
            </a:r>
            <a:r>
              <a:rPr lang="en-US" dirty="0"/>
              <a:t> </a:t>
            </a:r>
            <a:r>
              <a:rPr lang="en-US" dirty="0" err="1"/>
              <a:t>deja</a:t>
            </a:r>
            <a:r>
              <a:rPr lang="en-US" dirty="0"/>
              <a:t> </a:t>
            </a:r>
            <a:r>
              <a:rPr lang="en-US" dirty="0" err="1"/>
              <a:t>dobândite</a:t>
            </a:r>
            <a:r>
              <a:rPr lang="en-US" dirty="0"/>
              <a:t> de </a:t>
            </a:r>
            <a:r>
              <a:rPr lang="en-US" dirty="0" err="1"/>
              <a:t>persoana</a:t>
            </a:r>
            <a:r>
              <a:rPr lang="en-US" dirty="0"/>
              <a:t> </a:t>
            </a:r>
            <a:r>
              <a:rPr lang="en-US" dirty="0" err="1"/>
              <a:t>interesata</a:t>
            </a:r>
            <a:r>
              <a:rPr lang="en-US" dirty="0"/>
              <a:t>  </a:t>
            </a:r>
            <a:r>
              <a:rPr lang="en-US" dirty="0" err="1"/>
              <a:t>într</a:t>
            </a:r>
            <a:r>
              <a:rPr lang="en-US" dirty="0"/>
              <a:t>-un alt stat </a:t>
            </a:r>
            <a:r>
              <a:rPr lang="en-US" dirty="0" err="1"/>
              <a:t>membru</a:t>
            </a:r>
            <a:r>
              <a:rPr lang="en-US" dirty="0"/>
              <a:t>. "</a:t>
            </a:r>
          </a:p>
        </p:txBody>
      </p:sp>
    </p:spTree>
    <p:extLst>
      <p:ext uri="{BB962C8B-B14F-4D97-AF65-F5344CB8AC3E}">
        <p14:creationId xmlns:p14="http://schemas.microsoft.com/office/powerpoint/2010/main" val="118801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713</Words>
  <Application>Microsoft Office PowerPoint</Application>
  <PresentationFormat>Widescreen</PresentationFormat>
  <Paragraphs>80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Necesitatea Regulamentului 606/2013</vt:lpstr>
      <vt:lpstr>Jurisprudență relevantă în contextul Directivei 2004/38</vt:lpstr>
      <vt:lpstr>Temeiul emiterii Regulamentului nr. 606/2013</vt:lpstr>
      <vt:lpstr>Context european</vt:lpstr>
      <vt:lpstr>Coordonare cu legislația anterioară  (I)</vt:lpstr>
      <vt:lpstr>Coordonare cu legislația anterioară (II)</vt:lpstr>
      <vt:lpstr>Regulament de punere în aplicare</vt:lpstr>
      <vt:lpstr>Directiva 2004/38 și Regulamentul nr. 606</vt:lpstr>
      <vt:lpstr>CDFUE: dispoziții aplicabile – art. 21</vt:lpstr>
      <vt:lpstr>CDFUE, art. 47, 48</vt:lpstr>
      <vt:lpstr>Concluzii</vt:lpstr>
      <vt:lpstr>Bibliografie</vt:lpstr>
      <vt:lpstr>Mulţumesc!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Mihai Sandru</dc:creator>
  <cp:lastModifiedBy>Mihai Sandru</cp:lastModifiedBy>
  <cp:revision>20</cp:revision>
  <dcterms:created xsi:type="dcterms:W3CDTF">2017-03-15T03:02:11Z</dcterms:created>
  <dcterms:modified xsi:type="dcterms:W3CDTF">2017-03-15T12:50:18Z</dcterms:modified>
</cp:coreProperties>
</file>