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7" r:id="rId4"/>
    <p:sldId id="268" r:id="rId5"/>
    <p:sldId id="269" r:id="rId6"/>
    <p:sldId id="270" r:id="rId7"/>
    <p:sldId id="271" r:id="rId8"/>
    <p:sldId id="272" r:id="rId9"/>
    <p:sldId id="265" r:id="rId10"/>
    <p:sldId id="266" r:id="rId11"/>
    <p:sldId id="260" r:id="rId12"/>
    <p:sldId id="273" r:id="rId13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00" autoAdjust="0"/>
    <p:restoredTop sz="94660"/>
  </p:normalViewPr>
  <p:slideViewPr>
    <p:cSldViewPr>
      <p:cViewPr varScale="1">
        <p:scale>
          <a:sx n="74" d="100"/>
          <a:sy n="74" d="100"/>
        </p:scale>
        <p:origin x="156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10148-DA81-4F3C-8CE5-B8CEBC7B7930}" type="datetimeFigureOut">
              <a:rPr lang="ro-RO" smtClean="0"/>
              <a:t>15.03.2017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47D65-409A-4022-B583-BA4870844D9A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10148-DA81-4F3C-8CE5-B8CEBC7B7930}" type="datetimeFigureOut">
              <a:rPr lang="ro-RO" smtClean="0"/>
              <a:t>15.03.2017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47D65-409A-4022-B583-BA4870844D9A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10148-DA81-4F3C-8CE5-B8CEBC7B7930}" type="datetimeFigureOut">
              <a:rPr lang="ro-RO" smtClean="0"/>
              <a:t>15.03.2017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47D65-409A-4022-B583-BA4870844D9A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10148-DA81-4F3C-8CE5-B8CEBC7B7930}" type="datetimeFigureOut">
              <a:rPr lang="ro-RO" smtClean="0"/>
              <a:t>15.03.2017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47D65-409A-4022-B583-BA4870844D9A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10148-DA81-4F3C-8CE5-B8CEBC7B7930}" type="datetimeFigureOut">
              <a:rPr lang="ro-RO" smtClean="0"/>
              <a:t>15.03.2017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47D65-409A-4022-B583-BA4870844D9A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10148-DA81-4F3C-8CE5-B8CEBC7B7930}" type="datetimeFigureOut">
              <a:rPr lang="ro-RO" smtClean="0"/>
              <a:t>15.03.2017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47D65-409A-4022-B583-BA4870844D9A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10148-DA81-4F3C-8CE5-B8CEBC7B7930}" type="datetimeFigureOut">
              <a:rPr lang="ro-RO" smtClean="0"/>
              <a:t>15.03.2017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47D65-409A-4022-B583-BA4870844D9A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10148-DA81-4F3C-8CE5-B8CEBC7B7930}" type="datetimeFigureOut">
              <a:rPr lang="ro-RO" smtClean="0"/>
              <a:t>15.03.2017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47D65-409A-4022-B583-BA4870844D9A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10148-DA81-4F3C-8CE5-B8CEBC7B7930}" type="datetimeFigureOut">
              <a:rPr lang="ro-RO" smtClean="0"/>
              <a:t>15.03.2017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47D65-409A-4022-B583-BA4870844D9A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10148-DA81-4F3C-8CE5-B8CEBC7B7930}" type="datetimeFigureOut">
              <a:rPr lang="ro-RO" smtClean="0"/>
              <a:t>15.03.2017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47D65-409A-4022-B583-BA4870844D9A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10148-DA81-4F3C-8CE5-B8CEBC7B7930}" type="datetimeFigureOut">
              <a:rPr lang="ro-RO" smtClean="0"/>
              <a:t>15.03.2017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47D65-409A-4022-B583-BA4870844D9A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410148-DA81-4F3C-8CE5-B8CEBC7B7930}" type="datetimeFigureOut">
              <a:rPr lang="ro-RO" smtClean="0"/>
              <a:t>15.03.2017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147D65-409A-4022-B583-BA4870844D9A}" type="slidenum">
              <a:rPr lang="ro-RO" smtClean="0"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google.ro/imgres?imgurl=http://www.feg.ro/ro/scoala_postliceala_feg_iasi/images/i/logo_UE.png&amp;imgrefurl=http://www.feg.ro/ro/scoala_postliceala_feg_iasi/&amp;docid=RooHxlFaKS84OM&amp;tbnid=HPiMvq7GqP6XfM:&amp;w=203&amp;h=157&amp;bih=628&amp;biw=1366&amp;ved=0ahUKEwiX5o6hpsbOAhXE7BQKHV4cD6UQMwhxKE8wTw&amp;iact=mrc&amp;uact=8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eur-lex.europa.eu/legal-content/RO/TXT/?uri=CELEX:02004L0038-20110616" TargetMode="External"/><Relationship Id="rId2" Type="http://schemas.openxmlformats.org/officeDocument/2006/relationships/hyperlink" Target="https://e-justice.europa.eu/content_mutual_recognition_of_protection_measures_in_civil_matters-352-ro.do?clang=ro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publications.uef.fi/pub/urn_nbn_fi_uef-20140819/urn_nbn_fi_uef-20140819.pdf" TargetMode="External"/><Relationship Id="rId5" Type="http://schemas.openxmlformats.org/officeDocument/2006/relationships/hyperlink" Target="http://eur-lex.europa.eu/legal-content/EN/TXT/?uri=CELEX:61989CJ0340" TargetMode="External"/><Relationship Id="rId4" Type="http://schemas.openxmlformats.org/officeDocument/2006/relationships/hyperlink" Target="http://eur-lex.europa.eu/legal-content/RO/ALL/?uri=celex:32004L0038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Rectangle 3"/>
          <p:cNvSpPr/>
          <p:nvPr/>
        </p:nvSpPr>
        <p:spPr>
          <a:xfrm>
            <a:off x="0" y="2062163"/>
            <a:ext cx="9144000" cy="681037"/>
          </a:xfrm>
          <a:prstGeom prst="rect">
            <a:avLst/>
          </a:prstGeom>
          <a:solidFill>
            <a:srgbClr val="0060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2667000"/>
            <a:ext cx="9144000" cy="150813"/>
          </a:xfrm>
          <a:prstGeom prst="rect">
            <a:avLst/>
          </a:prstGeom>
          <a:solidFill>
            <a:srgbClr val="0046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 	</a:t>
            </a:r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2362200" y="2171700"/>
            <a:ext cx="6629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indent="449263">
              <a:defRPr/>
            </a:pPr>
            <a:r>
              <a:rPr lang="ro-RO" altLang="ro-RO" b="1" dirty="0" smtClean="0">
                <a:solidFill>
                  <a:schemeClr val="bg1"/>
                </a:solidFill>
              </a:rPr>
              <a:t>PROTECTING THE CIVIL RIGHTS OF THE EUROPEAN CITIZENS  - </a:t>
            </a:r>
          </a:p>
          <a:p>
            <a:pPr marL="363538" indent="1524000">
              <a:defRPr/>
            </a:pPr>
            <a:r>
              <a:rPr lang="ro-RO" altLang="ro-RO" b="1" dirty="0" smtClean="0">
                <a:solidFill>
                  <a:schemeClr val="bg1"/>
                </a:solidFill>
              </a:rPr>
              <a:t>MULTIDISCIPLINARY  APPROACH</a:t>
            </a:r>
            <a:endParaRPr lang="en-US" altLang="ro-RO" b="1" dirty="0" smtClean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753475" y="1692275"/>
            <a:ext cx="238125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 </a:t>
            </a:r>
            <a:endParaRPr lang="en-US" dirty="0">
              <a:solidFill>
                <a:schemeClr val="tx2">
                  <a:lumMod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5880" y="3276600"/>
            <a:ext cx="8752268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o-RO" sz="3000" b="1" dirty="0">
              <a:solidFill>
                <a:schemeClr val="tx2">
                  <a:lumMod val="75000"/>
                </a:schemeClr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z="3000" b="1" dirty="0" smtClean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Rolul şi obiectivele Regulamentului (UE) nr. 606/2013 </a:t>
            </a:r>
            <a:endParaRPr lang="en-US" sz="3000" b="1" dirty="0">
              <a:solidFill>
                <a:schemeClr val="tx2">
                  <a:lumMod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5181600"/>
            <a:ext cx="8229600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 </a:t>
            </a:r>
            <a:endParaRPr lang="en-US" b="1" dirty="0">
              <a:solidFill>
                <a:schemeClr val="tx2">
                  <a:lumMod val="75000"/>
                </a:schemeClr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dirty="0" smtClean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Martie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, 201</a:t>
            </a:r>
            <a:r>
              <a:rPr lang="ro-RO" dirty="0">
                <a:solidFill>
                  <a:schemeClr val="tx2">
                    <a:lumMod val="75000"/>
                  </a:schemeClr>
                </a:solidFill>
              </a:rPr>
              <a:t>7</a:t>
            </a:r>
            <a:endParaRPr lang="en-US" dirty="0">
              <a:solidFill>
                <a:schemeClr val="tx2">
                  <a:lumMod val="75000"/>
                </a:schemeClr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smtClean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Iaşi, România</a:t>
            </a:r>
            <a:endParaRPr lang="en-US" dirty="0">
              <a:solidFill>
                <a:schemeClr val="tx2">
                  <a:lumMod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D751C175-F255-4C25-9A80-C8AB02C9FE91}" type="slidenum">
              <a:rPr lang="en-US"/>
              <a:pPr>
                <a:defRPr/>
              </a:pPr>
              <a:t>1</a:t>
            </a:fld>
            <a:endParaRPr lang="en-US"/>
          </a:p>
        </p:txBody>
      </p:sp>
      <p:pic>
        <p:nvPicPr>
          <p:cNvPr id="11" name="Imagine 14" descr="Imagini pentru uniunea europeana sigl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85800"/>
            <a:ext cx="2743200" cy="208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Concluzii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o-RO" dirty="0" smtClean="0"/>
          </a:p>
          <a:p>
            <a:pPr marL="0" indent="0" algn="just">
              <a:buNone/>
            </a:pPr>
            <a:r>
              <a:rPr lang="ro-RO" dirty="0"/>
              <a:t>	</a:t>
            </a:r>
            <a:r>
              <a:rPr lang="ro-RO" dirty="0" smtClean="0"/>
              <a:t>Delimitarea aplicării Regulamentului nr.606/2013 atât față de </a:t>
            </a:r>
            <a:r>
              <a:rPr lang="en-US" dirty="0" err="1"/>
              <a:t>Directiva</a:t>
            </a:r>
            <a:r>
              <a:rPr lang="en-US" dirty="0"/>
              <a:t> 2012/29/UE </a:t>
            </a:r>
            <a:r>
              <a:rPr lang="ro-RO" dirty="0" smtClean="0"/>
              <a:t> cât și față de Regulamentele Bruxelles I  și II.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9422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Bibliografie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o-RO" sz="1200" dirty="0" smtClean="0"/>
          </a:p>
          <a:p>
            <a:pPr marL="0" indent="0">
              <a:buNone/>
            </a:pPr>
            <a:endParaRPr lang="ro-RO" sz="1200" dirty="0"/>
          </a:p>
          <a:p>
            <a:pPr marL="0" indent="0">
              <a:buNone/>
            </a:pPr>
            <a:r>
              <a:rPr lang="ro-RO" sz="1200" dirty="0" smtClean="0"/>
              <a:t>E-justice. Recunoașterea </a:t>
            </a:r>
            <a:r>
              <a:rPr lang="ro-RO" sz="1200" dirty="0"/>
              <a:t>reciprocă a măsurilor de protecție în materie </a:t>
            </a:r>
            <a:r>
              <a:rPr lang="ro-RO" sz="1200" dirty="0" smtClean="0"/>
              <a:t>civilă, disponibil </a:t>
            </a:r>
            <a:r>
              <a:rPr lang="ro-RO" sz="1200" dirty="0" smtClean="0">
                <a:hlinkClick r:id="rId2"/>
              </a:rPr>
              <a:t>h</a:t>
            </a:r>
            <a:r>
              <a:rPr lang="en-US" sz="1200" dirty="0" smtClean="0">
                <a:hlinkClick r:id="rId2"/>
              </a:rPr>
              <a:t>ttps</a:t>
            </a:r>
            <a:r>
              <a:rPr lang="en-US" sz="1200" dirty="0">
                <a:hlinkClick r:id="rId2"/>
              </a:rPr>
              <a:t>://</a:t>
            </a:r>
            <a:r>
              <a:rPr lang="en-US" sz="1200" dirty="0" smtClean="0">
                <a:hlinkClick r:id="rId2"/>
              </a:rPr>
              <a:t>e-justice.europa.eu/content_mutual_recognition_of_protection_measures_in_civil_matters-352-ro.do?clang=ro</a:t>
            </a:r>
            <a:endParaRPr lang="ro-RO" sz="1200" dirty="0" smtClean="0"/>
          </a:p>
          <a:p>
            <a:pPr marL="0" indent="0">
              <a:buNone/>
            </a:pPr>
            <a:endParaRPr lang="ro-RO" sz="1200" dirty="0" smtClean="0"/>
          </a:p>
          <a:p>
            <a:pPr marL="0" indent="0">
              <a:buNone/>
            </a:pPr>
            <a:r>
              <a:rPr lang="en-US" sz="1200" dirty="0" err="1"/>
              <a:t>Directiva</a:t>
            </a:r>
            <a:r>
              <a:rPr lang="en-US" sz="1200" dirty="0"/>
              <a:t> 2004/38/CE a </a:t>
            </a:r>
            <a:r>
              <a:rPr lang="en-US" sz="1200" dirty="0" err="1"/>
              <a:t>Parlamentului</a:t>
            </a:r>
            <a:r>
              <a:rPr lang="en-US" sz="1200" dirty="0"/>
              <a:t> European </a:t>
            </a:r>
            <a:r>
              <a:rPr lang="en-US" sz="1200" dirty="0" err="1"/>
              <a:t>și</a:t>
            </a:r>
            <a:r>
              <a:rPr lang="en-US" sz="1200" dirty="0"/>
              <a:t> a </a:t>
            </a:r>
            <a:r>
              <a:rPr lang="en-US" sz="1200" dirty="0" err="1"/>
              <a:t>Consiliului</a:t>
            </a:r>
            <a:r>
              <a:rPr lang="en-US" sz="1200" dirty="0"/>
              <a:t> din 29 </a:t>
            </a:r>
            <a:r>
              <a:rPr lang="en-US" sz="1200" dirty="0" err="1"/>
              <a:t>aprilie</a:t>
            </a:r>
            <a:r>
              <a:rPr lang="en-US" sz="1200" dirty="0"/>
              <a:t> 2004 </a:t>
            </a:r>
            <a:r>
              <a:rPr lang="en-US" sz="1200" dirty="0" err="1"/>
              <a:t>privind</a:t>
            </a:r>
            <a:r>
              <a:rPr lang="en-US" sz="1200" dirty="0"/>
              <a:t> </a:t>
            </a:r>
            <a:r>
              <a:rPr lang="en-US" sz="1200" dirty="0" err="1"/>
              <a:t>dreptul</a:t>
            </a:r>
            <a:r>
              <a:rPr lang="en-US" sz="1200" dirty="0"/>
              <a:t> la </a:t>
            </a:r>
            <a:r>
              <a:rPr lang="en-US" sz="1200" dirty="0" err="1"/>
              <a:t>liberă</a:t>
            </a:r>
            <a:r>
              <a:rPr lang="en-US" sz="1200" dirty="0"/>
              <a:t> </a:t>
            </a:r>
            <a:r>
              <a:rPr lang="en-US" sz="1200" dirty="0" err="1"/>
              <a:t>circulație</a:t>
            </a:r>
            <a:r>
              <a:rPr lang="en-US" sz="1200" dirty="0"/>
              <a:t> </a:t>
            </a:r>
            <a:r>
              <a:rPr lang="en-US" sz="1200" dirty="0" err="1"/>
              <a:t>și</a:t>
            </a:r>
            <a:r>
              <a:rPr lang="en-US" sz="1200" dirty="0"/>
              <a:t> </a:t>
            </a:r>
            <a:r>
              <a:rPr lang="en-US" sz="1200" dirty="0" err="1"/>
              <a:t>ședere</a:t>
            </a:r>
            <a:r>
              <a:rPr lang="en-US" sz="1200" dirty="0"/>
              <a:t> </a:t>
            </a:r>
            <a:r>
              <a:rPr lang="en-US" sz="1200" dirty="0" err="1"/>
              <a:t>pe</a:t>
            </a:r>
            <a:r>
              <a:rPr lang="en-US" sz="1200" dirty="0"/>
              <a:t> </a:t>
            </a:r>
            <a:r>
              <a:rPr lang="en-US" sz="1200" dirty="0" err="1"/>
              <a:t>teritoriul</a:t>
            </a:r>
            <a:r>
              <a:rPr lang="en-US" sz="1200" dirty="0"/>
              <a:t> </a:t>
            </a:r>
            <a:r>
              <a:rPr lang="en-US" sz="1200" dirty="0" err="1"/>
              <a:t>statelor</a:t>
            </a:r>
            <a:r>
              <a:rPr lang="en-US" sz="1200" dirty="0"/>
              <a:t> </a:t>
            </a:r>
            <a:r>
              <a:rPr lang="en-US" sz="1200" dirty="0" err="1"/>
              <a:t>membre</a:t>
            </a:r>
            <a:r>
              <a:rPr lang="en-US" sz="1200" dirty="0"/>
              <a:t> pentru </a:t>
            </a:r>
            <a:r>
              <a:rPr lang="en-US" sz="1200" dirty="0" err="1"/>
              <a:t>cetățenii</a:t>
            </a:r>
            <a:r>
              <a:rPr lang="en-US" sz="1200" dirty="0"/>
              <a:t> </a:t>
            </a:r>
            <a:r>
              <a:rPr lang="en-US" sz="1200" dirty="0" err="1"/>
              <a:t>Uniunii</a:t>
            </a:r>
            <a:r>
              <a:rPr lang="en-US" sz="1200" dirty="0"/>
              <a:t> </a:t>
            </a:r>
            <a:r>
              <a:rPr lang="en-US" sz="1200" dirty="0" err="1"/>
              <a:t>și</a:t>
            </a:r>
            <a:r>
              <a:rPr lang="en-US" sz="1200" dirty="0"/>
              <a:t> </a:t>
            </a:r>
            <a:r>
              <a:rPr lang="en-US" sz="1200" dirty="0" err="1"/>
              <a:t>membrii</a:t>
            </a:r>
            <a:r>
              <a:rPr lang="en-US" sz="1200" dirty="0"/>
              <a:t> </a:t>
            </a:r>
            <a:r>
              <a:rPr lang="en-US" sz="1200" dirty="0" err="1"/>
              <a:t>familiilor</a:t>
            </a:r>
            <a:r>
              <a:rPr lang="en-US" sz="1200" dirty="0"/>
              <a:t> </a:t>
            </a:r>
            <a:r>
              <a:rPr lang="en-US" sz="1200" dirty="0" err="1"/>
              <a:t>acestora</a:t>
            </a:r>
            <a:r>
              <a:rPr lang="en-US" sz="1200" dirty="0"/>
              <a:t>, de </a:t>
            </a:r>
            <a:r>
              <a:rPr lang="en-US" sz="1200" dirty="0" err="1"/>
              <a:t>modificare</a:t>
            </a:r>
            <a:r>
              <a:rPr lang="en-US" sz="1200" dirty="0"/>
              <a:t> a </a:t>
            </a:r>
            <a:r>
              <a:rPr lang="en-US" sz="1200" dirty="0" err="1"/>
              <a:t>Regulamentului</a:t>
            </a:r>
            <a:r>
              <a:rPr lang="en-US" sz="1200" dirty="0"/>
              <a:t> (CEE) </a:t>
            </a:r>
            <a:r>
              <a:rPr lang="en-US" sz="1200" dirty="0" smtClean="0"/>
              <a:t>nr.1612/68 </a:t>
            </a:r>
            <a:r>
              <a:rPr lang="en-US" sz="1200" dirty="0" err="1"/>
              <a:t>și</a:t>
            </a:r>
            <a:r>
              <a:rPr lang="en-US" sz="1200" dirty="0"/>
              <a:t> de </a:t>
            </a:r>
            <a:r>
              <a:rPr lang="en-US" sz="1200" dirty="0" err="1"/>
              <a:t>abrogare</a:t>
            </a:r>
            <a:r>
              <a:rPr lang="en-US" sz="1200" dirty="0"/>
              <a:t> a </a:t>
            </a:r>
            <a:r>
              <a:rPr lang="en-US" sz="1200" dirty="0" err="1"/>
              <a:t>Directivelor</a:t>
            </a:r>
            <a:r>
              <a:rPr lang="en-US" sz="1200" dirty="0"/>
              <a:t> 64/221/CEE, 68/360/CEE, 72/194/CEE, 73/148/CEE, 75/34/CEE, 75/35/CEE, 90/364/CEE, 90/365/CEE </a:t>
            </a:r>
            <a:r>
              <a:rPr lang="en-US" sz="1200" dirty="0" err="1"/>
              <a:t>și</a:t>
            </a:r>
            <a:r>
              <a:rPr lang="en-US" sz="1200" dirty="0"/>
              <a:t> 93/96/CEE (Text cu </a:t>
            </a:r>
            <a:r>
              <a:rPr lang="en-US" sz="1200" dirty="0" err="1"/>
              <a:t>relevanță</a:t>
            </a:r>
            <a:r>
              <a:rPr lang="en-US" sz="1200" dirty="0"/>
              <a:t> pentru SEE) </a:t>
            </a:r>
            <a:endParaRPr lang="ro-RO" sz="1200" dirty="0"/>
          </a:p>
          <a:p>
            <a:pPr marL="0" indent="0">
              <a:buNone/>
            </a:pPr>
            <a:r>
              <a:rPr lang="en-US" sz="1200" dirty="0">
                <a:hlinkClick r:id="rId3"/>
              </a:rPr>
              <a:t>http://eur-lex.europa.eu/legal-content/RO/TXT/?uri=CELEX%3A02004L0038-20110616</a:t>
            </a:r>
            <a:endParaRPr lang="ro-RO" sz="1200" dirty="0"/>
          </a:p>
          <a:p>
            <a:pPr marL="0" indent="0">
              <a:buNone/>
            </a:pPr>
            <a:r>
              <a:rPr lang="ro-RO" sz="1200" dirty="0"/>
              <a:t>Jurisprudența aferentă Directivei 2004/38 </a:t>
            </a:r>
            <a:r>
              <a:rPr lang="ro-RO" sz="1200" dirty="0">
                <a:hlinkClick r:id="rId4"/>
              </a:rPr>
              <a:t>http://eur-lex.europa.eu/legal-content/RO/ALL/?</a:t>
            </a:r>
            <a:r>
              <a:rPr lang="ro-RO" sz="1200" dirty="0" smtClean="0">
                <a:hlinkClick r:id="rId4"/>
              </a:rPr>
              <a:t>uri=celex:32004L0038</a:t>
            </a:r>
            <a:endParaRPr lang="ro-RO" sz="1200" dirty="0" smtClean="0"/>
          </a:p>
          <a:p>
            <a:pPr marL="0" indent="0">
              <a:buNone/>
            </a:pPr>
            <a:endParaRPr lang="ro-RO" sz="1200" dirty="0" smtClean="0"/>
          </a:p>
          <a:p>
            <a:pPr marL="0" indent="0">
              <a:buNone/>
            </a:pPr>
            <a:r>
              <a:rPr lang="ro-RO" sz="1200" i="1" dirty="0"/>
              <a:t>Cauza </a:t>
            </a:r>
            <a:r>
              <a:rPr lang="de-DE" sz="1200" i="1" dirty="0"/>
              <a:t>C-340/89, Vlassopoulou / Ministerium für Justiz, Bundes- u. Europaangelegenheiten Baden-Württemberg, </a:t>
            </a:r>
            <a:r>
              <a:rPr lang="ro-RO" sz="1200" i="1" dirty="0"/>
              <a:t>hotărârea din </a:t>
            </a:r>
            <a:r>
              <a:rPr lang="de-DE" sz="1200" i="1" dirty="0"/>
              <a:t>7 </a:t>
            </a:r>
            <a:r>
              <a:rPr lang="ro-RO" sz="1200" i="1" dirty="0"/>
              <a:t>mai </a:t>
            </a:r>
            <a:r>
              <a:rPr lang="de-DE" sz="1200" i="1" dirty="0"/>
              <a:t>1991</a:t>
            </a:r>
            <a:r>
              <a:rPr lang="ro-RO" sz="1200" i="1" dirty="0"/>
              <a:t>,</a:t>
            </a:r>
            <a:r>
              <a:rPr lang="de-DE" sz="1200" i="1" dirty="0"/>
              <a:t> ECR 1991 p. </a:t>
            </a:r>
            <a:r>
              <a:rPr lang="de-DE" sz="1200" i="1" dirty="0" smtClean="0"/>
              <a:t>I-2357</a:t>
            </a:r>
            <a:r>
              <a:rPr lang="ro-RO" sz="1200" i="1" dirty="0"/>
              <a:t>, </a:t>
            </a:r>
            <a:r>
              <a:rPr lang="ro-RO" sz="1200" i="1" dirty="0">
                <a:hlinkClick r:id="rId5"/>
              </a:rPr>
              <a:t>http://eur-lex.europa.eu/legal-content/EN/TXT/?</a:t>
            </a:r>
            <a:r>
              <a:rPr lang="ro-RO" sz="1200" i="1" dirty="0" smtClean="0">
                <a:hlinkClick r:id="rId5"/>
              </a:rPr>
              <a:t>uri=CELEX:61989CJ0340</a:t>
            </a:r>
            <a:endParaRPr lang="ro-RO" sz="1200" i="1" dirty="0" smtClean="0"/>
          </a:p>
          <a:p>
            <a:pPr marL="0" indent="0">
              <a:buNone/>
            </a:pPr>
            <a:endParaRPr lang="ro-RO" sz="1200" i="1" dirty="0"/>
          </a:p>
          <a:p>
            <a:pPr marL="0" indent="0">
              <a:buNone/>
            </a:pPr>
            <a:r>
              <a:rPr lang="en-US" sz="1200" dirty="0"/>
              <a:t>Anna </a:t>
            </a:r>
            <a:r>
              <a:rPr lang="en-US" sz="1200" dirty="0" err="1"/>
              <a:t>Sievälä</a:t>
            </a:r>
            <a:r>
              <a:rPr lang="en-US" sz="1200" dirty="0"/>
              <a:t>, Mutual recognition of protection measures in the European Union: Equal protection to all EU citizens?, Master Thesis, 2016, </a:t>
            </a:r>
            <a:r>
              <a:rPr lang="en-US" sz="1200" dirty="0" err="1"/>
              <a:t>disponibilă</a:t>
            </a:r>
            <a:r>
              <a:rPr lang="en-US" sz="1200" dirty="0"/>
              <a:t> </a:t>
            </a:r>
            <a:r>
              <a:rPr lang="en-US" sz="1200" dirty="0" err="1"/>
              <a:t>aici</a:t>
            </a:r>
            <a:r>
              <a:rPr lang="en-US" sz="1200" dirty="0"/>
              <a:t> </a:t>
            </a:r>
            <a:r>
              <a:rPr lang="en-US" sz="1200" dirty="0">
                <a:hlinkClick r:id="rId6"/>
              </a:rPr>
              <a:t>http://</a:t>
            </a:r>
            <a:r>
              <a:rPr lang="en-US" sz="1200" dirty="0" smtClean="0">
                <a:hlinkClick r:id="rId6"/>
              </a:rPr>
              <a:t>epublications.uef.fi/pub/urn_nbn_fi_uef-20140819/urn_nbn_fi_uef-20140819.pdf</a:t>
            </a:r>
            <a:endParaRPr lang="ro-RO" sz="1200" dirty="0" smtClean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1440310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o-RO" sz="2100" b="1" dirty="0"/>
              <a:t>Mulţumesc!</a:t>
            </a:r>
            <a:endParaRPr lang="en-US" sz="21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buFont typeface="Arial" charset="0"/>
              <a:buNone/>
            </a:pPr>
            <a:r>
              <a:rPr lang="ro-RO" sz="2475" b="1" dirty="0"/>
              <a:t>Prof. univ. dr. Daniel-Mihail Şandru</a:t>
            </a:r>
            <a:endParaRPr lang="en-US" sz="2475" b="1" dirty="0"/>
          </a:p>
          <a:p>
            <a:pPr algn="ctr">
              <a:buFont typeface="Arial" charset="0"/>
              <a:buNone/>
            </a:pPr>
            <a:endParaRPr lang="ro-RO" sz="3000" b="1" dirty="0"/>
          </a:p>
          <a:p>
            <a:pPr algn="ctr">
              <a:buNone/>
            </a:pPr>
            <a:r>
              <a:rPr lang="ro-RO" dirty="0" smtClean="0"/>
              <a:t>Cercetător </a:t>
            </a:r>
            <a:r>
              <a:rPr lang="ro-RO" dirty="0"/>
              <a:t>ştiinţific gr. II, </a:t>
            </a:r>
            <a:r>
              <a:rPr lang="ro-RO" dirty="0" smtClean="0"/>
              <a:t>fondatorul și coordonatorul </a:t>
            </a:r>
            <a:r>
              <a:rPr lang="ro-RO" dirty="0"/>
              <a:t>Centrului de Studii de Drept European (CSDE) din cadrul Institutului de Cercetări Juridice „Acad. Andrei Rădulescu” al Academiei Române; prof. univ. dr. la Universitatea Creştină „Dimitrie Cantemir”, </a:t>
            </a:r>
            <a:r>
              <a:rPr lang="ro-RO" dirty="0" smtClean="0"/>
              <a:t>Bucureşti, </a:t>
            </a:r>
            <a:r>
              <a:rPr lang="ro-RO" dirty="0"/>
              <a:t>Asociaţia română de drept şi afaceri europene (ARDAE), </a:t>
            </a:r>
            <a:r>
              <a:rPr lang="en-US" dirty="0"/>
              <a:t>Pre</a:t>
            </a:r>
            <a:r>
              <a:rPr lang="ro-RO" dirty="0"/>
              <a:t>ş</a:t>
            </a:r>
            <a:r>
              <a:rPr lang="en-US" dirty="0" err="1"/>
              <a:t>edinte</a:t>
            </a:r>
            <a:r>
              <a:rPr lang="en-US" dirty="0"/>
              <a:t> </a:t>
            </a:r>
            <a:endParaRPr lang="ro-RO" dirty="0" smtClean="0"/>
          </a:p>
          <a:p>
            <a:pPr algn="ctr">
              <a:buNone/>
            </a:pPr>
            <a:r>
              <a:rPr lang="ro-RO" dirty="0" smtClean="0"/>
              <a:t>mihai.sandru@csde.ro</a:t>
            </a:r>
            <a:endParaRPr lang="ro-RO" dirty="0"/>
          </a:p>
          <a:p>
            <a:pPr algn="ctr">
              <a:buFont typeface="Arial" charset="0"/>
              <a:buNone/>
            </a:pPr>
            <a:endParaRPr lang="ro-RO" dirty="0" smtClean="0"/>
          </a:p>
          <a:p>
            <a:pPr algn="ctr">
              <a:buFont typeface="Arial" charset="0"/>
              <a:buNone/>
            </a:pPr>
            <a:r>
              <a:rPr lang="ro-RO" b="1" dirty="0" smtClean="0"/>
              <a:t>ardae.ro     csde.ro    iaduer.ro   mihaisandru.ro</a:t>
            </a:r>
            <a:endParaRPr lang="ro-RO" b="1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188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Obiective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o-RO" dirty="0" smtClean="0"/>
              <a:t>Regulamentul a fost edictat ca </a:t>
            </a:r>
            <a:r>
              <a:rPr lang="en-US" dirty="0" smtClean="0"/>
              <a:t>“</a:t>
            </a:r>
            <a:r>
              <a:rPr lang="en-US" dirty="0" err="1" smtClean="0"/>
              <a:t>să</a:t>
            </a:r>
            <a:r>
              <a:rPr lang="en-US" dirty="0" smtClean="0"/>
              <a:t> </a:t>
            </a:r>
            <a:r>
              <a:rPr lang="en-US" dirty="0"/>
              <a:t>se </a:t>
            </a:r>
            <a:r>
              <a:rPr lang="en-US" dirty="0" err="1"/>
              <a:t>aplice</a:t>
            </a:r>
            <a:r>
              <a:rPr lang="en-US" dirty="0"/>
              <a:t> </a:t>
            </a:r>
            <a:r>
              <a:rPr lang="en-US" dirty="0" err="1"/>
              <a:t>măsurilor</a:t>
            </a:r>
            <a:r>
              <a:rPr lang="en-US" dirty="0"/>
              <a:t> de </a:t>
            </a:r>
            <a:r>
              <a:rPr lang="en-US" dirty="0" err="1"/>
              <a:t>protecție</a:t>
            </a:r>
            <a:r>
              <a:rPr lang="en-US" dirty="0"/>
              <a:t> </a:t>
            </a:r>
            <a:r>
              <a:rPr lang="en-US" dirty="0" err="1"/>
              <a:t>dispuse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vederea</a:t>
            </a:r>
            <a:r>
              <a:rPr lang="en-US" dirty="0"/>
              <a:t> </a:t>
            </a:r>
            <a:r>
              <a:rPr lang="en-US" dirty="0" err="1"/>
              <a:t>protejării</a:t>
            </a:r>
            <a:r>
              <a:rPr lang="en-US" dirty="0"/>
              <a:t> </a:t>
            </a:r>
            <a:r>
              <a:rPr lang="en-US" dirty="0" err="1"/>
              <a:t>unei</a:t>
            </a:r>
            <a:r>
              <a:rPr lang="en-US" dirty="0"/>
              <a:t> </a:t>
            </a:r>
            <a:r>
              <a:rPr lang="en-US" dirty="0" err="1"/>
              <a:t>persoane</a:t>
            </a:r>
            <a:r>
              <a:rPr lang="en-US" dirty="0"/>
              <a:t> </a:t>
            </a:r>
            <a:r>
              <a:rPr lang="en-US" dirty="0" err="1"/>
              <a:t>atunci</a:t>
            </a:r>
            <a:r>
              <a:rPr lang="en-US" dirty="0"/>
              <a:t> </a:t>
            </a:r>
            <a:r>
              <a:rPr lang="en-US" dirty="0" err="1"/>
              <a:t>când</a:t>
            </a:r>
            <a:r>
              <a:rPr lang="en-US" dirty="0"/>
              <a:t> </a:t>
            </a:r>
            <a:r>
              <a:rPr lang="en-US" dirty="0" err="1"/>
              <a:t>există</a:t>
            </a:r>
            <a:r>
              <a:rPr lang="en-US" dirty="0"/>
              <a:t> motive </a:t>
            </a:r>
            <a:r>
              <a:rPr lang="en-US" dirty="0" err="1"/>
              <a:t>serioase</a:t>
            </a:r>
            <a:r>
              <a:rPr lang="en-US" dirty="0"/>
              <a:t> de a </a:t>
            </a:r>
            <a:r>
              <a:rPr lang="en-US" dirty="0" err="1"/>
              <a:t>considera</a:t>
            </a:r>
            <a:r>
              <a:rPr lang="en-US" dirty="0"/>
              <a:t> </a:t>
            </a:r>
            <a:r>
              <a:rPr lang="en-US" dirty="0" err="1"/>
              <a:t>că</a:t>
            </a:r>
            <a:r>
              <a:rPr lang="en-US" dirty="0"/>
              <a:t> </a:t>
            </a:r>
            <a:r>
              <a:rPr lang="en-US" dirty="0" err="1"/>
              <a:t>viața</a:t>
            </a:r>
            <a:r>
              <a:rPr lang="en-US" dirty="0"/>
              <a:t>, </a:t>
            </a:r>
            <a:r>
              <a:rPr lang="en-US" dirty="0" err="1"/>
              <a:t>integritatea</a:t>
            </a:r>
            <a:r>
              <a:rPr lang="en-US" dirty="0"/>
              <a:t> </a:t>
            </a:r>
            <a:r>
              <a:rPr lang="en-US" dirty="0" err="1"/>
              <a:t>fizică</a:t>
            </a:r>
            <a:r>
              <a:rPr lang="en-US" dirty="0"/>
              <a:t> </a:t>
            </a:r>
            <a:r>
              <a:rPr lang="en-US" dirty="0" err="1"/>
              <a:t>sau</a:t>
            </a:r>
            <a:r>
              <a:rPr lang="en-US" dirty="0"/>
              <a:t> </a:t>
            </a:r>
            <a:r>
              <a:rPr lang="en-US" dirty="0" err="1"/>
              <a:t>psihică</a:t>
            </a:r>
            <a:r>
              <a:rPr lang="en-US" dirty="0"/>
              <a:t>, </a:t>
            </a:r>
            <a:r>
              <a:rPr lang="en-US" dirty="0" err="1"/>
              <a:t>libertatea</a:t>
            </a:r>
            <a:r>
              <a:rPr lang="en-US" dirty="0"/>
              <a:t> </a:t>
            </a:r>
            <a:r>
              <a:rPr lang="en-US" dirty="0" err="1"/>
              <a:t>și</a:t>
            </a:r>
            <a:r>
              <a:rPr lang="en-US" dirty="0"/>
              <a:t> </a:t>
            </a:r>
            <a:r>
              <a:rPr lang="en-US" dirty="0" err="1"/>
              <a:t>securitatea</a:t>
            </a:r>
            <a:r>
              <a:rPr lang="en-US" dirty="0"/>
              <a:t> </a:t>
            </a:r>
            <a:r>
              <a:rPr lang="en-US" dirty="0" err="1"/>
              <a:t>personală</a:t>
            </a:r>
            <a:r>
              <a:rPr lang="en-US" dirty="0"/>
              <a:t> </a:t>
            </a:r>
            <a:r>
              <a:rPr lang="en-US" dirty="0" err="1"/>
              <a:t>sau</a:t>
            </a:r>
            <a:r>
              <a:rPr lang="en-US" dirty="0"/>
              <a:t> </a:t>
            </a:r>
            <a:r>
              <a:rPr lang="en-US" dirty="0" err="1"/>
              <a:t>integritatea</a:t>
            </a:r>
            <a:r>
              <a:rPr lang="en-US" dirty="0"/>
              <a:t> </a:t>
            </a:r>
            <a:r>
              <a:rPr lang="en-US" dirty="0" err="1"/>
              <a:t>sexuală</a:t>
            </a:r>
            <a:r>
              <a:rPr lang="en-US" dirty="0"/>
              <a:t> </a:t>
            </a:r>
            <a:r>
              <a:rPr lang="en-US" dirty="0" err="1"/>
              <a:t>este</a:t>
            </a:r>
            <a:r>
              <a:rPr lang="en-US" dirty="0"/>
              <a:t> </a:t>
            </a:r>
            <a:r>
              <a:rPr lang="en-US" dirty="0" err="1"/>
              <a:t>amenințată</a:t>
            </a:r>
            <a:r>
              <a:rPr lang="en-US" dirty="0"/>
              <a:t>, de </a:t>
            </a:r>
            <a:r>
              <a:rPr lang="en-US" dirty="0" err="1"/>
              <a:t>exemplu</a:t>
            </a:r>
            <a:r>
              <a:rPr lang="en-US" dirty="0"/>
              <a:t> </a:t>
            </a:r>
            <a:r>
              <a:rPr lang="en-US" dirty="0" err="1"/>
              <a:t>pentru</a:t>
            </a:r>
            <a:r>
              <a:rPr lang="en-US" dirty="0"/>
              <a:t> </a:t>
            </a:r>
            <a:r>
              <a:rPr lang="en-US" dirty="0" err="1"/>
              <a:t>prevenirea</a:t>
            </a:r>
            <a:r>
              <a:rPr lang="en-US" dirty="0"/>
              <a:t> </a:t>
            </a:r>
            <a:r>
              <a:rPr lang="en-US" dirty="0" err="1"/>
              <a:t>oricăror</a:t>
            </a:r>
            <a:r>
              <a:rPr lang="en-US" dirty="0"/>
              <a:t> </a:t>
            </a:r>
            <a:r>
              <a:rPr lang="en-US" dirty="0" err="1"/>
              <a:t>forme</a:t>
            </a:r>
            <a:r>
              <a:rPr lang="en-US" dirty="0"/>
              <a:t> de </a:t>
            </a:r>
            <a:r>
              <a:rPr lang="en-US" dirty="0" err="1"/>
              <a:t>violență</a:t>
            </a:r>
            <a:r>
              <a:rPr lang="en-US" dirty="0"/>
              <a:t> </a:t>
            </a:r>
            <a:r>
              <a:rPr lang="en-US" dirty="0" err="1"/>
              <a:t>bazată</a:t>
            </a:r>
            <a:r>
              <a:rPr lang="en-US" dirty="0"/>
              <a:t> </a:t>
            </a:r>
            <a:r>
              <a:rPr lang="en-US" dirty="0" err="1"/>
              <a:t>pe</a:t>
            </a:r>
            <a:r>
              <a:rPr lang="en-US" dirty="0"/>
              <a:t> gen </a:t>
            </a:r>
            <a:r>
              <a:rPr lang="en-US" dirty="0" err="1"/>
              <a:t>sau</a:t>
            </a:r>
            <a:r>
              <a:rPr lang="en-US" dirty="0"/>
              <a:t> de </a:t>
            </a:r>
            <a:r>
              <a:rPr lang="en-US" dirty="0" err="1"/>
              <a:t>violență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cadrul</a:t>
            </a:r>
            <a:r>
              <a:rPr lang="en-US" dirty="0"/>
              <a:t> </a:t>
            </a:r>
            <a:r>
              <a:rPr lang="en-US" dirty="0" err="1"/>
              <a:t>relațiilor</a:t>
            </a:r>
            <a:r>
              <a:rPr lang="en-US" dirty="0"/>
              <a:t> </a:t>
            </a:r>
            <a:r>
              <a:rPr lang="en-US" dirty="0" err="1"/>
              <a:t>apropiate</a:t>
            </a:r>
            <a:r>
              <a:rPr lang="en-US" dirty="0"/>
              <a:t>, cum </a:t>
            </a:r>
            <a:r>
              <a:rPr lang="en-US" dirty="0" err="1"/>
              <a:t>ar</a:t>
            </a:r>
            <a:r>
              <a:rPr lang="en-US" dirty="0"/>
              <a:t> fi </a:t>
            </a:r>
            <a:r>
              <a:rPr lang="en-US" dirty="0" err="1"/>
              <a:t>violența</a:t>
            </a:r>
            <a:r>
              <a:rPr lang="en-US" dirty="0"/>
              <a:t> </a:t>
            </a:r>
            <a:r>
              <a:rPr lang="en-US" dirty="0" err="1"/>
              <a:t>fizică</a:t>
            </a:r>
            <a:r>
              <a:rPr lang="en-US" dirty="0"/>
              <a:t>, </a:t>
            </a:r>
            <a:r>
              <a:rPr lang="en-US" dirty="0" err="1"/>
              <a:t>hărțuirea</a:t>
            </a:r>
            <a:r>
              <a:rPr lang="en-US" dirty="0"/>
              <a:t>, </a:t>
            </a:r>
            <a:r>
              <a:rPr lang="en-US" dirty="0" err="1"/>
              <a:t>agresiunea</a:t>
            </a:r>
            <a:r>
              <a:rPr lang="en-US" dirty="0"/>
              <a:t> </a:t>
            </a:r>
            <a:r>
              <a:rPr lang="en-US" dirty="0" err="1"/>
              <a:t>sexuală</a:t>
            </a:r>
            <a:r>
              <a:rPr lang="en-US" dirty="0"/>
              <a:t>, </a:t>
            </a:r>
            <a:r>
              <a:rPr lang="en-US" dirty="0" err="1"/>
              <a:t>urmărirea</a:t>
            </a:r>
            <a:r>
              <a:rPr lang="en-US" dirty="0"/>
              <a:t>, </a:t>
            </a:r>
            <a:r>
              <a:rPr lang="en-US" dirty="0" err="1"/>
              <a:t>intimidarea</a:t>
            </a:r>
            <a:r>
              <a:rPr lang="en-US" dirty="0"/>
              <a:t> </a:t>
            </a:r>
            <a:r>
              <a:rPr lang="en-US" dirty="0" err="1"/>
              <a:t>sau</a:t>
            </a:r>
            <a:r>
              <a:rPr lang="en-US" dirty="0"/>
              <a:t> </a:t>
            </a:r>
            <a:r>
              <a:rPr lang="en-US" dirty="0" err="1"/>
              <a:t>alte</a:t>
            </a:r>
            <a:r>
              <a:rPr lang="en-US" dirty="0"/>
              <a:t> </a:t>
            </a:r>
            <a:r>
              <a:rPr lang="en-US" dirty="0" err="1"/>
              <a:t>forme</a:t>
            </a:r>
            <a:r>
              <a:rPr lang="en-US" dirty="0"/>
              <a:t> de </a:t>
            </a:r>
            <a:r>
              <a:rPr lang="en-US" dirty="0" err="1"/>
              <a:t>constrângere</a:t>
            </a:r>
            <a:r>
              <a:rPr lang="en-US" dirty="0"/>
              <a:t> </a:t>
            </a:r>
            <a:r>
              <a:rPr lang="en-US" dirty="0" err="1"/>
              <a:t>indirectă</a:t>
            </a:r>
            <a:r>
              <a:rPr lang="en-US" dirty="0" smtClean="0"/>
              <a:t>.”</a:t>
            </a:r>
            <a:endParaRPr lang="ro-RO" dirty="0" smtClean="0"/>
          </a:p>
          <a:p>
            <a:pPr marL="0" indent="0">
              <a:buNone/>
            </a:pPr>
            <a:r>
              <a:rPr lang="en-US" dirty="0" err="1" smtClean="0"/>
              <a:t>Regulament</a:t>
            </a:r>
            <a:r>
              <a:rPr lang="ro-RO" dirty="0" smtClean="0"/>
              <a:t>ul </a:t>
            </a:r>
            <a:r>
              <a:rPr lang="en-US" dirty="0" smtClean="0"/>
              <a:t>“se </a:t>
            </a:r>
            <a:r>
              <a:rPr lang="en-US" dirty="0" err="1"/>
              <a:t>aplică</a:t>
            </a:r>
            <a:r>
              <a:rPr lang="en-US" dirty="0"/>
              <a:t> </a:t>
            </a:r>
            <a:r>
              <a:rPr lang="en-US" dirty="0" err="1"/>
              <a:t>tuturor</a:t>
            </a:r>
            <a:r>
              <a:rPr lang="en-US" dirty="0"/>
              <a:t> </a:t>
            </a:r>
            <a:r>
              <a:rPr lang="en-US" dirty="0" err="1"/>
              <a:t>victimelor</a:t>
            </a:r>
            <a:r>
              <a:rPr lang="en-US" dirty="0"/>
              <a:t>, </a:t>
            </a:r>
            <a:r>
              <a:rPr lang="en-US" dirty="0" err="1"/>
              <a:t>indiferent</a:t>
            </a:r>
            <a:r>
              <a:rPr lang="en-US" dirty="0"/>
              <a:t> </a:t>
            </a:r>
            <a:r>
              <a:rPr lang="en-US" dirty="0" err="1"/>
              <a:t>dacă</a:t>
            </a:r>
            <a:r>
              <a:rPr lang="en-US" dirty="0"/>
              <a:t> </a:t>
            </a:r>
            <a:r>
              <a:rPr lang="en-US" dirty="0" err="1"/>
              <a:t>este</a:t>
            </a:r>
            <a:r>
              <a:rPr lang="en-US" dirty="0"/>
              <a:t> </a:t>
            </a:r>
            <a:r>
              <a:rPr lang="en-US" dirty="0" err="1"/>
              <a:t>vorba</a:t>
            </a:r>
            <a:r>
              <a:rPr lang="en-US" dirty="0"/>
              <a:t> </a:t>
            </a:r>
            <a:r>
              <a:rPr lang="en-US" dirty="0" err="1"/>
              <a:t>sau</a:t>
            </a:r>
            <a:r>
              <a:rPr lang="en-US" dirty="0"/>
              <a:t> nu de </a:t>
            </a:r>
            <a:r>
              <a:rPr lang="en-US" dirty="0" err="1"/>
              <a:t>victime</a:t>
            </a:r>
            <a:r>
              <a:rPr lang="en-US" dirty="0"/>
              <a:t> ale </a:t>
            </a:r>
            <a:r>
              <a:rPr lang="en-US" dirty="0" err="1"/>
              <a:t>violenței</a:t>
            </a:r>
            <a:r>
              <a:rPr lang="en-US" dirty="0"/>
              <a:t> </a:t>
            </a:r>
            <a:r>
              <a:rPr lang="en-US" dirty="0" err="1"/>
              <a:t>bazate</a:t>
            </a:r>
            <a:r>
              <a:rPr lang="en-US" dirty="0"/>
              <a:t> </a:t>
            </a:r>
            <a:r>
              <a:rPr lang="en-US" dirty="0" err="1"/>
              <a:t>pe</a:t>
            </a:r>
            <a:r>
              <a:rPr lang="en-US" dirty="0"/>
              <a:t> gen</a:t>
            </a:r>
            <a:r>
              <a:rPr lang="en-US" dirty="0" smtClean="0"/>
              <a:t>.”</a:t>
            </a:r>
          </a:p>
          <a:p>
            <a:pPr marL="0" indent="0">
              <a:buNone/>
            </a:pPr>
            <a:r>
              <a:rPr lang="en-US" dirty="0" smtClean="0"/>
              <a:t>Par. 6 din </a:t>
            </a:r>
            <a:r>
              <a:rPr lang="en-US" dirty="0" err="1" smtClean="0"/>
              <a:t>Preambul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3681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dirty="0" smtClean="0"/>
              <a:t>Materie civilă</a:t>
            </a:r>
            <a:r>
              <a:rPr lang="en-US" dirty="0" smtClean="0"/>
              <a:t> &amp; </a:t>
            </a:r>
            <a:r>
              <a:rPr lang="en-US" dirty="0" err="1" smtClean="0"/>
              <a:t>principiul</a:t>
            </a:r>
            <a:r>
              <a:rPr lang="en-US" dirty="0" smtClean="0"/>
              <a:t> </a:t>
            </a:r>
            <a:r>
              <a:rPr lang="en-US" dirty="0" err="1" smtClean="0"/>
              <a:t>recunoa</a:t>
            </a:r>
            <a:r>
              <a:rPr lang="ro-RO" dirty="0" smtClean="0"/>
              <a:t>ș</a:t>
            </a:r>
            <a:r>
              <a:rPr lang="en-US" dirty="0" err="1" smtClean="0"/>
              <a:t>terii</a:t>
            </a:r>
            <a:r>
              <a:rPr lang="en-US" dirty="0" smtClean="0"/>
              <a:t> </a:t>
            </a:r>
            <a:r>
              <a:rPr lang="en-US" dirty="0" err="1" smtClean="0"/>
              <a:t>reciproce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n-US" dirty="0" smtClean="0"/>
              <a:t>“</a:t>
            </a:r>
            <a:r>
              <a:rPr lang="ro-RO" dirty="0" smtClean="0"/>
              <a:t>R</a:t>
            </a:r>
            <a:r>
              <a:rPr lang="pt-BR" dirty="0" smtClean="0"/>
              <a:t>egulament</a:t>
            </a:r>
            <a:r>
              <a:rPr lang="ro-RO" dirty="0" smtClean="0"/>
              <a:t>ul</a:t>
            </a:r>
            <a:r>
              <a:rPr lang="pt-BR" dirty="0" smtClean="0"/>
              <a:t> </a:t>
            </a:r>
            <a:r>
              <a:rPr lang="pt-BR" dirty="0"/>
              <a:t>se aplică numai măsurilor de protecție dispuse în materie </a:t>
            </a:r>
            <a:r>
              <a:rPr lang="pt-BR" dirty="0" smtClean="0"/>
              <a:t>civilă.</a:t>
            </a:r>
            <a:r>
              <a:rPr lang="en-US" dirty="0" smtClean="0"/>
              <a:t>” Este </a:t>
            </a:r>
            <a:r>
              <a:rPr lang="en-US" dirty="0" err="1" smtClean="0"/>
              <a:t>ind</a:t>
            </a:r>
            <a:r>
              <a:rPr lang="ro-RO" dirty="0" smtClean="0"/>
              <a:t>i</a:t>
            </a:r>
            <a:r>
              <a:rPr lang="en-US" dirty="0" err="1" smtClean="0"/>
              <a:t>ferent</a:t>
            </a:r>
            <a:r>
              <a:rPr lang="en-US" dirty="0" smtClean="0"/>
              <a:t> </a:t>
            </a:r>
            <a:r>
              <a:rPr lang="en-US" dirty="0" err="1" smtClean="0"/>
              <a:t>caracterul</a:t>
            </a:r>
            <a:r>
              <a:rPr lang="en-US" dirty="0" smtClean="0"/>
              <a:t> </a:t>
            </a:r>
            <a:r>
              <a:rPr lang="en-US" dirty="0" err="1" smtClean="0"/>
              <a:t>autorit</a:t>
            </a:r>
            <a:r>
              <a:rPr lang="ro-RO" dirty="0" smtClean="0"/>
              <a:t>ății.</a:t>
            </a:r>
            <a:endParaRPr lang="en-US" dirty="0" smtClean="0"/>
          </a:p>
          <a:p>
            <a:pPr marL="0" indent="0" algn="r">
              <a:buNone/>
            </a:pPr>
            <a:r>
              <a:rPr lang="en-US" dirty="0" smtClean="0"/>
              <a:t>Par. 9, </a:t>
            </a:r>
            <a:r>
              <a:rPr lang="en-US" dirty="0" err="1" smtClean="0"/>
              <a:t>Preambul</a:t>
            </a:r>
            <a:endParaRPr lang="ro-RO" dirty="0" smtClean="0"/>
          </a:p>
          <a:p>
            <a:pPr marL="0" indent="0" algn="just">
              <a:buNone/>
            </a:pPr>
            <a:r>
              <a:rPr lang="en-US" dirty="0" smtClean="0"/>
              <a:t>“</a:t>
            </a:r>
            <a:r>
              <a:rPr lang="en-US" dirty="0" err="1" smtClean="0"/>
              <a:t>În</a:t>
            </a:r>
            <a:r>
              <a:rPr lang="en-US" dirty="0" smtClean="0"/>
              <a:t> </a:t>
            </a:r>
            <a:r>
              <a:rPr lang="en-US" dirty="0" err="1"/>
              <a:t>baza</a:t>
            </a:r>
            <a:r>
              <a:rPr lang="en-US" dirty="0"/>
              <a:t> </a:t>
            </a:r>
            <a:r>
              <a:rPr lang="en-US" dirty="0" err="1"/>
              <a:t>principiului</a:t>
            </a:r>
            <a:r>
              <a:rPr lang="en-US" dirty="0"/>
              <a:t> </a:t>
            </a:r>
            <a:r>
              <a:rPr lang="en-US" dirty="0" err="1"/>
              <a:t>recunoașterii</a:t>
            </a:r>
            <a:r>
              <a:rPr lang="en-US" dirty="0"/>
              <a:t> </a:t>
            </a:r>
            <a:r>
              <a:rPr lang="en-US" dirty="0" err="1"/>
              <a:t>reciproce</a:t>
            </a:r>
            <a:r>
              <a:rPr lang="en-US" dirty="0"/>
              <a:t>, </a:t>
            </a:r>
            <a:r>
              <a:rPr lang="en-US" dirty="0" err="1"/>
              <a:t>măsurile</a:t>
            </a:r>
            <a:r>
              <a:rPr lang="en-US" dirty="0"/>
              <a:t> de </a:t>
            </a:r>
            <a:r>
              <a:rPr lang="en-US" dirty="0" err="1"/>
              <a:t>protecție</a:t>
            </a:r>
            <a:r>
              <a:rPr lang="en-US" dirty="0"/>
              <a:t> </a:t>
            </a:r>
            <a:r>
              <a:rPr lang="en-US" dirty="0" err="1"/>
              <a:t>dispuse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materie</a:t>
            </a:r>
            <a:r>
              <a:rPr lang="en-US" dirty="0"/>
              <a:t> </a:t>
            </a:r>
            <a:r>
              <a:rPr lang="en-US" dirty="0" err="1"/>
              <a:t>civilă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statul</a:t>
            </a:r>
            <a:r>
              <a:rPr lang="en-US" dirty="0"/>
              <a:t> </a:t>
            </a:r>
            <a:r>
              <a:rPr lang="en-US" dirty="0" err="1"/>
              <a:t>membru</a:t>
            </a:r>
            <a:r>
              <a:rPr lang="en-US" dirty="0"/>
              <a:t> de </a:t>
            </a:r>
            <a:r>
              <a:rPr lang="en-US" dirty="0" err="1"/>
              <a:t>origine</a:t>
            </a:r>
            <a:r>
              <a:rPr lang="en-US" dirty="0"/>
              <a:t> </a:t>
            </a:r>
            <a:r>
              <a:rPr lang="en-US" dirty="0" err="1"/>
              <a:t>ar</a:t>
            </a:r>
            <a:r>
              <a:rPr lang="en-US" dirty="0"/>
              <a:t> </a:t>
            </a:r>
            <a:r>
              <a:rPr lang="en-US" dirty="0" err="1"/>
              <a:t>trebui</a:t>
            </a:r>
            <a:r>
              <a:rPr lang="en-US" dirty="0"/>
              <a:t> </a:t>
            </a:r>
            <a:r>
              <a:rPr lang="en-US" dirty="0" err="1"/>
              <a:t>recunoscute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statul</a:t>
            </a:r>
            <a:r>
              <a:rPr lang="en-US" dirty="0"/>
              <a:t> </a:t>
            </a:r>
            <a:r>
              <a:rPr lang="en-US" dirty="0" err="1"/>
              <a:t>membru</a:t>
            </a:r>
            <a:r>
              <a:rPr lang="en-US" dirty="0"/>
              <a:t> </a:t>
            </a:r>
            <a:r>
              <a:rPr lang="en-US" dirty="0" err="1"/>
              <a:t>solicitat</a:t>
            </a:r>
            <a:r>
              <a:rPr lang="en-US" dirty="0"/>
              <a:t> ca </a:t>
            </a:r>
            <a:r>
              <a:rPr lang="en-US" dirty="0" err="1"/>
              <a:t>măsuri</a:t>
            </a:r>
            <a:r>
              <a:rPr lang="en-US" dirty="0"/>
              <a:t> de </a:t>
            </a:r>
            <a:r>
              <a:rPr lang="en-US" dirty="0" err="1"/>
              <a:t>protecție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materie</a:t>
            </a:r>
            <a:r>
              <a:rPr lang="en-US" dirty="0"/>
              <a:t> </a:t>
            </a:r>
            <a:r>
              <a:rPr lang="en-US" dirty="0" err="1" smtClean="0"/>
              <a:t>civilă</a:t>
            </a:r>
            <a:r>
              <a:rPr lang="en-US" dirty="0" smtClean="0"/>
              <a:t>”.</a:t>
            </a:r>
          </a:p>
          <a:p>
            <a:pPr marL="0" indent="0" algn="r">
              <a:buNone/>
            </a:pPr>
            <a:r>
              <a:rPr lang="en-US" dirty="0" smtClean="0"/>
              <a:t>Par. 14, </a:t>
            </a:r>
            <a:r>
              <a:rPr lang="en-US" dirty="0" err="1" smtClean="0"/>
              <a:t>Preambul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3938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Notiunea de </a:t>
            </a:r>
            <a:r>
              <a:rPr lang="ro-RO" i="1" dirty="0" smtClean="0"/>
              <a:t>victima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 smtClean="0"/>
              <a:t>Faptul</a:t>
            </a:r>
            <a:r>
              <a:rPr lang="en-US" dirty="0" smtClean="0"/>
              <a:t> </a:t>
            </a:r>
            <a:r>
              <a:rPr lang="en-US" dirty="0" err="1"/>
              <a:t>că</a:t>
            </a:r>
            <a:r>
              <a:rPr lang="en-US" dirty="0"/>
              <a:t> o </a:t>
            </a:r>
            <a:r>
              <a:rPr lang="en-US" dirty="0" err="1"/>
              <a:t>persoană</a:t>
            </a:r>
            <a:r>
              <a:rPr lang="en-US" dirty="0"/>
              <a:t> face </a:t>
            </a:r>
            <a:r>
              <a:rPr lang="en-US" dirty="0" err="1"/>
              <a:t>obiectul</a:t>
            </a:r>
            <a:r>
              <a:rPr lang="en-US" dirty="0"/>
              <a:t> </a:t>
            </a:r>
            <a:r>
              <a:rPr lang="en-US" dirty="0" err="1"/>
              <a:t>unei</a:t>
            </a:r>
            <a:r>
              <a:rPr lang="en-US" dirty="0"/>
              <a:t> </a:t>
            </a:r>
            <a:r>
              <a:rPr lang="en-US" dirty="0" err="1"/>
              <a:t>măsuri</a:t>
            </a:r>
            <a:r>
              <a:rPr lang="en-US" dirty="0"/>
              <a:t> de </a:t>
            </a:r>
            <a:r>
              <a:rPr lang="en-US" dirty="0" err="1"/>
              <a:t>protecție</a:t>
            </a:r>
            <a:r>
              <a:rPr lang="en-US" dirty="0"/>
              <a:t> </a:t>
            </a:r>
            <a:r>
              <a:rPr lang="en-US" dirty="0" err="1"/>
              <a:t>dispuse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materie</a:t>
            </a:r>
            <a:r>
              <a:rPr lang="en-US" dirty="0"/>
              <a:t> </a:t>
            </a:r>
            <a:r>
              <a:rPr lang="en-US" dirty="0" err="1"/>
              <a:t>civilă</a:t>
            </a:r>
            <a:r>
              <a:rPr lang="en-US" dirty="0"/>
              <a:t> nu exclude </a:t>
            </a:r>
            <a:r>
              <a:rPr lang="en-US" dirty="0" err="1"/>
              <a:t>neapărat</a:t>
            </a:r>
            <a:r>
              <a:rPr lang="en-US" dirty="0"/>
              <a:t> </a:t>
            </a:r>
            <a:r>
              <a:rPr lang="en-US" dirty="0" err="1"/>
              <a:t>posibilitatea</a:t>
            </a:r>
            <a:r>
              <a:rPr lang="en-US" dirty="0"/>
              <a:t> ca </a:t>
            </a:r>
            <a:r>
              <a:rPr lang="en-US" dirty="0" err="1"/>
              <a:t>persoana</a:t>
            </a:r>
            <a:r>
              <a:rPr lang="en-US" dirty="0"/>
              <a:t> </a:t>
            </a:r>
            <a:r>
              <a:rPr lang="en-US" dirty="0" err="1"/>
              <a:t>respectivă</a:t>
            </a:r>
            <a:r>
              <a:rPr lang="en-US" dirty="0"/>
              <a:t> </a:t>
            </a:r>
            <a:r>
              <a:rPr lang="en-US" dirty="0" err="1"/>
              <a:t>să</a:t>
            </a:r>
            <a:r>
              <a:rPr lang="en-US" dirty="0"/>
              <a:t> fie </a:t>
            </a:r>
            <a:r>
              <a:rPr lang="en-US" dirty="0" err="1"/>
              <a:t>definită</a:t>
            </a:r>
            <a:r>
              <a:rPr lang="en-US" dirty="0"/>
              <a:t> </a:t>
            </a:r>
            <a:r>
              <a:rPr lang="en-US" dirty="0" err="1"/>
              <a:t>drept</a:t>
            </a:r>
            <a:r>
              <a:rPr lang="en-US" dirty="0"/>
              <a:t> „</a:t>
            </a:r>
            <a:r>
              <a:rPr lang="en-US" dirty="0" err="1"/>
              <a:t>victimă</a:t>
            </a:r>
            <a:r>
              <a:rPr lang="en-US" dirty="0"/>
              <a:t>”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temeiul</a:t>
            </a:r>
            <a:r>
              <a:rPr lang="en-US" dirty="0"/>
              <a:t> </a:t>
            </a:r>
            <a:r>
              <a:rPr lang="en-US" dirty="0" err="1"/>
              <a:t>directivei</a:t>
            </a:r>
            <a:r>
              <a:rPr lang="en-US" dirty="0"/>
              <a:t> </a:t>
            </a:r>
            <a:r>
              <a:rPr lang="en-US" dirty="0" smtClean="0"/>
              <a:t>2012/29/UE</a:t>
            </a:r>
            <a:r>
              <a:rPr lang="ro-RO" dirty="0" smtClean="0"/>
              <a:t>. </a:t>
            </a:r>
          </a:p>
          <a:p>
            <a:pPr marL="0" indent="0">
              <a:buNone/>
            </a:pPr>
            <a:endParaRPr lang="ro-RO" dirty="0" smtClean="0"/>
          </a:p>
          <a:p>
            <a:pPr marL="0" indent="0">
              <a:buNone/>
            </a:pPr>
            <a:r>
              <a:rPr lang="ro-RO" dirty="0" smtClean="0"/>
              <a:t>Par. 8</a:t>
            </a:r>
            <a:r>
              <a:rPr lang="en-US" dirty="0" smtClean="0"/>
              <a:t>, </a:t>
            </a:r>
            <a:r>
              <a:rPr lang="en-US" dirty="0" err="1" smtClean="0"/>
              <a:t>Preambul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6368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Măsuri naționale de executare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pPr marL="0" indent="0">
              <a:buNone/>
            </a:pPr>
            <a:r>
              <a:rPr lang="ro-RO" dirty="0" smtClean="0"/>
              <a:t>R</a:t>
            </a:r>
            <a:r>
              <a:rPr lang="en-US" dirty="0" err="1" smtClean="0"/>
              <a:t>egulament</a:t>
            </a:r>
            <a:r>
              <a:rPr lang="ro-RO" dirty="0" smtClean="0"/>
              <a:t>ul</a:t>
            </a:r>
            <a:r>
              <a:rPr lang="en-US" dirty="0" smtClean="0"/>
              <a:t> “nu </a:t>
            </a:r>
            <a:r>
              <a:rPr lang="en-US" dirty="0" err="1"/>
              <a:t>obligă</a:t>
            </a:r>
            <a:r>
              <a:rPr lang="en-US" dirty="0"/>
              <a:t> </a:t>
            </a:r>
            <a:r>
              <a:rPr lang="en-US" dirty="0" err="1"/>
              <a:t>statele</a:t>
            </a:r>
            <a:r>
              <a:rPr lang="en-US" dirty="0"/>
              <a:t> </a:t>
            </a:r>
            <a:r>
              <a:rPr lang="en-US" dirty="0" err="1"/>
              <a:t>membre</a:t>
            </a:r>
            <a:r>
              <a:rPr lang="en-US" dirty="0"/>
              <a:t> să </a:t>
            </a:r>
            <a:r>
              <a:rPr lang="en-US" dirty="0" err="1"/>
              <a:t>își</a:t>
            </a:r>
            <a:r>
              <a:rPr lang="en-US" dirty="0"/>
              <a:t> </a:t>
            </a:r>
            <a:r>
              <a:rPr lang="en-US" dirty="0" err="1"/>
              <a:t>modifice</a:t>
            </a:r>
            <a:r>
              <a:rPr lang="en-US" dirty="0"/>
              <a:t> </a:t>
            </a:r>
            <a:r>
              <a:rPr lang="en-US" dirty="0" err="1"/>
              <a:t>sistemele</a:t>
            </a:r>
            <a:r>
              <a:rPr lang="en-US" dirty="0"/>
              <a:t> </a:t>
            </a:r>
            <a:r>
              <a:rPr lang="en-US" dirty="0" err="1"/>
              <a:t>naționale</a:t>
            </a:r>
            <a:r>
              <a:rPr lang="en-US" dirty="0"/>
              <a:t> </a:t>
            </a:r>
            <a:r>
              <a:rPr lang="en-US" dirty="0" err="1"/>
              <a:t>astfel</a:t>
            </a:r>
            <a:r>
              <a:rPr lang="en-US" dirty="0"/>
              <a:t> </a:t>
            </a:r>
            <a:r>
              <a:rPr lang="en-US" dirty="0" err="1"/>
              <a:t>încât</a:t>
            </a:r>
            <a:r>
              <a:rPr lang="en-US" dirty="0"/>
              <a:t> să </a:t>
            </a:r>
            <a:r>
              <a:rPr lang="en-US" dirty="0" err="1"/>
              <a:t>permită</a:t>
            </a:r>
            <a:r>
              <a:rPr lang="en-US" dirty="0"/>
              <a:t> </a:t>
            </a:r>
            <a:r>
              <a:rPr lang="en-US" dirty="0" err="1"/>
              <a:t>dispunerea</a:t>
            </a:r>
            <a:r>
              <a:rPr lang="en-US" dirty="0"/>
              <a:t> de </a:t>
            </a:r>
            <a:r>
              <a:rPr lang="en-US" dirty="0" err="1"/>
              <a:t>măsuri</a:t>
            </a:r>
            <a:r>
              <a:rPr lang="en-US" dirty="0"/>
              <a:t> de </a:t>
            </a:r>
            <a:r>
              <a:rPr lang="en-US" dirty="0" err="1"/>
              <a:t>protecție</a:t>
            </a:r>
            <a:r>
              <a:rPr lang="en-US" dirty="0"/>
              <a:t> în </a:t>
            </a:r>
            <a:r>
              <a:rPr lang="en-US" dirty="0" err="1"/>
              <a:t>materie</a:t>
            </a:r>
            <a:r>
              <a:rPr lang="en-US" dirty="0"/>
              <a:t> </a:t>
            </a:r>
            <a:r>
              <a:rPr lang="en-US" dirty="0" err="1"/>
              <a:t>civilă</a:t>
            </a:r>
            <a:r>
              <a:rPr lang="en-US" dirty="0"/>
              <a:t>, </a:t>
            </a:r>
            <a:r>
              <a:rPr lang="en-US" dirty="0" err="1"/>
              <a:t>nici</a:t>
            </a:r>
            <a:r>
              <a:rPr lang="en-US" dirty="0"/>
              <a:t> să </a:t>
            </a:r>
            <a:r>
              <a:rPr lang="en-US" dirty="0" err="1"/>
              <a:t>introducă</a:t>
            </a:r>
            <a:r>
              <a:rPr lang="en-US" dirty="0"/>
              <a:t> </a:t>
            </a:r>
            <a:r>
              <a:rPr lang="en-US" dirty="0" err="1"/>
              <a:t>măsuri</a:t>
            </a:r>
            <a:r>
              <a:rPr lang="en-US" dirty="0"/>
              <a:t> de </a:t>
            </a:r>
            <a:r>
              <a:rPr lang="en-US" dirty="0" err="1"/>
              <a:t>protecție</a:t>
            </a:r>
            <a:r>
              <a:rPr lang="en-US" dirty="0"/>
              <a:t> în </a:t>
            </a:r>
            <a:r>
              <a:rPr lang="en-US" dirty="0" err="1"/>
              <a:t>materie</a:t>
            </a:r>
            <a:r>
              <a:rPr lang="en-US" dirty="0"/>
              <a:t> </a:t>
            </a:r>
            <a:r>
              <a:rPr lang="en-US" dirty="0" err="1"/>
              <a:t>civilă</a:t>
            </a:r>
            <a:r>
              <a:rPr lang="en-US" dirty="0"/>
              <a:t> pentru </a:t>
            </a:r>
            <a:r>
              <a:rPr lang="en-US" dirty="0" err="1"/>
              <a:t>aplicarea</a:t>
            </a:r>
            <a:r>
              <a:rPr lang="en-US" dirty="0"/>
              <a:t> </a:t>
            </a:r>
            <a:r>
              <a:rPr lang="en-US" dirty="0" err="1" smtClean="0"/>
              <a:t>regulamentu</a:t>
            </a:r>
            <a:r>
              <a:rPr lang="ro-RO" dirty="0" smtClean="0"/>
              <a:t>lu</a:t>
            </a:r>
            <a:r>
              <a:rPr lang="en-US" dirty="0" err="1" smtClean="0"/>
              <a:t>i</a:t>
            </a:r>
            <a:r>
              <a:rPr lang="en-US" dirty="0" smtClean="0"/>
              <a:t>”. </a:t>
            </a:r>
          </a:p>
          <a:p>
            <a:pPr marL="0" indent="0">
              <a:buNone/>
            </a:pPr>
            <a:r>
              <a:rPr lang="en-US" dirty="0" smtClean="0"/>
              <a:t>Par. 12, </a:t>
            </a:r>
            <a:r>
              <a:rPr lang="en-US" dirty="0" err="1" smtClean="0"/>
              <a:t>Preambul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8633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Autorit</a:t>
            </a:r>
            <a:r>
              <a:rPr lang="ro-RO" dirty="0" smtClean="0"/>
              <a:t>ățile care aplică Regulamentul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Autorități judiciare</a:t>
            </a:r>
          </a:p>
          <a:p>
            <a:r>
              <a:rPr lang="ro-RO" dirty="0" smtClean="0"/>
              <a:t>Autorități administrative</a:t>
            </a:r>
          </a:p>
          <a:p>
            <a:pPr marL="0" indent="0">
              <a:buNone/>
            </a:pPr>
            <a:r>
              <a:rPr lang="en-US" dirty="0" smtClean="0"/>
              <a:t>“</a:t>
            </a:r>
            <a:r>
              <a:rPr lang="en-US" dirty="0" err="1" smtClean="0"/>
              <a:t>În</a:t>
            </a:r>
            <a:r>
              <a:rPr lang="en-US" dirty="0" smtClean="0"/>
              <a:t> </a:t>
            </a:r>
            <a:r>
              <a:rPr lang="en-US" dirty="0" err="1"/>
              <a:t>niciun</a:t>
            </a:r>
            <a:r>
              <a:rPr lang="en-US" dirty="0"/>
              <a:t> </a:t>
            </a:r>
            <a:r>
              <a:rPr lang="en-US" dirty="0" err="1"/>
              <a:t>caz</a:t>
            </a:r>
            <a:r>
              <a:rPr lang="en-US" dirty="0"/>
              <a:t> nu </a:t>
            </a:r>
            <a:r>
              <a:rPr lang="en-US" dirty="0" err="1"/>
              <a:t>ar</a:t>
            </a:r>
            <a:r>
              <a:rPr lang="en-US" dirty="0"/>
              <a:t> </a:t>
            </a:r>
            <a:r>
              <a:rPr lang="en-US" dirty="0" err="1"/>
              <a:t>trebui</a:t>
            </a:r>
            <a:r>
              <a:rPr lang="en-US" dirty="0"/>
              <a:t> ca </a:t>
            </a:r>
            <a:r>
              <a:rPr lang="en-US" dirty="0" err="1"/>
              <a:t>autoritățile</a:t>
            </a:r>
            <a:r>
              <a:rPr lang="en-US" dirty="0"/>
              <a:t> </a:t>
            </a:r>
            <a:r>
              <a:rPr lang="en-US" dirty="0" err="1"/>
              <a:t>polițienești</a:t>
            </a:r>
            <a:r>
              <a:rPr lang="en-US" dirty="0"/>
              <a:t> </a:t>
            </a:r>
            <a:r>
              <a:rPr lang="en-US" dirty="0" err="1"/>
              <a:t>să</a:t>
            </a:r>
            <a:r>
              <a:rPr lang="en-US" dirty="0"/>
              <a:t> fie considerate </a:t>
            </a:r>
            <a:r>
              <a:rPr lang="en-US" dirty="0" err="1"/>
              <a:t>autorități</a:t>
            </a:r>
            <a:r>
              <a:rPr lang="en-US" dirty="0"/>
              <a:t> </a:t>
            </a:r>
            <a:r>
              <a:rPr lang="en-US" dirty="0" err="1" smtClean="0"/>
              <a:t>emitente</a:t>
            </a:r>
            <a:r>
              <a:rPr lang="en-US" dirty="0" smtClean="0"/>
              <a:t>”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sensul</a:t>
            </a:r>
            <a:r>
              <a:rPr lang="en-US" dirty="0"/>
              <a:t> </a:t>
            </a:r>
            <a:r>
              <a:rPr lang="ro-RO" dirty="0" smtClean="0"/>
              <a:t>regulamentului.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Par. 13 din </a:t>
            </a:r>
            <a:r>
              <a:rPr lang="en-US" dirty="0" err="1" smtClean="0"/>
              <a:t>Preambul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62381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Limitele</a:t>
            </a:r>
            <a:r>
              <a:rPr lang="en-US" dirty="0" smtClean="0"/>
              <a:t> </a:t>
            </a:r>
            <a:r>
              <a:rPr lang="en-US" dirty="0" err="1" smtClean="0"/>
              <a:t>regulamentului</a:t>
            </a:r>
            <a:r>
              <a:rPr lang="en-US" dirty="0" smtClean="0"/>
              <a:t>: </a:t>
            </a:r>
            <a:r>
              <a:rPr lang="en-US" dirty="0" err="1" smtClean="0"/>
              <a:t>recunoa</a:t>
            </a:r>
            <a:r>
              <a:rPr lang="ro-RO" dirty="0" smtClean="0"/>
              <a:t>ș</a:t>
            </a:r>
            <a:r>
              <a:rPr lang="en-US" dirty="0" err="1" smtClean="0"/>
              <a:t>terea</a:t>
            </a:r>
            <a:r>
              <a:rPr lang="ro-RO" dirty="0" smtClean="0"/>
              <a:t>, nu procedura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o-RO" dirty="0" smtClean="0"/>
              <a:t>Regulamentul</a:t>
            </a:r>
            <a:endParaRPr lang="en-US" dirty="0"/>
          </a:p>
          <a:p>
            <a:pPr marL="0" indent="0">
              <a:buNone/>
            </a:pPr>
            <a:r>
              <a:rPr lang="ro-RO" b="1" dirty="0" smtClean="0"/>
              <a:t>* </a:t>
            </a:r>
            <a:r>
              <a:rPr lang="ro-RO" dirty="0" smtClean="0"/>
              <a:t>abordează </a:t>
            </a:r>
            <a:r>
              <a:rPr lang="en-US" dirty="0" err="1" smtClean="0"/>
              <a:t>doar</a:t>
            </a:r>
            <a:r>
              <a:rPr lang="en-US" dirty="0" smtClean="0"/>
              <a:t> </a:t>
            </a:r>
            <a:r>
              <a:rPr lang="en-US" dirty="0" err="1"/>
              <a:t>recunoașterea</a:t>
            </a:r>
            <a:r>
              <a:rPr lang="en-US" dirty="0"/>
              <a:t> </a:t>
            </a:r>
            <a:r>
              <a:rPr lang="en-US" dirty="0" err="1"/>
              <a:t>obligației</a:t>
            </a:r>
            <a:r>
              <a:rPr lang="en-US" dirty="0"/>
              <a:t> </a:t>
            </a:r>
            <a:r>
              <a:rPr lang="en-US" dirty="0" err="1"/>
              <a:t>impuse</a:t>
            </a:r>
            <a:r>
              <a:rPr lang="en-US" dirty="0"/>
              <a:t> </a:t>
            </a:r>
            <a:r>
              <a:rPr lang="en-US" dirty="0" err="1"/>
              <a:t>prin</a:t>
            </a:r>
            <a:r>
              <a:rPr lang="en-US" dirty="0"/>
              <a:t> </a:t>
            </a:r>
            <a:r>
              <a:rPr lang="en-US" dirty="0" err="1"/>
              <a:t>măsura</a:t>
            </a:r>
            <a:r>
              <a:rPr lang="en-US" dirty="0"/>
              <a:t> de </a:t>
            </a:r>
            <a:r>
              <a:rPr lang="en-US" dirty="0" err="1"/>
              <a:t>protecție</a:t>
            </a:r>
            <a:r>
              <a:rPr lang="en-US" dirty="0"/>
              <a:t>. </a:t>
            </a:r>
            <a:endParaRPr lang="ro-RO" dirty="0" smtClean="0"/>
          </a:p>
          <a:p>
            <a:pPr marL="0" indent="0">
              <a:buNone/>
            </a:pPr>
            <a:r>
              <a:rPr lang="ro-RO" b="1" dirty="0" smtClean="0"/>
              <a:t>* </a:t>
            </a:r>
            <a:r>
              <a:rPr lang="en-US" dirty="0" smtClean="0"/>
              <a:t>nu </a:t>
            </a:r>
            <a:r>
              <a:rPr lang="en-US" dirty="0" err="1" smtClean="0"/>
              <a:t>reglemente</a:t>
            </a:r>
            <a:r>
              <a:rPr lang="ro-RO" dirty="0" smtClean="0"/>
              <a:t>ază</a:t>
            </a:r>
            <a:r>
              <a:rPr lang="en-US" dirty="0" smtClean="0"/>
              <a:t> </a:t>
            </a:r>
            <a:r>
              <a:rPr lang="en-US" dirty="0" err="1"/>
              <a:t>procedurile</a:t>
            </a:r>
            <a:r>
              <a:rPr lang="en-US" dirty="0"/>
              <a:t> pentru </a:t>
            </a:r>
            <a:r>
              <a:rPr lang="en-US" dirty="0" err="1"/>
              <a:t>punerea</a:t>
            </a:r>
            <a:r>
              <a:rPr lang="en-US" dirty="0"/>
              <a:t> în </a:t>
            </a:r>
            <a:r>
              <a:rPr lang="en-US" dirty="0" err="1"/>
              <a:t>aplicare</a:t>
            </a:r>
            <a:r>
              <a:rPr lang="en-US" dirty="0"/>
              <a:t> sau </a:t>
            </a:r>
            <a:r>
              <a:rPr lang="en-US" dirty="0" err="1"/>
              <a:t>executarea</a:t>
            </a:r>
            <a:r>
              <a:rPr lang="en-US" dirty="0"/>
              <a:t> </a:t>
            </a:r>
            <a:r>
              <a:rPr lang="en-US" dirty="0" err="1"/>
              <a:t>măsurii</a:t>
            </a:r>
            <a:r>
              <a:rPr lang="en-US" dirty="0"/>
              <a:t> de </a:t>
            </a:r>
            <a:r>
              <a:rPr lang="en-US" dirty="0" err="1"/>
              <a:t>protecție</a:t>
            </a:r>
            <a:r>
              <a:rPr lang="en-US" dirty="0"/>
              <a:t> </a:t>
            </a:r>
            <a:endParaRPr lang="ro-RO" dirty="0" smtClean="0"/>
          </a:p>
          <a:p>
            <a:pPr marL="0" indent="0">
              <a:buNone/>
            </a:pPr>
            <a:r>
              <a:rPr lang="ro-RO" b="1" dirty="0" smtClean="0"/>
              <a:t>* </a:t>
            </a:r>
            <a:r>
              <a:rPr lang="ro-RO" dirty="0" smtClean="0"/>
              <a:t>nu</a:t>
            </a:r>
            <a:r>
              <a:rPr lang="en-US" dirty="0" smtClean="0"/>
              <a:t> </a:t>
            </a:r>
            <a:r>
              <a:rPr lang="en-US" dirty="0" err="1" smtClean="0"/>
              <a:t>includ</a:t>
            </a:r>
            <a:r>
              <a:rPr lang="ro-RO" dirty="0" smtClean="0"/>
              <a:t>e</a:t>
            </a:r>
            <a:r>
              <a:rPr lang="en-US" dirty="0" smtClean="0"/>
              <a:t> </a:t>
            </a:r>
            <a:r>
              <a:rPr lang="en-US" dirty="0"/>
              <a:t>în </a:t>
            </a:r>
            <a:r>
              <a:rPr lang="en-US" dirty="0" err="1"/>
              <a:t>sfera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de </a:t>
            </a:r>
            <a:r>
              <a:rPr lang="en-US" dirty="0" err="1"/>
              <a:t>aplicare</a:t>
            </a:r>
            <a:r>
              <a:rPr lang="en-US" dirty="0"/>
              <a:t> </a:t>
            </a:r>
            <a:r>
              <a:rPr lang="en-US" dirty="0" err="1"/>
              <a:t>potențialele</a:t>
            </a:r>
            <a:r>
              <a:rPr lang="en-US" dirty="0"/>
              <a:t> </a:t>
            </a:r>
            <a:r>
              <a:rPr lang="en-US" dirty="0" err="1"/>
              <a:t>sancțiuni</a:t>
            </a:r>
            <a:r>
              <a:rPr lang="en-US" dirty="0"/>
              <a:t> care </a:t>
            </a:r>
            <a:r>
              <a:rPr lang="en-US" dirty="0" err="1"/>
              <a:t>ar</a:t>
            </a:r>
            <a:r>
              <a:rPr lang="en-US" dirty="0"/>
              <a:t> </a:t>
            </a:r>
            <a:r>
              <a:rPr lang="en-US" dirty="0" err="1"/>
              <a:t>putea</a:t>
            </a:r>
            <a:r>
              <a:rPr lang="en-US" dirty="0"/>
              <a:t> fi </a:t>
            </a:r>
            <a:r>
              <a:rPr lang="en-US" dirty="0" err="1"/>
              <a:t>impuse</a:t>
            </a:r>
            <a:r>
              <a:rPr lang="en-US" dirty="0"/>
              <a:t> </a:t>
            </a:r>
            <a:r>
              <a:rPr lang="en-US" dirty="0" err="1"/>
              <a:t>dacă</a:t>
            </a:r>
            <a:r>
              <a:rPr lang="en-US" dirty="0"/>
              <a:t> </a:t>
            </a:r>
            <a:r>
              <a:rPr lang="en-US" dirty="0" err="1"/>
              <a:t>obligația</a:t>
            </a:r>
            <a:r>
              <a:rPr lang="en-US" dirty="0"/>
              <a:t> </a:t>
            </a:r>
            <a:r>
              <a:rPr lang="en-US" dirty="0" err="1"/>
              <a:t>dispusă</a:t>
            </a:r>
            <a:r>
              <a:rPr lang="en-US" dirty="0"/>
              <a:t> </a:t>
            </a:r>
            <a:r>
              <a:rPr lang="en-US" dirty="0" err="1"/>
              <a:t>prin</a:t>
            </a:r>
            <a:r>
              <a:rPr lang="en-US" dirty="0"/>
              <a:t> </a:t>
            </a:r>
            <a:r>
              <a:rPr lang="en-US" dirty="0" err="1"/>
              <a:t>măsura</a:t>
            </a:r>
            <a:r>
              <a:rPr lang="en-US" dirty="0"/>
              <a:t> de </a:t>
            </a:r>
            <a:r>
              <a:rPr lang="en-US" dirty="0" err="1"/>
              <a:t>protecție</a:t>
            </a:r>
            <a:r>
              <a:rPr lang="en-US" dirty="0"/>
              <a:t> </a:t>
            </a:r>
            <a:r>
              <a:rPr lang="en-US" dirty="0" err="1"/>
              <a:t>ar</a:t>
            </a:r>
            <a:r>
              <a:rPr lang="en-US" dirty="0"/>
              <a:t> fi </a:t>
            </a:r>
            <a:r>
              <a:rPr lang="en-US" dirty="0" err="1"/>
              <a:t>încălcată</a:t>
            </a:r>
            <a:r>
              <a:rPr lang="en-US" dirty="0"/>
              <a:t> în </a:t>
            </a:r>
            <a:r>
              <a:rPr lang="en-US" dirty="0" err="1"/>
              <a:t>statul</a:t>
            </a:r>
            <a:r>
              <a:rPr lang="en-US" dirty="0"/>
              <a:t> </a:t>
            </a:r>
            <a:r>
              <a:rPr lang="en-US" dirty="0" err="1"/>
              <a:t>membru</a:t>
            </a:r>
            <a:r>
              <a:rPr lang="en-US" dirty="0"/>
              <a:t> </a:t>
            </a:r>
            <a:r>
              <a:rPr lang="en-US" dirty="0" err="1" smtClean="0"/>
              <a:t>solicitat</a:t>
            </a:r>
            <a:r>
              <a:rPr lang="en-US" dirty="0" smtClean="0"/>
              <a:t>.</a:t>
            </a:r>
            <a:r>
              <a:rPr lang="ro-RO" dirty="0" smtClean="0"/>
              <a:t> </a:t>
            </a:r>
          </a:p>
          <a:p>
            <a:pPr marL="0" indent="0">
              <a:buNone/>
            </a:pPr>
            <a:r>
              <a:rPr lang="ro-RO" dirty="0" smtClean="0"/>
              <a:t>Aceste aspecte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/>
              <a:t>lăsate</a:t>
            </a:r>
            <a:r>
              <a:rPr lang="en-US" dirty="0"/>
              <a:t> la </a:t>
            </a:r>
            <a:r>
              <a:rPr lang="en-US" dirty="0" err="1"/>
              <a:t>latitudinea</a:t>
            </a:r>
            <a:r>
              <a:rPr lang="en-US" dirty="0"/>
              <a:t> </a:t>
            </a:r>
            <a:r>
              <a:rPr lang="en-US" dirty="0" err="1"/>
              <a:t>dreptului</a:t>
            </a:r>
            <a:r>
              <a:rPr lang="en-US" dirty="0"/>
              <a:t> </a:t>
            </a:r>
            <a:r>
              <a:rPr lang="en-US" dirty="0" err="1"/>
              <a:t>statului</a:t>
            </a:r>
            <a:r>
              <a:rPr lang="en-US" dirty="0"/>
              <a:t> </a:t>
            </a:r>
            <a:r>
              <a:rPr lang="en-US" dirty="0" err="1"/>
              <a:t>membru</a:t>
            </a:r>
            <a:r>
              <a:rPr lang="en-US" dirty="0"/>
              <a:t> </a:t>
            </a:r>
            <a:r>
              <a:rPr lang="en-US" dirty="0" err="1"/>
              <a:t>respectiv</a:t>
            </a:r>
            <a:r>
              <a:rPr lang="en-US" dirty="0"/>
              <a:t>. </a:t>
            </a:r>
            <a:endParaRPr lang="ro-RO" dirty="0" smtClean="0"/>
          </a:p>
          <a:p>
            <a:pPr marL="0" indent="0">
              <a:buNone/>
            </a:pPr>
            <a:r>
              <a:rPr lang="en-US" dirty="0" smtClean="0"/>
              <a:t>Cu </a:t>
            </a:r>
            <a:r>
              <a:rPr lang="en-US" dirty="0" err="1"/>
              <a:t>toate</a:t>
            </a:r>
            <a:r>
              <a:rPr lang="en-US" dirty="0"/>
              <a:t> </a:t>
            </a:r>
            <a:r>
              <a:rPr lang="en-US" dirty="0" err="1"/>
              <a:t>acestea</a:t>
            </a:r>
            <a:r>
              <a:rPr lang="en-US" dirty="0"/>
              <a:t>,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conformitate</a:t>
            </a:r>
            <a:r>
              <a:rPr lang="en-US" dirty="0"/>
              <a:t> cu </a:t>
            </a:r>
            <a:r>
              <a:rPr lang="en-US" dirty="0" err="1"/>
              <a:t>principiile</a:t>
            </a:r>
            <a:r>
              <a:rPr lang="en-US" dirty="0"/>
              <a:t> </a:t>
            </a:r>
            <a:r>
              <a:rPr lang="en-US" dirty="0" err="1"/>
              <a:t>generale</a:t>
            </a:r>
            <a:r>
              <a:rPr lang="en-US" dirty="0"/>
              <a:t> ale </a:t>
            </a:r>
            <a:r>
              <a:rPr lang="en-US" dirty="0" err="1"/>
              <a:t>dreptului</a:t>
            </a:r>
            <a:r>
              <a:rPr lang="en-US" dirty="0"/>
              <a:t> </a:t>
            </a:r>
            <a:r>
              <a:rPr lang="en-US" dirty="0" err="1"/>
              <a:t>Uniunii</a:t>
            </a:r>
            <a:r>
              <a:rPr lang="en-US" dirty="0"/>
              <a:t> </a:t>
            </a:r>
            <a:r>
              <a:rPr lang="en-US" dirty="0" err="1"/>
              <a:t>și</a:t>
            </a:r>
            <a:r>
              <a:rPr lang="en-US" dirty="0"/>
              <a:t>, </a:t>
            </a:r>
            <a:r>
              <a:rPr lang="en-US" dirty="0" err="1"/>
              <a:t>în</a:t>
            </a:r>
            <a:r>
              <a:rPr lang="en-US" dirty="0"/>
              <a:t> special, cu </a:t>
            </a:r>
            <a:r>
              <a:rPr lang="en-US" dirty="0" err="1"/>
              <a:t>principiul</a:t>
            </a:r>
            <a:r>
              <a:rPr lang="en-US" dirty="0"/>
              <a:t> </a:t>
            </a:r>
            <a:r>
              <a:rPr lang="en-US" dirty="0" err="1"/>
              <a:t>recunoașterii</a:t>
            </a:r>
            <a:r>
              <a:rPr lang="en-US" dirty="0"/>
              <a:t> </a:t>
            </a:r>
            <a:r>
              <a:rPr lang="en-US" dirty="0" err="1"/>
              <a:t>reciproce</a:t>
            </a:r>
            <a:r>
              <a:rPr lang="en-US" dirty="0"/>
              <a:t>, </a:t>
            </a:r>
            <a:r>
              <a:rPr lang="en-US" dirty="0" err="1"/>
              <a:t>statele</a:t>
            </a:r>
            <a:r>
              <a:rPr lang="en-US" dirty="0"/>
              <a:t> </a:t>
            </a:r>
            <a:r>
              <a:rPr lang="en-US" dirty="0" err="1"/>
              <a:t>membre</a:t>
            </a:r>
            <a:r>
              <a:rPr lang="en-US" dirty="0"/>
              <a:t> </a:t>
            </a:r>
            <a:r>
              <a:rPr lang="en-US" dirty="0" err="1"/>
              <a:t>urmează</a:t>
            </a:r>
            <a:r>
              <a:rPr lang="en-US" dirty="0"/>
              <a:t> </a:t>
            </a:r>
            <a:r>
              <a:rPr lang="en-US" dirty="0" err="1"/>
              <a:t>să</a:t>
            </a:r>
            <a:r>
              <a:rPr lang="en-US" dirty="0"/>
              <a:t> </a:t>
            </a:r>
            <a:r>
              <a:rPr lang="en-US" dirty="0" err="1"/>
              <a:t>garanteze</a:t>
            </a:r>
            <a:r>
              <a:rPr lang="en-US" dirty="0"/>
              <a:t> </a:t>
            </a:r>
            <a:r>
              <a:rPr lang="en-US" dirty="0" err="1"/>
              <a:t>că</a:t>
            </a:r>
            <a:r>
              <a:rPr lang="en-US" dirty="0"/>
              <a:t> </a:t>
            </a:r>
            <a:r>
              <a:rPr lang="en-US" dirty="0" err="1"/>
              <a:t>măsurile</a:t>
            </a:r>
            <a:r>
              <a:rPr lang="en-US" dirty="0"/>
              <a:t> de </a:t>
            </a:r>
            <a:r>
              <a:rPr lang="en-US" dirty="0" err="1"/>
              <a:t>protecție</a:t>
            </a:r>
            <a:r>
              <a:rPr lang="en-US" dirty="0"/>
              <a:t> </a:t>
            </a:r>
            <a:r>
              <a:rPr lang="en-US" dirty="0" err="1"/>
              <a:t>recunoscute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temeiul</a:t>
            </a:r>
            <a:r>
              <a:rPr lang="en-US" dirty="0"/>
              <a:t> </a:t>
            </a:r>
            <a:r>
              <a:rPr lang="en-US" dirty="0" err="1" smtClean="0"/>
              <a:t>regulament</a:t>
            </a:r>
            <a:r>
              <a:rPr lang="ro-RO" dirty="0" smtClean="0"/>
              <a:t>ui</a:t>
            </a:r>
            <a:r>
              <a:rPr lang="en-US" dirty="0" smtClean="0"/>
              <a:t> </a:t>
            </a:r>
            <a:r>
              <a:rPr lang="en-US" dirty="0"/>
              <a:t>pot produce </a:t>
            </a:r>
            <a:r>
              <a:rPr lang="en-US" dirty="0" err="1"/>
              <a:t>efecte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statul</a:t>
            </a:r>
            <a:r>
              <a:rPr lang="en-US" dirty="0"/>
              <a:t> </a:t>
            </a:r>
            <a:r>
              <a:rPr lang="en-US" dirty="0" err="1"/>
              <a:t>membru</a:t>
            </a:r>
            <a:r>
              <a:rPr lang="en-US" dirty="0"/>
              <a:t> </a:t>
            </a:r>
            <a:r>
              <a:rPr lang="en-US" dirty="0" err="1" smtClean="0"/>
              <a:t>solicitat</a:t>
            </a:r>
            <a:r>
              <a:rPr lang="ro-RO" dirty="0" smtClean="0"/>
              <a:t>.</a:t>
            </a:r>
          </a:p>
          <a:p>
            <a:pPr marL="0" indent="0">
              <a:buNone/>
            </a:pPr>
            <a:r>
              <a:rPr lang="ro-RO" dirty="0" smtClean="0"/>
              <a:t>Par. 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7353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Protecția efectivă a </a:t>
            </a:r>
            <a:r>
              <a:rPr lang="ro-RO" i="1" dirty="0" smtClean="0"/>
              <a:t>victimei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Art. 3, pct. 1, în definirea </a:t>
            </a:r>
            <a:r>
              <a:rPr lang="en-US" dirty="0" smtClean="0"/>
              <a:t>“m</a:t>
            </a:r>
            <a:r>
              <a:rPr lang="ro-RO" dirty="0" smtClean="0"/>
              <a:t>ă</a:t>
            </a:r>
            <a:r>
              <a:rPr lang="en-US" dirty="0" err="1" smtClean="0"/>
              <a:t>surii</a:t>
            </a:r>
            <a:r>
              <a:rPr lang="en-US" dirty="0" smtClean="0"/>
              <a:t> de </a:t>
            </a:r>
            <a:r>
              <a:rPr lang="ro-RO" dirty="0" smtClean="0"/>
              <a:t>protecție</a:t>
            </a:r>
            <a:r>
              <a:rPr lang="en-US" dirty="0" smtClean="0"/>
              <a:t>”</a:t>
            </a:r>
            <a:endParaRPr lang="ro-RO" dirty="0" smtClean="0"/>
          </a:p>
          <a:p>
            <a:r>
              <a:rPr lang="ro-RO" dirty="0" smtClean="0"/>
              <a:t>Art. 4 par. 1 recunoașterea de drept</a:t>
            </a:r>
          </a:p>
          <a:p>
            <a:r>
              <a:rPr lang="ro-RO" dirty="0" smtClean="0"/>
              <a:t>Art. 5- 9 Reglementarea detaliată a certificatului de protecție </a:t>
            </a:r>
          </a:p>
          <a:p>
            <a:r>
              <a:rPr lang="ro-RO" dirty="0" smtClean="0"/>
              <a:t>Regulamentul nr. 939/2014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43007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Criterii de evaluare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o-RO" b="1" dirty="0" smtClean="0"/>
              <a:t>Efectivitate</a:t>
            </a:r>
          </a:p>
          <a:p>
            <a:pPr marL="0" indent="0">
              <a:buNone/>
            </a:pPr>
            <a:r>
              <a:rPr lang="ro-RO" dirty="0" smtClean="0"/>
              <a:t>Ex. par. 13 din Preambul </a:t>
            </a:r>
          </a:p>
          <a:p>
            <a:pPr marL="0" indent="0">
              <a:buNone/>
            </a:pPr>
            <a:r>
              <a:rPr lang="en-US" sz="1800" dirty="0" err="1" smtClean="0"/>
              <a:t>Pentru</a:t>
            </a:r>
            <a:r>
              <a:rPr lang="en-US" sz="1800" dirty="0" smtClean="0"/>
              <a:t> </a:t>
            </a:r>
            <a:r>
              <a:rPr lang="en-US" sz="1800" dirty="0"/>
              <a:t>a </a:t>
            </a:r>
            <a:r>
              <a:rPr lang="en-US" sz="1800" dirty="0" err="1"/>
              <a:t>ține</a:t>
            </a:r>
            <a:r>
              <a:rPr lang="en-US" sz="1800" dirty="0"/>
              <a:t> </a:t>
            </a:r>
            <a:r>
              <a:rPr lang="en-US" sz="1800" dirty="0" err="1"/>
              <a:t>seama</a:t>
            </a:r>
            <a:r>
              <a:rPr lang="en-US" sz="1800" dirty="0"/>
              <a:t> de </a:t>
            </a:r>
            <a:r>
              <a:rPr lang="en-US" sz="1800" dirty="0" err="1"/>
              <a:t>diferitele</a:t>
            </a:r>
            <a:r>
              <a:rPr lang="en-US" sz="1800" dirty="0"/>
              <a:t> </a:t>
            </a:r>
            <a:r>
              <a:rPr lang="en-US" sz="1800" dirty="0" err="1"/>
              <a:t>tipuri</a:t>
            </a:r>
            <a:r>
              <a:rPr lang="en-US" sz="1800" dirty="0"/>
              <a:t> de </a:t>
            </a:r>
            <a:r>
              <a:rPr lang="en-US" sz="1800" dirty="0" err="1"/>
              <a:t>autorități</a:t>
            </a:r>
            <a:r>
              <a:rPr lang="en-US" sz="1800" dirty="0"/>
              <a:t> care </a:t>
            </a:r>
            <a:r>
              <a:rPr lang="en-US" sz="1800" dirty="0" err="1"/>
              <a:t>ordonă</a:t>
            </a:r>
            <a:r>
              <a:rPr lang="en-US" sz="1800" dirty="0"/>
              <a:t> </a:t>
            </a:r>
            <a:r>
              <a:rPr lang="en-US" sz="1800" dirty="0" err="1"/>
              <a:t>măsuri</a:t>
            </a:r>
            <a:r>
              <a:rPr lang="en-US" sz="1800" dirty="0"/>
              <a:t> de </a:t>
            </a:r>
            <a:r>
              <a:rPr lang="en-US" sz="1800" dirty="0" err="1"/>
              <a:t>protecție</a:t>
            </a:r>
            <a:r>
              <a:rPr lang="en-US" sz="1800" dirty="0"/>
              <a:t> </a:t>
            </a:r>
            <a:r>
              <a:rPr lang="en-US" sz="1800" dirty="0" err="1"/>
              <a:t>în</a:t>
            </a:r>
            <a:r>
              <a:rPr lang="en-US" sz="1800" dirty="0"/>
              <a:t> </a:t>
            </a:r>
            <a:r>
              <a:rPr lang="en-US" sz="1800" dirty="0" err="1"/>
              <a:t>materie</a:t>
            </a:r>
            <a:r>
              <a:rPr lang="en-US" sz="1800" dirty="0"/>
              <a:t> </a:t>
            </a:r>
            <a:r>
              <a:rPr lang="en-US" sz="1800" dirty="0" err="1"/>
              <a:t>civilă</a:t>
            </a:r>
            <a:r>
              <a:rPr lang="en-US" sz="1800" dirty="0"/>
              <a:t> </a:t>
            </a:r>
            <a:r>
              <a:rPr lang="en-US" sz="1800" dirty="0" err="1"/>
              <a:t>în</a:t>
            </a:r>
            <a:r>
              <a:rPr lang="en-US" sz="1800" dirty="0"/>
              <a:t> </a:t>
            </a:r>
            <a:r>
              <a:rPr lang="en-US" sz="1800" dirty="0" err="1"/>
              <a:t>statele</a:t>
            </a:r>
            <a:r>
              <a:rPr lang="en-US" sz="1800" dirty="0"/>
              <a:t> </a:t>
            </a:r>
            <a:r>
              <a:rPr lang="en-US" sz="1800" dirty="0" err="1"/>
              <a:t>membre</a:t>
            </a:r>
            <a:r>
              <a:rPr lang="en-US" sz="1800" dirty="0"/>
              <a:t> </a:t>
            </a:r>
            <a:r>
              <a:rPr lang="en-US" sz="1800" dirty="0" err="1"/>
              <a:t>și</a:t>
            </a:r>
            <a:r>
              <a:rPr lang="en-US" sz="1800" dirty="0"/>
              <a:t>, </a:t>
            </a:r>
            <a:r>
              <a:rPr lang="en-US" sz="1800" dirty="0" err="1"/>
              <a:t>spre</a:t>
            </a:r>
            <a:r>
              <a:rPr lang="en-US" sz="1800" dirty="0"/>
              <a:t> </a:t>
            </a:r>
            <a:r>
              <a:rPr lang="en-US" sz="1800" dirty="0" err="1"/>
              <a:t>deosebire</a:t>
            </a:r>
            <a:r>
              <a:rPr lang="en-US" sz="1800" dirty="0"/>
              <a:t> de </a:t>
            </a:r>
            <a:r>
              <a:rPr lang="en-US" sz="1800" dirty="0" err="1"/>
              <a:t>alte</a:t>
            </a:r>
            <a:r>
              <a:rPr lang="en-US" sz="1800" dirty="0"/>
              <a:t> </a:t>
            </a:r>
            <a:r>
              <a:rPr lang="en-US" sz="1800" dirty="0" err="1"/>
              <a:t>domenii</a:t>
            </a:r>
            <a:r>
              <a:rPr lang="en-US" sz="1800" dirty="0"/>
              <a:t> ale </a:t>
            </a:r>
            <a:r>
              <a:rPr lang="en-US" sz="1800" dirty="0" err="1"/>
              <a:t>cooperării</a:t>
            </a:r>
            <a:r>
              <a:rPr lang="en-US" sz="1800" dirty="0"/>
              <a:t> </a:t>
            </a:r>
            <a:r>
              <a:rPr lang="en-US" sz="1800" dirty="0" err="1"/>
              <a:t>judiciare</a:t>
            </a:r>
            <a:r>
              <a:rPr lang="en-US" sz="1800" dirty="0"/>
              <a:t>, </a:t>
            </a:r>
            <a:r>
              <a:rPr lang="en-US" sz="1800" dirty="0" err="1"/>
              <a:t>prezentul</a:t>
            </a:r>
            <a:r>
              <a:rPr lang="en-US" sz="1800" dirty="0"/>
              <a:t> </a:t>
            </a:r>
            <a:r>
              <a:rPr lang="en-US" sz="1800" dirty="0" err="1"/>
              <a:t>regulament</a:t>
            </a:r>
            <a:r>
              <a:rPr lang="en-US" sz="1800" dirty="0"/>
              <a:t> </a:t>
            </a:r>
            <a:r>
              <a:rPr lang="en-US" sz="1800" dirty="0" err="1"/>
              <a:t>ar</a:t>
            </a:r>
            <a:r>
              <a:rPr lang="en-US" sz="1800" dirty="0"/>
              <a:t> </a:t>
            </a:r>
            <a:r>
              <a:rPr lang="en-US" sz="1800" dirty="0" err="1"/>
              <a:t>trebui</a:t>
            </a:r>
            <a:r>
              <a:rPr lang="en-US" sz="1800" dirty="0"/>
              <a:t> </a:t>
            </a:r>
            <a:r>
              <a:rPr lang="en-US" sz="1800" dirty="0" err="1"/>
              <a:t>să</a:t>
            </a:r>
            <a:r>
              <a:rPr lang="en-US" sz="1800" dirty="0"/>
              <a:t> se </a:t>
            </a:r>
            <a:r>
              <a:rPr lang="en-US" sz="1800" dirty="0" err="1"/>
              <a:t>aplice</a:t>
            </a:r>
            <a:r>
              <a:rPr lang="en-US" sz="1800" dirty="0"/>
              <a:t> </a:t>
            </a:r>
            <a:r>
              <a:rPr lang="en-US" sz="1800" dirty="0" err="1"/>
              <a:t>atât</a:t>
            </a:r>
            <a:r>
              <a:rPr lang="en-US" sz="1800" dirty="0"/>
              <a:t> </a:t>
            </a:r>
            <a:r>
              <a:rPr lang="en-US" sz="1800" dirty="0" err="1"/>
              <a:t>hotărârilor</a:t>
            </a:r>
            <a:r>
              <a:rPr lang="en-US" sz="1800" dirty="0"/>
              <a:t> </a:t>
            </a:r>
            <a:r>
              <a:rPr lang="en-US" sz="1800" dirty="0" err="1"/>
              <a:t>autorităților</a:t>
            </a:r>
            <a:r>
              <a:rPr lang="en-US" sz="1800" dirty="0"/>
              <a:t> </a:t>
            </a:r>
            <a:r>
              <a:rPr lang="en-US" sz="1800" dirty="0" err="1"/>
              <a:t>judiciare</a:t>
            </a:r>
            <a:r>
              <a:rPr lang="en-US" sz="1800" dirty="0"/>
              <a:t>, </a:t>
            </a:r>
            <a:r>
              <a:rPr lang="en-US" sz="1800" dirty="0" err="1"/>
              <a:t>cât</a:t>
            </a:r>
            <a:r>
              <a:rPr lang="en-US" sz="1800" dirty="0"/>
              <a:t> </a:t>
            </a:r>
            <a:r>
              <a:rPr lang="en-US" sz="1800" dirty="0" err="1"/>
              <a:t>și</a:t>
            </a:r>
            <a:r>
              <a:rPr lang="en-US" sz="1800" dirty="0"/>
              <a:t> </a:t>
            </a:r>
            <a:r>
              <a:rPr lang="en-US" sz="1800" dirty="0" err="1"/>
              <a:t>celor</a:t>
            </a:r>
            <a:r>
              <a:rPr lang="en-US" sz="1800" dirty="0"/>
              <a:t> ale </a:t>
            </a:r>
            <a:r>
              <a:rPr lang="en-US" sz="1800" dirty="0" err="1"/>
              <a:t>autorităților</a:t>
            </a:r>
            <a:r>
              <a:rPr lang="en-US" sz="1800" dirty="0"/>
              <a:t> administrative, cu </a:t>
            </a:r>
            <a:r>
              <a:rPr lang="en-US" sz="1800" dirty="0" err="1"/>
              <a:t>condiția</a:t>
            </a:r>
            <a:r>
              <a:rPr lang="en-US" sz="1800" dirty="0"/>
              <a:t> ca </a:t>
            </a:r>
            <a:r>
              <a:rPr lang="en-US" sz="1800" dirty="0" err="1"/>
              <a:t>acestea</a:t>
            </a:r>
            <a:r>
              <a:rPr lang="en-US" sz="1800" dirty="0"/>
              <a:t> din </a:t>
            </a:r>
            <a:r>
              <a:rPr lang="en-US" sz="1800" dirty="0" err="1"/>
              <a:t>urmă</a:t>
            </a:r>
            <a:r>
              <a:rPr lang="en-US" sz="1800" dirty="0"/>
              <a:t> </a:t>
            </a:r>
            <a:r>
              <a:rPr lang="en-US" sz="1800" dirty="0" err="1"/>
              <a:t>să</a:t>
            </a:r>
            <a:r>
              <a:rPr lang="en-US" sz="1800" dirty="0"/>
              <a:t> </a:t>
            </a:r>
            <a:r>
              <a:rPr lang="en-US" sz="1800" dirty="0" err="1"/>
              <a:t>ofere</a:t>
            </a:r>
            <a:r>
              <a:rPr lang="en-US" sz="1800" dirty="0"/>
              <a:t> </a:t>
            </a:r>
            <a:r>
              <a:rPr lang="en-US" sz="1800" dirty="0" err="1"/>
              <a:t>garanții</a:t>
            </a:r>
            <a:r>
              <a:rPr lang="en-US" sz="1800" dirty="0"/>
              <a:t> cu </a:t>
            </a:r>
            <a:r>
              <a:rPr lang="en-US" sz="1800" dirty="0" err="1"/>
              <a:t>privire</a:t>
            </a:r>
            <a:r>
              <a:rPr lang="en-US" sz="1800" dirty="0"/>
              <a:t>, </a:t>
            </a:r>
            <a:r>
              <a:rPr lang="en-US" sz="1800" dirty="0" err="1"/>
              <a:t>în</a:t>
            </a:r>
            <a:r>
              <a:rPr lang="en-US" sz="1800" dirty="0"/>
              <a:t> special, la </a:t>
            </a:r>
            <a:r>
              <a:rPr lang="en-US" sz="1800" dirty="0" err="1"/>
              <a:t>imparțialitatea</a:t>
            </a:r>
            <a:r>
              <a:rPr lang="en-US" sz="1800" dirty="0"/>
              <a:t> </a:t>
            </a:r>
            <a:r>
              <a:rPr lang="en-US" sz="1800" dirty="0" err="1"/>
              <a:t>lor</a:t>
            </a:r>
            <a:r>
              <a:rPr lang="en-US" sz="1800" dirty="0"/>
              <a:t> </a:t>
            </a:r>
            <a:r>
              <a:rPr lang="en-US" sz="1800" dirty="0" err="1" smtClean="0"/>
              <a:t>și</a:t>
            </a:r>
            <a:r>
              <a:rPr lang="ro-RO" sz="1800" dirty="0" smtClean="0"/>
              <a:t> </a:t>
            </a:r>
            <a:r>
              <a:rPr lang="en-US" sz="1800" dirty="0" smtClean="0"/>
              <a:t>la </a:t>
            </a:r>
            <a:r>
              <a:rPr lang="en-US" sz="1800" dirty="0" err="1"/>
              <a:t>dreptul</a:t>
            </a:r>
            <a:r>
              <a:rPr lang="en-US" sz="1800" dirty="0"/>
              <a:t> </a:t>
            </a:r>
            <a:r>
              <a:rPr lang="en-US" sz="1800" dirty="0" err="1"/>
              <a:t>părților</a:t>
            </a:r>
            <a:r>
              <a:rPr lang="en-US" sz="1800" dirty="0"/>
              <a:t> la o </a:t>
            </a:r>
            <a:r>
              <a:rPr lang="en-US" sz="1800" dirty="0" err="1"/>
              <a:t>cale</a:t>
            </a:r>
            <a:r>
              <a:rPr lang="en-US" sz="1800" dirty="0"/>
              <a:t> de </a:t>
            </a:r>
            <a:r>
              <a:rPr lang="en-US" sz="1800" dirty="0" err="1"/>
              <a:t>atac</a:t>
            </a:r>
            <a:r>
              <a:rPr lang="en-US" sz="1800" dirty="0"/>
              <a:t> </a:t>
            </a:r>
            <a:r>
              <a:rPr lang="en-US" sz="1800" dirty="0" err="1"/>
              <a:t>judiciară</a:t>
            </a:r>
            <a:r>
              <a:rPr lang="en-US" sz="1800" dirty="0"/>
              <a:t>. </a:t>
            </a:r>
            <a:r>
              <a:rPr lang="en-US" sz="1800" dirty="0" err="1"/>
              <a:t>În</a:t>
            </a:r>
            <a:r>
              <a:rPr lang="en-US" sz="1800" dirty="0"/>
              <a:t> </a:t>
            </a:r>
            <a:r>
              <a:rPr lang="en-US" sz="1800" dirty="0" err="1"/>
              <a:t>niciun</a:t>
            </a:r>
            <a:r>
              <a:rPr lang="en-US" sz="1800" dirty="0"/>
              <a:t> </a:t>
            </a:r>
            <a:r>
              <a:rPr lang="en-US" sz="1800" dirty="0" err="1"/>
              <a:t>caz</a:t>
            </a:r>
            <a:r>
              <a:rPr lang="en-US" sz="1800" dirty="0"/>
              <a:t> nu </a:t>
            </a:r>
            <a:r>
              <a:rPr lang="en-US" sz="1800" dirty="0" err="1"/>
              <a:t>ar</a:t>
            </a:r>
            <a:r>
              <a:rPr lang="en-US" sz="1800" dirty="0"/>
              <a:t> </a:t>
            </a:r>
            <a:r>
              <a:rPr lang="en-US" sz="1800" dirty="0" err="1"/>
              <a:t>trebui</a:t>
            </a:r>
            <a:r>
              <a:rPr lang="en-US" sz="1800" dirty="0"/>
              <a:t> ca </a:t>
            </a:r>
            <a:r>
              <a:rPr lang="en-US" sz="1800" dirty="0" err="1"/>
              <a:t>autoritățile</a:t>
            </a:r>
            <a:r>
              <a:rPr lang="en-US" sz="1800" dirty="0"/>
              <a:t> </a:t>
            </a:r>
            <a:r>
              <a:rPr lang="en-US" sz="1800" dirty="0" err="1"/>
              <a:t>polițienești</a:t>
            </a:r>
            <a:r>
              <a:rPr lang="en-US" sz="1800" dirty="0"/>
              <a:t> </a:t>
            </a:r>
            <a:r>
              <a:rPr lang="en-US" sz="1800" dirty="0" err="1"/>
              <a:t>să</a:t>
            </a:r>
            <a:r>
              <a:rPr lang="en-US" sz="1800" dirty="0"/>
              <a:t> fie considerate </a:t>
            </a:r>
            <a:r>
              <a:rPr lang="en-US" sz="1800" dirty="0" err="1"/>
              <a:t>autorități</a:t>
            </a:r>
            <a:r>
              <a:rPr lang="en-US" sz="1800" dirty="0"/>
              <a:t> </a:t>
            </a:r>
            <a:r>
              <a:rPr lang="en-US" sz="1800" dirty="0" err="1"/>
              <a:t>emitente</a:t>
            </a:r>
            <a:r>
              <a:rPr lang="en-US" sz="1800" dirty="0"/>
              <a:t> </a:t>
            </a:r>
            <a:r>
              <a:rPr lang="en-US" sz="1800" dirty="0" err="1"/>
              <a:t>în</a:t>
            </a:r>
            <a:r>
              <a:rPr lang="en-US" sz="1800" dirty="0"/>
              <a:t> </a:t>
            </a:r>
            <a:r>
              <a:rPr lang="en-US" sz="1800" dirty="0" err="1"/>
              <a:t>sensul</a:t>
            </a:r>
            <a:r>
              <a:rPr lang="en-US" sz="1800" dirty="0"/>
              <a:t> </a:t>
            </a:r>
            <a:r>
              <a:rPr lang="en-US" sz="1800" dirty="0" err="1"/>
              <a:t>prezentului</a:t>
            </a:r>
            <a:r>
              <a:rPr lang="en-US" sz="1800" dirty="0"/>
              <a:t> </a:t>
            </a:r>
            <a:r>
              <a:rPr lang="en-US" sz="1800" dirty="0" err="1"/>
              <a:t>regulament</a:t>
            </a:r>
            <a:r>
              <a:rPr lang="en-US" sz="1800" dirty="0" smtClean="0"/>
              <a:t>.</a:t>
            </a:r>
            <a:endParaRPr lang="ro-RO" sz="1800" dirty="0" smtClean="0"/>
          </a:p>
          <a:p>
            <a:pPr marL="0" indent="0">
              <a:buNone/>
            </a:pPr>
            <a:r>
              <a:rPr lang="ro-RO" b="1" dirty="0" smtClean="0"/>
              <a:t>Egalitate/ nediscriminare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507593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731</Words>
  <Application>Microsoft Office PowerPoint</Application>
  <PresentationFormat>On-screen Show (4:3)</PresentationFormat>
  <Paragraphs>72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PowerPoint Presentation</vt:lpstr>
      <vt:lpstr>Obiective</vt:lpstr>
      <vt:lpstr>Materie civilă &amp; principiul recunoașterii reciproce</vt:lpstr>
      <vt:lpstr>Notiunea de victima</vt:lpstr>
      <vt:lpstr>Măsuri naționale de executare</vt:lpstr>
      <vt:lpstr>Autoritățile care aplică Regulamentul</vt:lpstr>
      <vt:lpstr>Limitele regulamentului: recunoașterea, nu procedura</vt:lpstr>
      <vt:lpstr>Protecția efectivă a victimei</vt:lpstr>
      <vt:lpstr>Criterii de evaluare</vt:lpstr>
      <vt:lpstr>Concluzii</vt:lpstr>
      <vt:lpstr>Bibliografie</vt:lpstr>
      <vt:lpstr>Mulţumesc!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Mihai Sandru</cp:lastModifiedBy>
  <cp:revision>48</cp:revision>
  <dcterms:created xsi:type="dcterms:W3CDTF">2017-03-14T09:36:17Z</dcterms:created>
  <dcterms:modified xsi:type="dcterms:W3CDTF">2017-03-15T12:50:32Z</dcterms:modified>
</cp:coreProperties>
</file>