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7" r:id="rId2"/>
    <p:sldId id="264"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3" d="100"/>
          <a:sy n="93" d="100"/>
        </p:scale>
        <p:origin x="-414"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503240-8491-400D-BE7B-D93B80CF77E0}" type="datetimeFigureOut">
              <a:rPr lang="en-US" smtClean="0"/>
              <a:pPr/>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1401822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03240-8491-400D-BE7B-D93B80CF77E0}" type="datetimeFigureOut">
              <a:rPr lang="en-US" smtClean="0"/>
              <a:pPr/>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2259769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03240-8491-400D-BE7B-D93B80CF77E0}" type="datetimeFigureOut">
              <a:rPr lang="en-US" smtClean="0"/>
              <a:pPr/>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1497478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03240-8491-400D-BE7B-D93B80CF77E0}" type="datetimeFigureOut">
              <a:rPr lang="en-US" smtClean="0"/>
              <a:pPr/>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153927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6503240-8491-400D-BE7B-D93B80CF77E0}" type="datetimeFigureOut">
              <a:rPr lang="en-US" smtClean="0"/>
              <a:pPr/>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4010907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503240-8491-400D-BE7B-D93B80CF77E0}" type="datetimeFigureOut">
              <a:rPr lang="en-US" smtClean="0"/>
              <a:pPr/>
              <a:t>3/20/2017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327595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503240-8491-400D-BE7B-D93B80CF77E0}" type="datetimeFigureOut">
              <a:rPr lang="en-US" smtClean="0"/>
              <a:pPr/>
              <a:t>3/20/2017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19449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503240-8491-400D-BE7B-D93B80CF77E0}" type="datetimeFigureOut">
              <a:rPr lang="en-US" smtClean="0"/>
              <a:pPr/>
              <a:t>3/20/2017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934270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503240-8491-400D-BE7B-D93B80CF77E0}" type="datetimeFigureOut">
              <a:rPr lang="en-US" smtClean="0"/>
              <a:pPr/>
              <a:t>3/20/2017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208421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503240-8491-400D-BE7B-D93B80CF77E0}" type="datetimeFigureOut">
              <a:rPr lang="en-US" smtClean="0"/>
              <a:pPr/>
              <a:t>3/20/2017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815735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503240-8491-400D-BE7B-D93B80CF77E0}" type="datetimeFigureOut">
              <a:rPr lang="en-US" smtClean="0"/>
              <a:pPr/>
              <a:t>3/20/2017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806838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03240-8491-400D-BE7B-D93B80CF77E0}" type="datetimeFigureOut">
              <a:rPr lang="en-US" smtClean="0"/>
              <a:pPr/>
              <a:t>3/20/2017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9D345-4B91-4429-96C5-EB408122B409}" type="slidenum">
              <a:rPr lang="en-US" smtClean="0"/>
              <a:pPr/>
              <a:t>‹#›</a:t>
            </a:fld>
            <a:endParaRPr lang="en-US"/>
          </a:p>
        </p:txBody>
      </p:sp>
    </p:spTree>
    <p:extLst>
      <p:ext uri="{BB962C8B-B14F-4D97-AF65-F5344CB8AC3E}">
        <p14:creationId xmlns="" xmlns:p14="http://schemas.microsoft.com/office/powerpoint/2010/main" val="3280668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lgdj.fr/la-charte-des-droits-fondamentaux-saisie-par-les-juges-en-europe-the-charter-of-fundamental-rights-as-apprehended-by-judges-in-europe-9782233008244.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ur-lex.europa.eu/legal-content/RO/AUTO/?uri=uriserv:OJ.C_.2012.326.01.0391.01.R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ro-RO" dirty="0"/>
          </a:p>
        </p:txBody>
      </p:sp>
      <p:sp>
        <p:nvSpPr>
          <p:cNvPr id="3" name="Subtitle 2"/>
          <p:cNvSpPr>
            <a:spLocks noGrp="1"/>
          </p:cNvSpPr>
          <p:nvPr>
            <p:ph type="subTitle" idx="1"/>
          </p:nvPr>
        </p:nvSpPr>
        <p:spPr/>
        <p:txBody>
          <a:bodyPr/>
          <a:lstStyle/>
          <a:p>
            <a:endParaRPr lang="ro-RO" dirty="0"/>
          </a:p>
        </p:txBody>
      </p:sp>
      <p:sp>
        <p:nvSpPr>
          <p:cNvPr id="4" name="Rectangle 3"/>
          <p:cNvSpPr/>
          <p:nvPr/>
        </p:nvSpPr>
        <p:spPr>
          <a:xfrm>
            <a:off x="1524000" y="2062164"/>
            <a:ext cx="9144000" cy="681037"/>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524000" y="2667001"/>
            <a:ext cx="9144000" cy="150813"/>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 	</a:t>
            </a:r>
          </a:p>
        </p:txBody>
      </p:sp>
      <p:sp>
        <p:nvSpPr>
          <p:cNvPr id="6" name="TextBox 4"/>
          <p:cNvSpPr txBox="1">
            <a:spLocks noChangeArrowheads="1"/>
          </p:cNvSpPr>
          <p:nvPr/>
        </p:nvSpPr>
        <p:spPr bwMode="auto">
          <a:xfrm>
            <a:off x="3886200" y="2171701"/>
            <a:ext cx="66294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indent="449263">
              <a:defRPr/>
            </a:pPr>
            <a:r>
              <a:rPr lang="ro-RO" altLang="ro-RO" b="1" dirty="0">
                <a:solidFill>
                  <a:schemeClr val="bg1"/>
                </a:solidFill>
              </a:rPr>
              <a:t>PROTECTING THE CIVIL RIGHTS OF THE EUROPEAN CITIZENS  - </a:t>
            </a:r>
          </a:p>
          <a:p>
            <a:pPr marL="363538" indent="1524000">
              <a:defRPr/>
            </a:pPr>
            <a:r>
              <a:rPr lang="ro-RO" altLang="ro-RO" b="1" dirty="0">
                <a:solidFill>
                  <a:schemeClr val="bg1"/>
                </a:solidFill>
              </a:rPr>
              <a:t>MULTIDISCIPLINARY  APPROACH</a:t>
            </a:r>
            <a:endParaRPr lang="en-US" altLang="ro-RO" b="1" dirty="0">
              <a:solidFill>
                <a:schemeClr val="bg1"/>
              </a:solidFill>
            </a:endParaRPr>
          </a:p>
        </p:txBody>
      </p:sp>
      <p:sp>
        <p:nvSpPr>
          <p:cNvPr id="7" name="TextBox 6"/>
          <p:cNvSpPr txBox="1"/>
          <p:nvPr/>
        </p:nvSpPr>
        <p:spPr>
          <a:xfrm>
            <a:off x="10277476" y="1692275"/>
            <a:ext cx="238125" cy="369888"/>
          </a:xfrm>
          <a:prstGeom prst="rect">
            <a:avLst/>
          </a:prstGeom>
          <a:noFill/>
        </p:spPr>
        <p:txBody>
          <a:bodyPr wrap="none">
            <a:spAutoFit/>
          </a:bodyPr>
          <a:lstStyle/>
          <a:p>
            <a:pPr algn="r">
              <a:defRPr/>
            </a:pPr>
            <a:r>
              <a:rPr lang="ro-RO" dirty="0">
                <a:solidFill>
                  <a:schemeClr val="tx2">
                    <a:lumMod val="75000"/>
                  </a:schemeClr>
                </a:solidFill>
              </a:rPr>
              <a:t> </a:t>
            </a:r>
            <a:endParaRPr lang="en-US" dirty="0">
              <a:solidFill>
                <a:schemeClr val="tx2">
                  <a:lumMod val="75000"/>
                </a:schemeClr>
              </a:solidFill>
            </a:endParaRPr>
          </a:p>
        </p:txBody>
      </p:sp>
      <p:sp>
        <p:nvSpPr>
          <p:cNvPr id="8" name="TextBox 7"/>
          <p:cNvSpPr txBox="1"/>
          <p:nvPr/>
        </p:nvSpPr>
        <p:spPr>
          <a:xfrm>
            <a:off x="2594063" y="3348038"/>
            <a:ext cx="6614632" cy="1477328"/>
          </a:xfrm>
          <a:prstGeom prst="rect">
            <a:avLst/>
          </a:prstGeom>
          <a:noFill/>
        </p:spPr>
        <p:txBody>
          <a:bodyPr wrap="none">
            <a:spAutoFit/>
          </a:bodyPr>
          <a:lstStyle/>
          <a:p>
            <a:pPr algn="ctr">
              <a:defRPr/>
            </a:pPr>
            <a:endParaRPr lang="ro-RO" dirty="0" smtClean="0"/>
          </a:p>
          <a:p>
            <a:pPr algn="ctr">
              <a:defRPr/>
            </a:pPr>
            <a:endParaRPr lang="ro-RO" dirty="0"/>
          </a:p>
          <a:p>
            <a:pPr algn="ctr">
              <a:defRPr/>
            </a:pPr>
            <a:endParaRPr lang="ro-RO" b="1" dirty="0" smtClean="0"/>
          </a:p>
          <a:p>
            <a:pPr algn="ctr">
              <a:defRPr/>
            </a:pPr>
            <a:r>
              <a:rPr lang="en-US" b="1" dirty="0" err="1" smtClean="0"/>
              <a:t>Experien</a:t>
            </a:r>
            <a:r>
              <a:rPr lang="ro-RO" b="1" dirty="0" smtClean="0"/>
              <a:t>țe ale instanțelor din România în interpretarea și aplicarea </a:t>
            </a:r>
          </a:p>
          <a:p>
            <a:pPr algn="ctr">
              <a:defRPr/>
            </a:pPr>
            <a:r>
              <a:rPr lang="ro-RO" b="1" dirty="0" smtClean="0"/>
              <a:t>Cartei Drepturilor Fundamentale a Uniunii Europene</a:t>
            </a:r>
          </a:p>
        </p:txBody>
      </p:sp>
      <p:sp>
        <p:nvSpPr>
          <p:cNvPr id="9" name="TextBox 8"/>
          <p:cNvSpPr txBox="1"/>
          <p:nvPr/>
        </p:nvSpPr>
        <p:spPr>
          <a:xfrm>
            <a:off x="1981200" y="5181601"/>
            <a:ext cx="8229600" cy="923925"/>
          </a:xfrm>
          <a:prstGeom prst="rect">
            <a:avLst/>
          </a:prstGeom>
          <a:noFill/>
        </p:spPr>
        <p:txBody>
          <a:bodyPr>
            <a:spAutoFit/>
          </a:bodyPr>
          <a:lstStyle/>
          <a:p>
            <a:pPr algn="ctr">
              <a:defRPr/>
            </a:pPr>
            <a:r>
              <a:rPr lang="ro-RO" b="1" dirty="0">
                <a:solidFill>
                  <a:schemeClr val="tx2">
                    <a:lumMod val="75000"/>
                  </a:schemeClr>
                </a:solidFill>
              </a:rPr>
              <a:t> </a:t>
            </a:r>
            <a:endParaRPr lang="en-US" b="1" dirty="0">
              <a:solidFill>
                <a:schemeClr val="tx2">
                  <a:lumMod val="75000"/>
                </a:schemeClr>
              </a:solidFill>
            </a:endParaRPr>
          </a:p>
          <a:p>
            <a:pPr algn="ctr">
              <a:defRPr/>
            </a:pPr>
            <a:r>
              <a:rPr lang="ro-RO" dirty="0">
                <a:solidFill>
                  <a:schemeClr val="tx2">
                    <a:lumMod val="75000"/>
                  </a:schemeClr>
                </a:solidFill>
              </a:rPr>
              <a:t>Martie</a:t>
            </a:r>
            <a:r>
              <a:rPr lang="en-US" dirty="0">
                <a:solidFill>
                  <a:schemeClr val="tx2">
                    <a:lumMod val="75000"/>
                  </a:schemeClr>
                </a:solidFill>
              </a:rPr>
              <a:t>, 201</a:t>
            </a:r>
            <a:r>
              <a:rPr lang="ro-RO" dirty="0">
                <a:solidFill>
                  <a:schemeClr val="tx2">
                    <a:lumMod val="75000"/>
                  </a:schemeClr>
                </a:solidFill>
              </a:rPr>
              <a:t>7</a:t>
            </a:r>
            <a:endParaRPr lang="en-US" dirty="0">
              <a:solidFill>
                <a:schemeClr val="tx2">
                  <a:lumMod val="75000"/>
                </a:schemeClr>
              </a:solidFill>
            </a:endParaRPr>
          </a:p>
          <a:p>
            <a:pPr algn="ctr">
              <a:defRPr/>
            </a:pPr>
            <a:r>
              <a:rPr lang="ro-RO">
                <a:solidFill>
                  <a:schemeClr val="tx2">
                    <a:lumMod val="75000"/>
                  </a:schemeClr>
                </a:solidFill>
              </a:rPr>
              <a:t>Iaşi, România</a:t>
            </a:r>
            <a:endParaRPr lang="en-US" dirty="0">
              <a:solidFill>
                <a:schemeClr val="tx2">
                  <a:lumMod val="75000"/>
                </a:schemeClr>
              </a:solidFill>
            </a:endParaRPr>
          </a:p>
        </p:txBody>
      </p:sp>
      <p:sp>
        <p:nvSpPr>
          <p:cNvPr id="10" name="Slide Number Placeholder 2"/>
          <p:cNvSpPr>
            <a:spLocks noGrp="1"/>
          </p:cNvSpPr>
          <p:nvPr>
            <p:ph type="sldNum" sz="quarter" idx="12"/>
          </p:nvPr>
        </p:nvSpPr>
        <p:spPr>
          <a:xfrm>
            <a:off x="8077200" y="6356351"/>
            <a:ext cx="2133600" cy="365125"/>
          </a:xfrm>
        </p:spPr>
        <p:txBody>
          <a:bodyPr/>
          <a:lstStyle/>
          <a:p>
            <a:pPr>
              <a:defRPr/>
            </a:pPr>
            <a:fld id="{D751C175-F255-4C25-9A80-C8AB02C9FE91}" type="slidenum">
              <a:rPr lang="en-US"/>
              <a:pPr>
                <a:defRPr/>
              </a:pPr>
              <a:t>1</a:t>
            </a:fld>
            <a:endParaRPr lang="en-US"/>
          </a:p>
        </p:txBody>
      </p:sp>
      <p:pic>
        <p:nvPicPr>
          <p:cNvPr id="11" name="Imagine 14" descr="Imagini pentru uniunea europeana sigla">
            <a:hlinkClick r:id="rId2"/>
          </p:cNvPr>
          <p:cNvPicPr>
            <a:picLocks noChangeAspect="1" noChangeArrowheads="1"/>
          </p:cNvPicPr>
          <p:nvPr/>
        </p:nvPicPr>
        <p:blipFill>
          <a:blip r:embed="rId3" cstate="print"/>
          <a:srcRect/>
          <a:stretch>
            <a:fillRect/>
          </a:stretch>
        </p:blipFill>
        <p:spPr bwMode="auto">
          <a:xfrm>
            <a:off x="1524000" y="685801"/>
            <a:ext cx="2743200" cy="2081213"/>
          </a:xfrm>
          <a:prstGeom prst="rect">
            <a:avLst/>
          </a:prstGeom>
          <a:noFill/>
          <a:ln w="9525">
            <a:noFill/>
            <a:miter lim="800000"/>
            <a:headEnd/>
            <a:tailEnd/>
          </a:ln>
        </p:spPr>
      </p:pic>
    </p:spTree>
    <p:extLst>
      <p:ext uri="{BB962C8B-B14F-4D97-AF65-F5344CB8AC3E}">
        <p14:creationId xmlns="" xmlns:p14="http://schemas.microsoft.com/office/powerpoint/2010/main" val="3951755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C‑496/14, </a:t>
            </a:r>
            <a:r>
              <a:rPr lang="ro-RO" i="1" dirty="0" smtClean="0"/>
              <a:t>Văraru</a:t>
            </a:r>
            <a:r>
              <a:rPr lang="ro-RO" dirty="0" smtClean="0"/>
              <a:t>,</a:t>
            </a:r>
            <a:endParaRPr lang="ro-RO" dirty="0"/>
          </a:p>
        </p:txBody>
      </p:sp>
      <p:sp>
        <p:nvSpPr>
          <p:cNvPr id="3" name="Content Placeholder 2"/>
          <p:cNvSpPr>
            <a:spLocks noGrp="1"/>
          </p:cNvSpPr>
          <p:nvPr>
            <p:ph idx="1"/>
          </p:nvPr>
        </p:nvSpPr>
        <p:spPr/>
        <p:txBody>
          <a:bodyPr>
            <a:normAutofit fontScale="70000" lnSpcReduction="20000"/>
          </a:bodyPr>
          <a:lstStyle/>
          <a:p>
            <a:pPr>
              <a:buNone/>
            </a:pPr>
            <a:r>
              <a:rPr lang="ro-RO" dirty="0" smtClean="0"/>
              <a:t>Încheierea din 9 octombrie 2014, Tribunalul Sibiu a formulat următoarea trimitere preliminară: </a:t>
            </a:r>
          </a:p>
          <a:p>
            <a:pPr>
              <a:buNone/>
            </a:pPr>
            <a:r>
              <a:rPr lang="ro-RO" dirty="0" smtClean="0"/>
              <a:t>„Prevederile art. 6 din Tratatul Uniunii Europene, art.20, art.21 alin. (1), art.24 alin. (1), art.34 alin. (1) [și] (2) [și] art.52 din Carta drepturilor fundamentale a Uniunii Europene și articolului 4 din Regulamentul CE nr. 883/2004 privind coordonarea sistemelor de securitate socială pot fi interpretate ca opunându‑se unei reglementări interne precum OUG [nr.] 111/2010, care reglementează diferențieri de tratament între copiii secunzi, terți etc. proveniți dintr‑o sarcină multiplă, cei primi proveniți dintr‑o sarcină multiplă, precum și cei proveniți dintr‑o sarcină simplă[?]” </a:t>
            </a:r>
          </a:p>
          <a:p>
            <a:pPr>
              <a:buNone/>
            </a:pPr>
            <a:r>
              <a:rPr lang="ro-RO" dirty="0" smtClean="0"/>
              <a:t>Prin Ordonanța din 7 mai 2015, CJUE a constatat că este vădit necompetentă să răspundă la întrebarea adresată de Tribunalul Sibiu, situația juridică din speță neintrând în domeniul de aplicare al dreptului Uniunii (procedura principală privește modalitățile de calcul al indemnizațiilor pentru creșterea copilului și al alocațiilor de stat prevăzute de dispozițiile dreptului românesc și niciun element din această decizie de trimitere nu oferă indicii că dispozițiile menționate ar urmări să pună în aplicare dreptul Uniunii, în sensul art. 51 alin.(1) din Cartă).</a:t>
            </a:r>
          </a:p>
          <a:p>
            <a:pPr>
              <a:buNone/>
            </a:pPr>
            <a:r>
              <a:rPr lang="ro-RO" dirty="0" smtClean="0"/>
              <a:t>Similar şi în cauza C‑608/14, </a:t>
            </a:r>
            <a:r>
              <a:rPr lang="ro-RO" i="1" dirty="0" smtClean="0"/>
              <a:t>Pondiche</a:t>
            </a:r>
            <a:r>
              <a:rPr lang="ro-RO" dirty="0" smtClean="0"/>
              <a:t>, efectuată tot de Tribunalul Sibiu...ordonanța Curții din 7 mai 2015.</a:t>
            </a:r>
            <a:endParaRPr lang="ro-R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C‑305/14, </a:t>
            </a:r>
            <a:r>
              <a:rPr lang="ro-RO" i="1" dirty="0" smtClean="0"/>
              <a:t>Băbăşan</a:t>
            </a:r>
            <a:endParaRPr lang="ro-RO" dirty="0"/>
          </a:p>
        </p:txBody>
      </p:sp>
      <p:sp>
        <p:nvSpPr>
          <p:cNvPr id="3" name="Content Placeholder 2"/>
          <p:cNvSpPr>
            <a:spLocks noGrp="1"/>
          </p:cNvSpPr>
          <p:nvPr>
            <p:ph idx="1"/>
          </p:nvPr>
        </p:nvSpPr>
        <p:spPr/>
        <p:txBody>
          <a:bodyPr>
            <a:normAutofit fontScale="62500" lnSpcReduction="20000"/>
          </a:bodyPr>
          <a:lstStyle/>
          <a:p>
            <a:r>
              <a:rPr lang="ro-RO" dirty="0" smtClean="0"/>
              <a:t>În cauza C‑305/14, </a:t>
            </a:r>
            <a:r>
              <a:rPr lang="ro-RO" i="1" dirty="0" smtClean="0"/>
              <a:t>Băbăşan</a:t>
            </a:r>
            <a:r>
              <a:rPr lang="ro-RO" dirty="0" smtClean="0"/>
              <a:t>, prin ordonanţa din 10 februarie 2015, Curtea de Justiţie a Uniunii Europene s-a declarat necompetentă să răspundă la întrebările adresate de Tribunalul Satu Mare prin încheierea din 7 martie 2014. Petentului din cauza internă i se aplicase de Inspectoratul Judeţean de Poliţie Satu Mare o amendă contravenţională pentru că organizase, fără să fi obţinut o autorizaţie în acest sens, o adunare publică la Satu Mare, la 6 decembrie 2012. Instanţă a avut îndoieli cu privire la compatibilitatea cu libertăţile de exprimare, de întrunire paşnică şi de asociere, garantate la art. 11 alin. (1) şi la art.12 alin.(1) din cartă, a cerinţei prevăzute de reglementarea română, potrivit căreia, pentru organizarea de adunări în cursul unei campanii electorale, este necesară o autorizaţie prealabilă.</a:t>
            </a:r>
          </a:p>
          <a:p>
            <a:r>
              <a:rPr lang="ro-RO" dirty="0" smtClean="0"/>
              <a:t>Curtea a reţinut că, în speţă, litigiul principal are ca obiect dispoziţiile unei legi române privind organizarea adunărilor publice, aplicate într‑un context care nu prezintă nicio legătură cu dreptul Uniunii. Decizia de trimitere nu cuprinde niciun element care să permită să se considere că litigiul menţionat priveşte interpretarea sau aplicarea unei alte norme a dreptului Uniunii decât cele care sunt prevăzute în cartă „1) Dispoziţiile articolului 6 alineatul (1) din Tratatul privind Uniunea Europeană raportat la articolul 11 alineatul (1) şi articolul 12 alineatul (1) din Carta drepturilor fundamentale se aplică direct şi pe teritoriul României cu privire la cetăţeni ai Uniunii sau nu?</a:t>
            </a:r>
          </a:p>
          <a:p>
            <a:r>
              <a:rPr lang="ro-RO" dirty="0" smtClean="0"/>
              <a:t>2) Dispoziţiile articolului 6 alineatul (1) din Tratatul privind Uniunea Europeană raportat la articolul 11 alineatul (1) şi articolul 12 alineatul (1) din Carta drepturilor fundamentale trebuie interpretate în sensul că îngăduie constrângerea cetăţenilor Uniunii la conformarea cu stipulaţii legale din dreptul domestic al statelor membre, precum normele imperative ale Legii române [nr.] 60/1991 […]?”</a:t>
            </a:r>
          </a:p>
          <a:p>
            <a:pPr>
              <a:buNone/>
            </a:pPr>
            <a:endParaRPr lang="ro-R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C‑92/14, </a:t>
            </a:r>
            <a:r>
              <a:rPr lang="ro-RO" i="1" dirty="0" smtClean="0"/>
              <a:t>Tudoran şi alţii</a:t>
            </a:r>
            <a:endParaRPr lang="ro-RO" dirty="0"/>
          </a:p>
        </p:txBody>
      </p:sp>
      <p:sp>
        <p:nvSpPr>
          <p:cNvPr id="3" name="Content Placeholder 2"/>
          <p:cNvSpPr>
            <a:spLocks noGrp="1"/>
          </p:cNvSpPr>
          <p:nvPr>
            <p:ph idx="1"/>
          </p:nvPr>
        </p:nvSpPr>
        <p:spPr/>
        <p:txBody>
          <a:bodyPr>
            <a:normAutofit lnSpcReduction="10000"/>
          </a:bodyPr>
          <a:lstStyle/>
          <a:p>
            <a:r>
              <a:rPr lang="ro-RO" dirty="0" smtClean="0"/>
              <a:t>În cauza C‑92/14, </a:t>
            </a:r>
            <a:r>
              <a:rPr lang="ro-RO" i="1" dirty="0" smtClean="0"/>
              <a:t>Tudoran şi alţii</a:t>
            </a:r>
            <a:r>
              <a:rPr lang="ro-RO" dirty="0" smtClean="0"/>
              <a:t>, prin ordonanţa din 3 iulie 2014, Curtea a apreciat că decizia de trimitere nu cuprinde niciun element concret care să permită să se considere că obiectul cauzei principale are legătură cu alte dispoziţii ale dreptului Uniunii sau se referă la o reglementare naţională care pune în aplicare dreptul Uniunii în sensul art. 51 alin. (1) din cartă</a:t>
            </a:r>
          </a:p>
          <a:p>
            <a:r>
              <a:rPr lang="ro-RO" dirty="0" smtClean="0"/>
              <a:t>Pe rolul CJUE sunt înregistrate şi alte trimiteri preliminare formulate de instanţele judecătoreşti din România, care vor ridica probleme similare Curţii de Justiţie (</a:t>
            </a:r>
            <a:r>
              <a:rPr lang="ro-RO" i="1" dirty="0" smtClean="0"/>
              <a:t>Toma</a:t>
            </a:r>
            <a:r>
              <a:rPr lang="ro-RO" dirty="0" smtClean="0"/>
              <a:t>, C-205/15,</a:t>
            </a:r>
            <a:r>
              <a:rPr lang="ro-RO" b="1" dirty="0" smtClean="0"/>
              <a:t> </a:t>
            </a:r>
            <a:r>
              <a:rPr lang="ro-RO" dirty="0" smtClean="0"/>
              <a:t>trimitere de la Judecătoria Sibiu; </a:t>
            </a:r>
            <a:r>
              <a:rPr lang="ro-RO" i="1" dirty="0" smtClean="0"/>
              <a:t>Florescu şi alţii</a:t>
            </a:r>
            <a:r>
              <a:rPr lang="ro-RO" dirty="0" smtClean="0"/>
              <a:t>, C-258/14, trimitere de la Curtea de Apel Alba Iulia;</a:t>
            </a:r>
            <a:r>
              <a:rPr lang="ro-RO" b="1" dirty="0" smtClean="0"/>
              <a:t> </a:t>
            </a:r>
            <a:r>
              <a:rPr lang="ro-RO" i="1" dirty="0" smtClean="0"/>
              <a:t>Târşia</a:t>
            </a:r>
            <a:r>
              <a:rPr lang="ro-RO" dirty="0" smtClean="0"/>
              <a:t>, C-328/15, trimitere de la Tribunalul Sibiu; </a:t>
            </a:r>
            <a:r>
              <a:rPr lang="ro-RO" i="1" dirty="0" smtClean="0"/>
              <a:t>Rîpanu</a:t>
            </a:r>
            <a:r>
              <a:rPr lang="ro-RO" dirty="0" smtClean="0"/>
              <a:t>, C-407/15, trimitere de la Curtea de Apel Bacău).</a:t>
            </a:r>
          </a:p>
          <a:p>
            <a:endParaRPr lang="ro-R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3600" i="1" dirty="0" smtClean="0"/>
              <a:t>2. Respingerea de instanţele româneşti a unor cereri de adresare a unei trimiteri preliminare</a:t>
            </a:r>
            <a:endParaRPr lang="ro-RO" sz="3600" dirty="0"/>
          </a:p>
        </p:txBody>
      </p:sp>
      <p:sp>
        <p:nvSpPr>
          <p:cNvPr id="3" name="Content Placeholder 2"/>
          <p:cNvSpPr>
            <a:spLocks noGrp="1"/>
          </p:cNvSpPr>
          <p:nvPr>
            <p:ph idx="1"/>
          </p:nvPr>
        </p:nvSpPr>
        <p:spPr/>
        <p:txBody>
          <a:bodyPr>
            <a:normAutofit fontScale="55000" lnSpcReduction="20000"/>
          </a:bodyPr>
          <a:lstStyle/>
          <a:p>
            <a:r>
              <a:rPr lang="ro-RO" dirty="0" smtClean="0"/>
              <a:t>În cadrul unui recurs în faţa Înaltei Curţi de Casaţie şi Justiţie, una din părţi (recurenta-chemată în garanţie) a formulat o cerere de sesizare a Curţii de Justiţie, respinsă printr-o încheiere din 24 februarie 2009. Cele două întrebări preliminare propuse aveau următoarea formulare: „1. dacă dispoziţiile art. 41 şi art. 47 din Carta [d]repturilor [f]undamentale a Uniunii Europene au efect direct în dreptul intern, respectiv dacă resortanţii pot invoca, în aceste temeiuri, drepturi pe care instanţa naţională trebuie să le protejeze;  2. în caz afirmativ, - dacă dispoziţiile susmenţionate au în vedere şi protejarea dreptului procesual al părţii de a stinge raportul litigios prin recunoaşterea pretenţiilor care i se opun, - dacă pronunţarea unei hotărâri judecătoreşti, pe fondul dreptului substanţial dedus judecăţii, fără a fi soluţionată, în prealabil, cererea de valorificare a dreptului părţii de a recunoaşte pretenţiile care i se opun reprezintă o încălcare a principiului aşteptării legitime şi a justului echilibru procesual privind dreptul la apărare”.</a:t>
            </a:r>
          </a:p>
          <a:p>
            <a:r>
              <a:rPr lang="ro-RO" dirty="0" smtClean="0"/>
              <a:t>Înalta Curte de Casaţie şi Justiţie a respins cererea recurentei-chemată în garanţie de adresare a unei trimiteri preliminare. „Analizând pertinenţa întrebării ce se solicită a fi adresată C.E.J., Înalta Curte reţine, în primul rând, care este conţinutul dispoziţiilor care fac obiectul întrebărilor preliminare. Astfel, potrivit art. 41 [alin.] (1) din Carta [d]repturilor [f]undamentale a Uniunii Europene - Dreptul la o bună administrare - „Orice persoană are dreptul de a beneficia, în ce priveşte problemele sale, de un tratament imparţial, echitabil şi într-un termen rezonabil din partea instituţiilor, organelor, oficiilor şi agenţiilor Uniunii”, iar potrivit art. 47 [alin.] (1) - Dreptul la o cale de atac eficientă şi la un proces echitabil - „Orice persoană ale cărei drepturi şi libertăţi garantate de dreptul Uniunii sunt încălcate are dreptul la o cale de atac eficientă în faţa unei instanţe judecătoreşti, în conformitate cu condiţiile stabilite de prezentul articol”.</a:t>
            </a:r>
          </a:p>
          <a:p>
            <a:r>
              <a:rPr lang="ro-RO" dirty="0" smtClean="0"/>
              <a:t>Î.C.C.J., secţia comercială, dosar nr. 2712/3/2006, încheierea din 24 februarie 2009, nepublicată. A se vedea şi Tribunalul Botoşani, Secţia I Civilă, încheierea din 4 noiembrie 2014, dosar nr. 2605/40/2014, nepublicată; Curtea de Apel Bucureşti, Secţia a VII-a civilă şi pentru cauze privind conflicte de muncă şi asigurări sociale, încheierea din 25 ianuarie 2012, nepublicată.</a:t>
            </a:r>
          </a:p>
          <a:p>
            <a:endParaRPr lang="ro-R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Motivarea ICCJ</a:t>
            </a:r>
            <a:endParaRPr lang="ro-RO" dirty="0"/>
          </a:p>
        </p:txBody>
      </p:sp>
      <p:sp>
        <p:nvSpPr>
          <p:cNvPr id="3" name="Content Placeholder 2"/>
          <p:cNvSpPr>
            <a:spLocks noGrp="1"/>
          </p:cNvSpPr>
          <p:nvPr>
            <p:ph idx="1"/>
          </p:nvPr>
        </p:nvSpPr>
        <p:spPr/>
        <p:txBody>
          <a:bodyPr>
            <a:normAutofit fontScale="92500" lnSpcReduction="10000"/>
          </a:bodyPr>
          <a:lstStyle/>
          <a:p>
            <a:r>
              <a:rPr lang="ro-RO" dirty="0" smtClean="0"/>
              <a:t>În primul rând, întrucât „[...] art. 41 şi 47 din Carta [d]repturilor [f]undamentale nu au o legătură directă cu cauza, ele conţinând reglementări cu caracter foarte general care îşi găsesc corespondent şi aplicabilitate deplină în dreptul intern al României. Aceste reglementări se regăsesc în prevederile legilor române şi sunt aplicate constant şi consecvent de instanţele româneşti. Ca atare, interpretarea şi aplicarea normelor invocate – art. 41 şi 47 din Carta [d]repturilor [f]undamentale – se poate face în mod corect de instanţele naţionale, nelăsând loc nici unei îndoieli rezonabile care să justifice pertinenţa unei întrebări preliminare cu privire la aceste prevederi.</a:t>
            </a:r>
          </a:p>
          <a:p>
            <a:r>
              <a:rPr lang="ro-RO" dirty="0" smtClean="0"/>
              <a:t>Al doilea motiv de respingere a cererii a privit aplicarea cartei (atât materială, cât şi temporală) la data litigiului</a:t>
            </a:r>
            <a:endParaRPr lang="ro-RO"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i="1" dirty="0" smtClean="0"/>
              <a:t>3. Referiri la Cartă în alte circumstanţe</a:t>
            </a:r>
            <a:endParaRPr lang="ro-RO" dirty="0"/>
          </a:p>
        </p:txBody>
      </p:sp>
      <p:sp>
        <p:nvSpPr>
          <p:cNvPr id="3" name="Content Placeholder 2"/>
          <p:cNvSpPr>
            <a:spLocks noGrp="1"/>
          </p:cNvSpPr>
          <p:nvPr>
            <p:ph idx="1"/>
          </p:nvPr>
        </p:nvSpPr>
        <p:spPr/>
        <p:txBody>
          <a:bodyPr>
            <a:normAutofit fontScale="92500" lnSpcReduction="10000"/>
          </a:bodyPr>
          <a:lstStyle/>
          <a:p>
            <a:r>
              <a:rPr lang="ro-RO" dirty="0" smtClean="0"/>
              <a:t>Prin sentinţa civilă nr. 3057/30 martie 2015, Tribunalul Bucureşti, Secţia a VIII-a conflicte de muncă şi asigurări sociale, într-un litigiu vizând constate nelegalitatea procedurii sistării plăţii drepturilor acordate unor deţinători ai certificatelor de revoluţionar (Revoluţia din Decembrie 1989) a constatat că, în speţă, deşi reclamanţii au făcut referire la dreptul Uniunii Europene, nu au invocat nici  normă de drept UE care s-ar opune reglementării interne prin care le-a fost afectată plata dreptului şi nici nu au evidenţiat în ce constă încălcarea dreptului UE pe care instanţa ar trebui să o constate şi să o îndepărteze de la aplicare. Art. 51 alin. (1) din Cartă care prevede astfel că dispoziţiile acesteia se adresează statelor membre în cazul în care acestea pun în aplicare dreptul Uniunii, însă, reclamanţii nu invocă niciun drept care le-ar fi fost nesocotit şi care ar fi protejat de Carta drepturilor fundamentale a Uniunii Europene.</a:t>
            </a:r>
          </a:p>
          <a:p>
            <a:pPr>
              <a:buNone/>
            </a:pPr>
            <a:endParaRPr lang="ro-R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4. Efectul orizontal al CDFUE</a:t>
            </a:r>
            <a:br>
              <a:rPr lang="ro-RO" dirty="0" smtClean="0"/>
            </a:br>
            <a:r>
              <a:rPr lang="ro-RO" dirty="0" smtClean="0"/>
              <a:t>Curtea de Apel Bucureşti</a:t>
            </a:r>
            <a:endParaRPr lang="ro-RO" dirty="0"/>
          </a:p>
        </p:txBody>
      </p:sp>
      <p:sp>
        <p:nvSpPr>
          <p:cNvPr id="3" name="Content Placeholder 2"/>
          <p:cNvSpPr>
            <a:spLocks noGrp="1"/>
          </p:cNvSpPr>
          <p:nvPr>
            <p:ph idx="1"/>
          </p:nvPr>
        </p:nvSpPr>
        <p:spPr/>
        <p:txBody>
          <a:bodyPr/>
          <a:lstStyle/>
          <a:p>
            <a:r>
              <a:rPr lang="ro-RO" dirty="0" smtClean="0"/>
              <a:t>La 19 septembrie 2014, în acelaşi context al dispunerii unor concedieri colective pentru cazul insolvenţei unei societăţi [comerciale], Curtea de Apel Bucureşti a pronunţat decizia nr. 1232, decizie în apel. Apelantul a avansat mai multe motive în sensul nulităţii deciziei de concediere, printre care încălcarea dreptului la informare şi consultare în cazul concedierii colective, instituit la art. 27 din Carta drepturilor fundamentale şi prin Directiva 98/59. </a:t>
            </a:r>
            <a:endParaRPr lang="ro-RO"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Analiza Curţii de Apel Bucureşti</a:t>
            </a:r>
            <a:endParaRPr lang="ro-RO" dirty="0"/>
          </a:p>
        </p:txBody>
      </p:sp>
      <p:sp>
        <p:nvSpPr>
          <p:cNvPr id="3" name="Content Placeholder 2"/>
          <p:cNvSpPr>
            <a:spLocks noGrp="1"/>
          </p:cNvSpPr>
          <p:nvPr>
            <p:ph idx="1"/>
          </p:nvPr>
        </p:nvSpPr>
        <p:spPr/>
        <p:txBody>
          <a:bodyPr>
            <a:normAutofit fontScale="92500" lnSpcReduction="20000"/>
          </a:bodyPr>
          <a:lstStyle/>
          <a:p>
            <a:pPr>
              <a:buNone/>
            </a:pPr>
            <a:r>
              <a:rPr lang="ro-RO" dirty="0" smtClean="0"/>
              <a:t>Curtea de apel a analizat hotărârea </a:t>
            </a:r>
            <a:r>
              <a:rPr lang="ro-RO" i="1" dirty="0" smtClean="0"/>
              <a:t>Claes şi alţii</a:t>
            </a:r>
            <a:r>
              <a:rPr lang="ro-RO" dirty="0" smtClean="0"/>
              <a:t>, invocată de apelant, care a susţinut „că ar fi obligatorie interpretarea dată de Curtea de Justiţie în sensul că, inclusiv în situaţia dizolvării sau lichidării societăţii, prevederile art. 1-3 din Directiva 98/59/CE sunt obligatorii şi trebuie respectate şi de administratorul judiciar”; or, instanţa a reţinut că, „având în vedere şi hotărârea invocată, dar şi pe cea pronunţată în cauza Mono Car Styling, constatăm că se pune problema posibilităţii interpretării dreptului naţional în conformitate cu dispoziţiile directivei. Dreptul intern este reprezentat în cauză de norma specială, respectiv art. 86 alin. (6) din Legea nr. 85/2006, în forma în vigoare la data concedierii, care, însă, este foarte clară, în sensul dispensării administratorul judiciar de parcurgerea procedurii de informare şi de consultare, prevăzută de art. 68-72 [din] Codul muncii, care transpun Directiva nr. 98/59, cu excepţia acordării de preavizului de 15 zile lucrătoare”</a:t>
            </a:r>
            <a:endParaRPr lang="ro-R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Motivarea Curţii de Apel Bucureşti</a:t>
            </a:r>
            <a:endParaRPr lang="ro-RO" dirty="0"/>
          </a:p>
        </p:txBody>
      </p:sp>
      <p:sp>
        <p:nvSpPr>
          <p:cNvPr id="3" name="Content Placeholder 2"/>
          <p:cNvSpPr>
            <a:spLocks noGrp="1"/>
          </p:cNvSpPr>
          <p:nvPr>
            <p:ph idx="1"/>
          </p:nvPr>
        </p:nvSpPr>
        <p:spPr/>
        <p:txBody>
          <a:bodyPr>
            <a:normAutofit fontScale="92500" lnSpcReduction="20000"/>
          </a:bodyPr>
          <a:lstStyle/>
          <a:p>
            <a:pPr>
              <a:buNone/>
            </a:pPr>
            <a:r>
              <a:rPr lang="ro-RO" dirty="0" smtClean="0"/>
              <a:t>Instanţa a tratat argumentul apelantului în sensul „aplicării directe” a art. 27 din Carta drepturilor fundamentale; ea a respins efectul direct orizontal al dispoziţiei cartei (singură sau coroborată cu dispoziţiile directivei), făcând referire la hotărârea </a:t>
            </a:r>
            <a:r>
              <a:rPr lang="ro-RO" i="1" dirty="0" smtClean="0"/>
              <a:t>AMS</a:t>
            </a:r>
            <a:r>
              <a:rPr lang="ro-RO" dirty="0" smtClean="0"/>
              <a:t>, iar apoi a precizat că, „referitor la limita interpretării conforme în norma statului, cu importanţă în prezentul litigiu, trebuie reţinut conţinutul categoric, clar al legii interne din prezenta cauză, asemănător sub acest aspect, normei interne franceze din cauza pe rolul Curţii Europene”. Curtea de apel a considerat că argumentaţia Curţii de Justiţie din cauza </a:t>
            </a:r>
            <a:r>
              <a:rPr lang="ro-RO" i="1" dirty="0" smtClean="0"/>
              <a:t>AMS</a:t>
            </a:r>
            <a:r>
              <a:rPr lang="ro-RO" dirty="0" smtClean="0"/>
              <a:t> se putea transpune litigiului cu care fusese sesizată. Soluţia Curţii de Justiţie nu poate avea singură un efect direct, dincolo de efectul directivei pe care o interpretează şi dincolo de ceea ce prevede dreptul Uniuni Europene. Carta drepturilor fundamentale a Uniunii Europene nu poate fi aplicată direct dacă directiva nu are efect direct, iar în susţinerea acestei concluzii are pertinenţă hotărârea </a:t>
            </a:r>
            <a:r>
              <a:rPr lang="ro-RO" i="1" dirty="0" smtClean="0"/>
              <a:t>AMS</a:t>
            </a:r>
            <a:r>
              <a:rPr lang="ro-RO" dirty="0" smtClean="0"/>
              <a:t>.</a:t>
            </a:r>
            <a:endParaRPr lang="ro-RO"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Curtea Constituţională şi CDFUE (1)</a:t>
            </a:r>
            <a:endParaRPr lang="ro-RO" dirty="0"/>
          </a:p>
        </p:txBody>
      </p:sp>
      <p:sp>
        <p:nvSpPr>
          <p:cNvPr id="3" name="Content Placeholder 2"/>
          <p:cNvSpPr>
            <a:spLocks noGrp="1"/>
          </p:cNvSpPr>
          <p:nvPr>
            <p:ph idx="1"/>
          </p:nvPr>
        </p:nvSpPr>
        <p:spPr/>
        <p:txBody>
          <a:bodyPr>
            <a:normAutofit fontScale="55000" lnSpcReduction="20000"/>
          </a:bodyPr>
          <a:lstStyle/>
          <a:p>
            <a:endParaRPr lang="ro-RO" dirty="0" smtClean="0"/>
          </a:p>
          <a:p>
            <a:r>
              <a:rPr lang="ro-RO" dirty="0" smtClean="0"/>
              <a:t>Legat de aplicarea dispoziţiilor Cartei drepturilor fundamentale a Uniunii Europene de Curtea Constituţională a României,</a:t>
            </a:r>
            <a:r>
              <a:rPr lang="ro-RO" b="1" dirty="0" smtClean="0"/>
              <a:t> </a:t>
            </a:r>
            <a:r>
              <a:rPr lang="ro-RO" dirty="0" smtClean="0"/>
              <a:t>iniţial, prin Decizia nr. 871 din 25 iunie 2010, s-a stabilit că prevederile invocate din Carta drepturilor fundamentale a Uniunii Europene ”de principiu, sunt aplicabile în controlul de constituţionalitate în măsura în care asigură, garantează şi dezvoltă prevederile constituţionale în materia drepturilor fundamentale, cu alte cuvinte, în măsura în care nivelul lor de protecţie este cel puţin la nivelul normelor constituţionale în domeniul drepturilor omului.” Iar normele, aşa cum sunt consacrate în Carta drepturilor fundamentale, ”se aplică în egală măsură autorităţilor centrale şi instanţelor regionale sau locale, precum şi organismelor publice, în cazul în care pun în aplicare dreptul Uniunii. Prin urmare, statele membre trebuie, pe cât posibil, să aplice aceste norme în conformitate cu aceste cerinţe (Hotărârea CJCE din 24 martie 1994 pronunţată în cauza C-2/92, </a:t>
            </a:r>
            <a:r>
              <a:rPr lang="ro-RO" i="1" dirty="0" smtClean="0"/>
              <a:t>The Queen and Ministry of Agriculture, Fisheries and Food, ex parte Dennis Clifford Bostock,</a:t>
            </a:r>
            <a:r>
              <a:rPr lang="ro-RO" dirty="0" smtClean="0"/>
              <a:t> par. 16)” </a:t>
            </a:r>
            <a:r>
              <a:rPr lang="ro-RO" i="1" dirty="0" smtClean="0"/>
              <a:t>Curtea Constituţională a României</a:t>
            </a:r>
            <a:r>
              <a:rPr lang="ro-RO" dirty="0" smtClean="0"/>
              <a:t>, Decizia nr. 871 din 25 iunie 2010 referitoare la obiecţia de neconstituţionalitate a dispoziţiilor Legii privind stabilirea unor măsuri în domeniul pensiilor, publicată în Monitorul Oficial, Partea I, nr.433 din 28 iunie 2010. A se vedea şi Decizia nr. 1479 din 8 noiembrie 2011 referitoare la excepţia de neconstituţionalitate a prevederilor art.24 alin.(2) din Legea contenciosului administrativ nr.554/2004, publicată în Monitorul Oficial, Partea I, nr.59 din 25 ianuarie 2012, dar şi Decizia nr. 244 din 29 aprilie 2014 referitoare la excepţia de neconstituţionalitate a dispoziţiilor art. 9 din Ordonanţa de urgenţă a Guvernului nr. 84/2012 privind stabilirea salariilor personalului din sectorul bugetar în anul 2013, prorogarea unor termene din acte normative, precum şi unele măsuri fiscal-bugetare, cu referire la art. II art. 18 din Ordonanţa de urgenţă a Guvernului nr. 80/2010 pentru completarea art. 11 din Ordonanţa de urgenţă a Guvernului nr. 37/2008 privind reglementarea unor măsuri financiare în domeniul bugetar, precum şi pentru instituirea altor măsuri financiare în domeniul bugetar, aprobată cu modificări şi completări prin Legea nr. 283/2011, publicată în Monitorul Oficial, Partea I, nr. 467 din 25 iunie 2014.</a:t>
            </a:r>
            <a:endParaRPr lang="ro-R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4" name="Content Placeholder 3">
            <a:hlinkClick r:id="rId2"/>
          </p:cNvPr>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838200" y="1760311"/>
            <a:ext cx="2795862" cy="4351338"/>
          </a:xfrm>
        </p:spPr>
      </p:pic>
      <p:sp>
        <p:nvSpPr>
          <p:cNvPr id="5" name="Rectangle 4"/>
          <p:cNvSpPr/>
          <p:nvPr/>
        </p:nvSpPr>
        <p:spPr>
          <a:xfrm>
            <a:off x="3771900" y="2136339"/>
            <a:ext cx="7037614" cy="2585323"/>
          </a:xfrm>
          <a:prstGeom prst="rect">
            <a:avLst/>
          </a:prstGeom>
        </p:spPr>
        <p:txBody>
          <a:bodyPr wrap="square">
            <a:spAutoFit/>
          </a:bodyPr>
          <a:lstStyle/>
          <a:p>
            <a:pPr algn="just"/>
            <a:r>
              <a:rPr lang="en-US" dirty="0" err="1" smtClean="0"/>
              <a:t>Aceast</a:t>
            </a:r>
            <a:r>
              <a:rPr lang="ro-RO" dirty="0" smtClean="0"/>
              <a:t>ă</a:t>
            </a:r>
            <a:r>
              <a:rPr lang="en-US" dirty="0" smtClean="0"/>
              <a:t> pre</a:t>
            </a:r>
            <a:r>
              <a:rPr lang="ro-RO" dirty="0"/>
              <a:t>z</a:t>
            </a:r>
            <a:r>
              <a:rPr lang="en-US" dirty="0" err="1" smtClean="0"/>
              <a:t>entare</a:t>
            </a:r>
            <a:r>
              <a:rPr lang="ro-RO" dirty="0" smtClean="0"/>
              <a:t> se </a:t>
            </a:r>
            <a:r>
              <a:rPr lang="ro-RO" smtClean="0"/>
              <a:t>bazează </a:t>
            </a:r>
            <a:r>
              <a:rPr lang="ro-RO" smtClean="0"/>
              <a:t>pe </a:t>
            </a:r>
            <a:r>
              <a:rPr lang="ro-RO" dirty="0" smtClean="0"/>
              <a:t>o parte din articolul</a:t>
            </a:r>
            <a:endParaRPr lang="en-US" dirty="0" smtClean="0"/>
          </a:p>
          <a:p>
            <a:pPr algn="just"/>
            <a:r>
              <a:rPr lang="ro-RO" dirty="0" smtClean="0"/>
              <a:t>Dragoș-Alin </a:t>
            </a:r>
            <a:r>
              <a:rPr lang="ro-RO" dirty="0"/>
              <a:t>Călin, Constantin Mihai Banu, Daniel-Mihail Șandru, „National Report: Romania”, în volumul Laurence BURGORGUE-LARSEN (dir.), „</a:t>
            </a:r>
            <a:r>
              <a:rPr lang="ro-RO" i="1" dirty="0"/>
              <a:t>La Charte des droits fondamentaux de l’Union européenne saisie par les juges en Europe/ The Charter of Fundamental Rights as apprehended by Judges in Europe</a:t>
            </a:r>
            <a:r>
              <a:rPr lang="ro-RO" dirty="0"/>
              <a:t>”, Cahiers européens nr.10, IREDIES - Institut de recherche en droit international et européen de la Sorbonne, Université Paris 1 Panthéon-Sorbonne, Pedone, Paris, 2017, ISBN 978-2-233-00824-4, 716 p. </a:t>
            </a:r>
            <a:endParaRPr lang="en-US" dirty="0"/>
          </a:p>
        </p:txBody>
      </p:sp>
    </p:spTree>
    <p:extLst>
      <p:ext uri="{BB962C8B-B14F-4D97-AF65-F5344CB8AC3E}">
        <p14:creationId xmlns="" xmlns:p14="http://schemas.microsoft.com/office/powerpoint/2010/main" val="3942580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Curtea Constituţională şi CDFUE (2)</a:t>
            </a:r>
            <a:endParaRPr lang="ro-RO" dirty="0"/>
          </a:p>
        </p:txBody>
      </p:sp>
      <p:sp>
        <p:nvSpPr>
          <p:cNvPr id="3" name="Content Placeholder 2"/>
          <p:cNvSpPr>
            <a:spLocks noGrp="1"/>
          </p:cNvSpPr>
          <p:nvPr>
            <p:ph idx="1"/>
          </p:nvPr>
        </p:nvSpPr>
        <p:spPr/>
        <p:txBody>
          <a:bodyPr>
            <a:normAutofit fontScale="77500" lnSpcReduction="20000"/>
          </a:bodyPr>
          <a:lstStyle/>
          <a:p>
            <a:r>
              <a:rPr lang="en-US" dirty="0" smtClean="0"/>
              <a:t>	Mai recent, </a:t>
            </a:r>
            <a:r>
              <a:rPr lang="en-US" dirty="0" err="1" smtClean="0"/>
              <a:t>prin</a:t>
            </a:r>
            <a:r>
              <a:rPr lang="en-US" dirty="0" smtClean="0"/>
              <a:t> </a:t>
            </a:r>
            <a:r>
              <a:rPr lang="en-US" dirty="0" err="1" smtClean="0"/>
              <a:t>Decizia</a:t>
            </a:r>
            <a:r>
              <a:rPr lang="en-US" dirty="0" smtClean="0"/>
              <a:t> nr. 64 din 24 </a:t>
            </a:r>
            <a:r>
              <a:rPr lang="en-US" dirty="0" err="1" smtClean="0"/>
              <a:t>februarie</a:t>
            </a:r>
            <a:r>
              <a:rPr lang="en-US" dirty="0" smtClean="0"/>
              <a:t> 2015 </a:t>
            </a:r>
            <a:r>
              <a:rPr lang="en-US" dirty="0" err="1" smtClean="0"/>
              <a:t>Curtea</a:t>
            </a:r>
            <a:r>
              <a:rPr lang="en-US" dirty="0" smtClean="0"/>
              <a:t> </a:t>
            </a:r>
            <a:r>
              <a:rPr lang="en-US" dirty="0" err="1" smtClean="0"/>
              <a:t>Constituţională</a:t>
            </a:r>
            <a:r>
              <a:rPr lang="en-US" dirty="0" smtClean="0"/>
              <a:t> a </a:t>
            </a:r>
            <a:r>
              <a:rPr lang="en-US" dirty="0" err="1" smtClean="0"/>
              <a:t>constatat</a:t>
            </a:r>
            <a:r>
              <a:rPr lang="en-US" dirty="0" smtClean="0"/>
              <a:t> </a:t>
            </a:r>
            <a:r>
              <a:rPr lang="en-US" dirty="0" err="1" smtClean="0"/>
              <a:t>că</a:t>
            </a:r>
            <a:r>
              <a:rPr lang="en-US" dirty="0" smtClean="0"/>
              <a:t> „art.153 </a:t>
            </a:r>
            <a:r>
              <a:rPr lang="en-US" dirty="0" err="1" smtClean="0"/>
              <a:t>alin</a:t>
            </a:r>
            <a:r>
              <a:rPr lang="en-US" dirty="0" smtClean="0"/>
              <a:t>.(1) </a:t>
            </a:r>
            <a:r>
              <a:rPr lang="en-US" dirty="0" err="1" smtClean="0"/>
              <a:t>lit.e</a:t>
            </a:r>
            <a:r>
              <a:rPr lang="en-US" dirty="0" smtClean="0"/>
              <a:t>) din </a:t>
            </a:r>
            <a:r>
              <a:rPr lang="en-US" dirty="0" err="1" smtClean="0"/>
              <a:t>Tratatul</a:t>
            </a:r>
            <a:r>
              <a:rPr lang="en-US" dirty="0" smtClean="0"/>
              <a:t> </a:t>
            </a:r>
            <a:r>
              <a:rPr lang="en-US" dirty="0" err="1" smtClean="0"/>
              <a:t>privind</a:t>
            </a:r>
            <a:r>
              <a:rPr lang="en-US" dirty="0" smtClean="0"/>
              <a:t> </a:t>
            </a:r>
            <a:r>
              <a:rPr lang="en-US" dirty="0" err="1" smtClean="0"/>
              <a:t>funcţionarea</a:t>
            </a:r>
            <a:r>
              <a:rPr lang="en-US" dirty="0" smtClean="0"/>
              <a:t> </a:t>
            </a:r>
            <a:r>
              <a:rPr lang="en-US" dirty="0" err="1" smtClean="0"/>
              <a:t>Uniunii</a:t>
            </a:r>
            <a:r>
              <a:rPr lang="en-US" dirty="0" smtClean="0"/>
              <a:t> </a:t>
            </a:r>
            <a:r>
              <a:rPr lang="en-US" dirty="0" err="1" smtClean="0"/>
              <a:t>Europene</a:t>
            </a:r>
            <a:r>
              <a:rPr lang="en-US" dirty="0" smtClean="0"/>
              <a:t>, art.27 din </a:t>
            </a:r>
            <a:r>
              <a:rPr lang="en-US" dirty="0" err="1" smtClean="0"/>
              <a:t>Carta</a:t>
            </a:r>
            <a:r>
              <a:rPr lang="en-US" dirty="0" smtClean="0"/>
              <a:t> </a:t>
            </a:r>
            <a:r>
              <a:rPr lang="en-US" dirty="0" err="1" smtClean="0"/>
              <a:t>drepturilor</a:t>
            </a:r>
            <a:r>
              <a:rPr lang="en-US" dirty="0" smtClean="0"/>
              <a:t> </a:t>
            </a:r>
            <a:r>
              <a:rPr lang="en-US" dirty="0" err="1" smtClean="0"/>
              <a:t>fundamentale</a:t>
            </a:r>
            <a:r>
              <a:rPr lang="en-US" dirty="0" smtClean="0"/>
              <a:t> a </a:t>
            </a:r>
            <a:r>
              <a:rPr lang="en-US" dirty="0" err="1" smtClean="0"/>
              <a:t>Uniunii</a:t>
            </a:r>
            <a:r>
              <a:rPr lang="en-US" dirty="0" smtClean="0"/>
              <a:t> </a:t>
            </a:r>
            <a:r>
              <a:rPr lang="en-US" dirty="0" err="1" smtClean="0"/>
              <a:t>Europene</a:t>
            </a:r>
            <a:r>
              <a:rPr lang="en-US" dirty="0" smtClean="0"/>
              <a:t> </a:t>
            </a:r>
            <a:r>
              <a:rPr lang="en-US" dirty="0" err="1" smtClean="0"/>
              <a:t>şi</a:t>
            </a:r>
            <a:r>
              <a:rPr lang="en-US" dirty="0" smtClean="0"/>
              <a:t> art.2 </a:t>
            </a:r>
            <a:r>
              <a:rPr lang="en-US" dirty="0" err="1" smtClean="0"/>
              <a:t>şi</a:t>
            </a:r>
            <a:r>
              <a:rPr lang="en-US" dirty="0" smtClean="0"/>
              <a:t> 3 din 98/59/CE a </a:t>
            </a:r>
            <a:r>
              <a:rPr lang="en-US" dirty="0" err="1" smtClean="0"/>
              <a:t>Consiliului</a:t>
            </a:r>
            <a:r>
              <a:rPr lang="en-US" dirty="0" smtClean="0"/>
              <a:t> din 20 </a:t>
            </a:r>
            <a:r>
              <a:rPr lang="en-US" dirty="0" err="1" smtClean="0"/>
              <a:t>iulie</a:t>
            </a:r>
            <a:r>
              <a:rPr lang="en-US" dirty="0" smtClean="0"/>
              <a:t> 1998 </a:t>
            </a:r>
            <a:r>
              <a:rPr lang="en-US" dirty="0" err="1" smtClean="0"/>
              <a:t>privind</a:t>
            </a:r>
            <a:r>
              <a:rPr lang="en-US" dirty="0" smtClean="0"/>
              <a:t> </a:t>
            </a:r>
            <a:r>
              <a:rPr lang="en-US" dirty="0" err="1" smtClean="0"/>
              <a:t>apropierea</a:t>
            </a:r>
            <a:r>
              <a:rPr lang="en-US" dirty="0" smtClean="0"/>
              <a:t> </a:t>
            </a:r>
            <a:r>
              <a:rPr lang="en-US" dirty="0" err="1" smtClean="0"/>
              <a:t>legislaţiilor</a:t>
            </a:r>
            <a:r>
              <a:rPr lang="en-US" dirty="0" smtClean="0"/>
              <a:t> </a:t>
            </a:r>
            <a:r>
              <a:rPr lang="en-US" dirty="0" err="1" smtClean="0"/>
              <a:t>statelor</a:t>
            </a:r>
            <a:r>
              <a:rPr lang="en-US" dirty="0" smtClean="0"/>
              <a:t> </a:t>
            </a:r>
            <a:r>
              <a:rPr lang="en-US" dirty="0" err="1" smtClean="0"/>
              <a:t>membre</a:t>
            </a:r>
            <a:r>
              <a:rPr lang="en-US" dirty="0" smtClean="0"/>
              <a:t> cu </a:t>
            </a:r>
            <a:r>
              <a:rPr lang="en-US" dirty="0" err="1" smtClean="0"/>
              <a:t>privire</a:t>
            </a:r>
            <a:r>
              <a:rPr lang="en-US" dirty="0" smtClean="0"/>
              <a:t> la </a:t>
            </a:r>
            <a:r>
              <a:rPr lang="en-US" dirty="0" err="1" smtClean="0"/>
              <a:t>concedierile</a:t>
            </a:r>
            <a:r>
              <a:rPr lang="en-US" dirty="0" smtClean="0"/>
              <a:t> </a:t>
            </a:r>
            <a:r>
              <a:rPr lang="en-US" dirty="0" err="1" smtClean="0"/>
              <a:t>colective</a:t>
            </a:r>
            <a:r>
              <a:rPr lang="en-US" dirty="0" smtClean="0"/>
              <a:t>” au un </a:t>
            </a:r>
            <a:r>
              <a:rPr lang="en-US" dirty="0" err="1" smtClean="0"/>
              <a:t>conţinut</a:t>
            </a:r>
            <a:r>
              <a:rPr lang="en-US" dirty="0" smtClean="0"/>
              <a:t> </a:t>
            </a:r>
            <a:r>
              <a:rPr lang="en-US" dirty="0" err="1" smtClean="0"/>
              <a:t>suficient</a:t>
            </a:r>
            <a:r>
              <a:rPr lang="en-US" dirty="0" smtClean="0"/>
              <a:t> de </a:t>
            </a:r>
            <a:r>
              <a:rPr lang="en-US" dirty="0" err="1" smtClean="0"/>
              <a:t>clar</a:t>
            </a:r>
            <a:r>
              <a:rPr lang="en-US" dirty="0" smtClean="0"/>
              <a:t>, </a:t>
            </a:r>
            <a:r>
              <a:rPr lang="en-US" dirty="0" err="1" smtClean="0"/>
              <a:t>precis</a:t>
            </a:r>
            <a:r>
              <a:rPr lang="en-US" dirty="0" smtClean="0"/>
              <a:t> </a:t>
            </a:r>
            <a:r>
              <a:rPr lang="en-US" dirty="0" err="1" smtClean="0"/>
              <a:t>şi</a:t>
            </a:r>
            <a:r>
              <a:rPr lang="en-US" dirty="0" smtClean="0"/>
              <a:t> </a:t>
            </a:r>
            <a:r>
              <a:rPr lang="en-US" dirty="0" err="1" smtClean="0"/>
              <a:t>neechivoc</a:t>
            </a:r>
            <a:r>
              <a:rPr lang="en-US" dirty="0" smtClean="0"/>
              <a:t>, </a:t>
            </a:r>
            <a:r>
              <a:rPr lang="en-US" dirty="0" err="1" smtClean="0"/>
              <a:t>mai</a:t>
            </a:r>
            <a:r>
              <a:rPr lang="en-US" dirty="0" smtClean="0"/>
              <a:t> ales </a:t>
            </a:r>
            <a:r>
              <a:rPr lang="en-US" dirty="0" err="1" smtClean="0"/>
              <a:t>prin</a:t>
            </a:r>
            <a:r>
              <a:rPr lang="en-US" dirty="0" smtClean="0"/>
              <a:t> </a:t>
            </a:r>
            <a:r>
              <a:rPr lang="en-US" dirty="0" err="1" smtClean="0"/>
              <a:t>prisma</a:t>
            </a:r>
            <a:r>
              <a:rPr lang="en-US" dirty="0" smtClean="0"/>
              <a:t> </a:t>
            </a:r>
            <a:r>
              <a:rPr lang="en-US" dirty="0" err="1" smtClean="0"/>
              <a:t>interpretării</a:t>
            </a:r>
            <a:r>
              <a:rPr lang="en-US" dirty="0" smtClean="0"/>
              <a:t> date de </a:t>
            </a:r>
            <a:r>
              <a:rPr lang="en-US" dirty="0" err="1" smtClean="0"/>
              <a:t>Curtea</a:t>
            </a:r>
            <a:r>
              <a:rPr lang="en-US" dirty="0" smtClean="0"/>
              <a:t> de </a:t>
            </a:r>
            <a:r>
              <a:rPr lang="en-US" dirty="0" err="1" smtClean="0"/>
              <a:t>Justiţie</a:t>
            </a:r>
            <a:r>
              <a:rPr lang="en-US" dirty="0" smtClean="0"/>
              <a:t> a </a:t>
            </a:r>
            <a:r>
              <a:rPr lang="en-US" dirty="0" err="1" smtClean="0"/>
              <a:t>Uniunii</a:t>
            </a:r>
            <a:r>
              <a:rPr lang="en-US" dirty="0" smtClean="0"/>
              <a:t> </a:t>
            </a:r>
            <a:r>
              <a:rPr lang="en-US" dirty="0" err="1" smtClean="0"/>
              <a:t>Europene</a:t>
            </a:r>
            <a:r>
              <a:rPr lang="en-US" dirty="0" smtClean="0"/>
              <a:t> </a:t>
            </a:r>
            <a:r>
              <a:rPr lang="en-US" dirty="0" err="1" smtClean="0"/>
              <a:t>prin</a:t>
            </a:r>
            <a:r>
              <a:rPr lang="en-US" dirty="0" smtClean="0"/>
              <a:t> </a:t>
            </a:r>
            <a:r>
              <a:rPr lang="en-US" dirty="0" err="1" smtClean="0"/>
              <a:t>hotărârea</a:t>
            </a:r>
            <a:r>
              <a:rPr lang="en-US" dirty="0" smtClean="0"/>
              <a:t> din 3 </a:t>
            </a:r>
            <a:r>
              <a:rPr lang="en-US" dirty="0" err="1" smtClean="0"/>
              <a:t>martie</a:t>
            </a:r>
            <a:r>
              <a:rPr lang="en-US" dirty="0" smtClean="0"/>
              <a:t> 2011, </a:t>
            </a:r>
            <a:r>
              <a:rPr lang="en-US" dirty="0" err="1" smtClean="0"/>
              <a:t>pronunţată</a:t>
            </a:r>
            <a:r>
              <a:rPr lang="en-US" dirty="0" smtClean="0"/>
              <a:t> </a:t>
            </a:r>
            <a:r>
              <a:rPr lang="en-US" dirty="0" err="1" smtClean="0"/>
              <a:t>în</a:t>
            </a:r>
            <a:r>
              <a:rPr lang="en-US" dirty="0" smtClean="0"/>
              <a:t> </a:t>
            </a:r>
            <a:r>
              <a:rPr lang="en-US" dirty="0" err="1" smtClean="0"/>
              <a:t>cauza</a:t>
            </a:r>
            <a:r>
              <a:rPr lang="en-US" dirty="0" smtClean="0"/>
              <a:t> C-235/10, </a:t>
            </a:r>
            <a:r>
              <a:rPr lang="en-US" i="1" dirty="0" smtClean="0"/>
              <a:t>David </a:t>
            </a:r>
            <a:r>
              <a:rPr lang="en-US" i="1" dirty="0" err="1" smtClean="0"/>
              <a:t>Claes</a:t>
            </a:r>
            <a:r>
              <a:rPr lang="en-US" i="1" dirty="0" smtClean="0"/>
              <a:t> </a:t>
            </a:r>
            <a:r>
              <a:rPr lang="en-US" i="1" dirty="0" err="1" smtClean="0"/>
              <a:t>şi</a:t>
            </a:r>
            <a:r>
              <a:rPr lang="en-US" i="1" dirty="0" smtClean="0"/>
              <a:t> </a:t>
            </a:r>
            <a:r>
              <a:rPr lang="en-US" i="1" dirty="0" err="1" smtClean="0"/>
              <a:t>alţii</a:t>
            </a:r>
            <a:r>
              <a:rPr lang="en-US" i="1" dirty="0" smtClean="0"/>
              <a:t> </a:t>
            </a:r>
            <a:r>
              <a:rPr lang="en-US" i="1" dirty="0" err="1" smtClean="0"/>
              <a:t>împotriva</a:t>
            </a:r>
            <a:r>
              <a:rPr lang="en-US" i="1" dirty="0" smtClean="0"/>
              <a:t> </a:t>
            </a:r>
            <a:r>
              <a:rPr lang="en-US" i="1" dirty="0" err="1" smtClean="0"/>
              <a:t>Landsbanki</a:t>
            </a:r>
            <a:r>
              <a:rPr lang="en-US" i="1" dirty="0" smtClean="0"/>
              <a:t> Luxembourg SA. </a:t>
            </a:r>
            <a:r>
              <a:rPr lang="en-US" dirty="0" smtClean="0"/>
              <a:t>„</a:t>
            </a:r>
            <a:r>
              <a:rPr lang="en-US" dirty="0" err="1" smtClean="0"/>
              <a:t>Prin</a:t>
            </a:r>
            <a:r>
              <a:rPr lang="en-US" dirty="0" smtClean="0"/>
              <a:t> </a:t>
            </a:r>
            <a:r>
              <a:rPr lang="en-US" dirty="0" err="1" smtClean="0"/>
              <a:t>conţinutul</a:t>
            </a:r>
            <a:r>
              <a:rPr lang="en-US" dirty="0" smtClean="0"/>
              <a:t> </a:t>
            </a:r>
            <a:r>
              <a:rPr lang="en-US" dirty="0" err="1" smtClean="0"/>
              <a:t>lor</a:t>
            </a:r>
            <a:r>
              <a:rPr lang="en-US" dirty="0" smtClean="0"/>
              <a:t> </a:t>
            </a:r>
            <a:r>
              <a:rPr lang="en-US" dirty="0" err="1" smtClean="0"/>
              <a:t>normativ</a:t>
            </a:r>
            <a:r>
              <a:rPr lang="en-US" dirty="0" smtClean="0"/>
              <a:t>, </a:t>
            </a:r>
            <a:r>
              <a:rPr lang="en-US" dirty="0" err="1" smtClean="0"/>
              <a:t>actele</a:t>
            </a:r>
            <a:r>
              <a:rPr lang="en-US" dirty="0" smtClean="0"/>
              <a:t> </a:t>
            </a:r>
            <a:r>
              <a:rPr lang="en-US" dirty="0" err="1" smtClean="0"/>
              <a:t>Uniunii</a:t>
            </a:r>
            <a:r>
              <a:rPr lang="en-US" dirty="0" smtClean="0"/>
              <a:t> </a:t>
            </a:r>
            <a:r>
              <a:rPr lang="en-US" dirty="0" err="1" smtClean="0"/>
              <a:t>Europene</a:t>
            </a:r>
            <a:r>
              <a:rPr lang="en-US" dirty="0" smtClean="0"/>
              <a:t> </a:t>
            </a:r>
            <a:r>
              <a:rPr lang="en-US" dirty="0" err="1" smtClean="0"/>
              <a:t>protejează</a:t>
            </a:r>
            <a:r>
              <a:rPr lang="en-US" dirty="0" smtClean="0"/>
              <a:t> </a:t>
            </a:r>
            <a:r>
              <a:rPr lang="en-US" dirty="0" err="1" smtClean="0"/>
              <a:t>dreptul</a:t>
            </a:r>
            <a:r>
              <a:rPr lang="en-US" dirty="0" smtClean="0"/>
              <a:t> la </a:t>
            </a:r>
            <a:r>
              <a:rPr lang="en-US" i="1" dirty="0" smtClean="0"/>
              <a:t>„</a:t>
            </a:r>
            <a:r>
              <a:rPr lang="en-US" i="1" dirty="0" err="1" smtClean="0"/>
              <a:t>informarea</a:t>
            </a:r>
            <a:r>
              <a:rPr lang="en-US" i="1" dirty="0" smtClean="0"/>
              <a:t> </a:t>
            </a:r>
            <a:r>
              <a:rPr lang="en-US" i="1" dirty="0" err="1" smtClean="0"/>
              <a:t>şi</a:t>
            </a:r>
            <a:r>
              <a:rPr lang="en-US" i="1" dirty="0" smtClean="0"/>
              <a:t> </a:t>
            </a:r>
            <a:r>
              <a:rPr lang="en-US" i="1" dirty="0" err="1" smtClean="0"/>
              <a:t>consultarea</a:t>
            </a:r>
            <a:r>
              <a:rPr lang="en-US" i="1" dirty="0" smtClean="0"/>
              <a:t> </a:t>
            </a:r>
            <a:r>
              <a:rPr lang="en-US" i="1" dirty="0" err="1" smtClean="0"/>
              <a:t>lucrătorilor</a:t>
            </a:r>
            <a:r>
              <a:rPr lang="en-US" i="1" dirty="0" smtClean="0"/>
              <a:t>”,</a:t>
            </a:r>
            <a:r>
              <a:rPr lang="en-US" dirty="0" smtClean="0"/>
              <a:t> </a:t>
            </a:r>
            <a:r>
              <a:rPr lang="en-US" dirty="0" err="1" smtClean="0"/>
              <a:t>susţinând</a:t>
            </a:r>
            <a:r>
              <a:rPr lang="en-US" dirty="0" smtClean="0"/>
              <a:t> </a:t>
            </a:r>
            <a:r>
              <a:rPr lang="en-US" dirty="0" err="1" smtClean="0"/>
              <a:t>şi</a:t>
            </a:r>
            <a:r>
              <a:rPr lang="en-US" dirty="0" smtClean="0"/>
              <a:t> </a:t>
            </a:r>
            <a:r>
              <a:rPr lang="en-US" dirty="0" err="1" smtClean="0"/>
              <a:t>completând</a:t>
            </a:r>
            <a:r>
              <a:rPr lang="en-US" dirty="0" smtClean="0"/>
              <a:t> </a:t>
            </a:r>
            <a:r>
              <a:rPr lang="en-US" dirty="0" err="1" smtClean="0"/>
              <a:t>acţiunea</a:t>
            </a:r>
            <a:r>
              <a:rPr lang="en-US" dirty="0" smtClean="0"/>
              <a:t> </a:t>
            </a:r>
            <a:r>
              <a:rPr lang="en-US" dirty="0" err="1" smtClean="0"/>
              <a:t>statelor</a:t>
            </a:r>
            <a:r>
              <a:rPr lang="en-US" dirty="0" smtClean="0"/>
              <a:t> </a:t>
            </a:r>
            <a:r>
              <a:rPr lang="en-US" dirty="0" err="1" smtClean="0"/>
              <a:t>membre</a:t>
            </a:r>
            <a:r>
              <a:rPr lang="en-US" dirty="0" smtClean="0"/>
              <a:t>, </a:t>
            </a:r>
            <a:r>
              <a:rPr lang="en-US" dirty="0" err="1" smtClean="0"/>
              <a:t>aşadar</a:t>
            </a:r>
            <a:r>
              <a:rPr lang="en-US" dirty="0" smtClean="0"/>
              <a:t>, </a:t>
            </a:r>
            <a:r>
              <a:rPr lang="en-US" dirty="0" err="1" smtClean="0"/>
              <a:t>vizând</a:t>
            </a:r>
            <a:r>
              <a:rPr lang="en-US" dirty="0" smtClean="0"/>
              <a:t>, </a:t>
            </a:r>
            <a:r>
              <a:rPr lang="en-US" dirty="0" err="1" smtClean="0"/>
              <a:t>în</a:t>
            </a:r>
            <a:r>
              <a:rPr lang="en-US" dirty="0" smtClean="0"/>
              <a:t> mod direct, </a:t>
            </a:r>
            <a:r>
              <a:rPr lang="en-US" dirty="0" err="1" smtClean="0"/>
              <a:t>dreptul</a:t>
            </a:r>
            <a:r>
              <a:rPr lang="en-US" dirty="0" smtClean="0"/>
              <a:t> fundamental la </a:t>
            </a:r>
            <a:r>
              <a:rPr lang="en-US" dirty="0" err="1" smtClean="0"/>
              <a:t>protecţia</a:t>
            </a:r>
            <a:r>
              <a:rPr lang="en-US" dirty="0" smtClean="0"/>
              <a:t> </a:t>
            </a:r>
            <a:r>
              <a:rPr lang="en-US" dirty="0" err="1" smtClean="0"/>
              <a:t>socială</a:t>
            </a:r>
            <a:r>
              <a:rPr lang="en-US" dirty="0" smtClean="0"/>
              <a:t> a </a:t>
            </a:r>
            <a:r>
              <a:rPr lang="en-US" dirty="0" err="1" smtClean="0"/>
              <a:t>muncii</a:t>
            </a:r>
            <a:r>
              <a:rPr lang="en-US" dirty="0" smtClean="0"/>
              <a:t> </a:t>
            </a:r>
            <a:r>
              <a:rPr lang="en-US" dirty="0" err="1" smtClean="0"/>
              <a:t>prevăzut</a:t>
            </a:r>
            <a:r>
              <a:rPr lang="en-US" dirty="0" smtClean="0"/>
              <a:t> de art.41 </a:t>
            </a:r>
            <a:r>
              <a:rPr lang="en-US" dirty="0" err="1" smtClean="0"/>
              <a:t>alin</a:t>
            </a:r>
            <a:r>
              <a:rPr lang="en-US" dirty="0" smtClean="0"/>
              <a:t>.(2) din </a:t>
            </a:r>
            <a:r>
              <a:rPr lang="en-US" dirty="0" err="1" smtClean="0"/>
              <a:t>Constituţie</a:t>
            </a:r>
            <a:r>
              <a:rPr lang="en-US" dirty="0" smtClean="0"/>
              <a:t> </a:t>
            </a:r>
            <a:r>
              <a:rPr lang="en-US" dirty="0" err="1" smtClean="0"/>
              <a:t>astfel</a:t>
            </a:r>
            <a:r>
              <a:rPr lang="en-US" dirty="0" smtClean="0"/>
              <a:t> cum a </a:t>
            </a:r>
            <a:r>
              <a:rPr lang="en-US" dirty="0" err="1" smtClean="0"/>
              <a:t>fost</a:t>
            </a:r>
            <a:r>
              <a:rPr lang="en-US" dirty="0" smtClean="0"/>
              <a:t> </a:t>
            </a:r>
            <a:r>
              <a:rPr lang="en-US" dirty="0" err="1" smtClean="0"/>
              <a:t>interpretat</a:t>
            </a:r>
            <a:r>
              <a:rPr lang="en-US" dirty="0" smtClean="0"/>
              <a:t> </a:t>
            </a:r>
            <a:r>
              <a:rPr lang="en-US" dirty="0" err="1" smtClean="0"/>
              <a:t>prin</a:t>
            </a:r>
            <a:r>
              <a:rPr lang="en-US" dirty="0" smtClean="0"/>
              <a:t> </a:t>
            </a:r>
            <a:r>
              <a:rPr lang="en-US" dirty="0" err="1" smtClean="0"/>
              <a:t>prezenta</a:t>
            </a:r>
            <a:r>
              <a:rPr lang="en-US" dirty="0" smtClean="0"/>
              <a:t> </a:t>
            </a:r>
            <a:r>
              <a:rPr lang="en-US" dirty="0" err="1" smtClean="0"/>
              <a:t>decizie</a:t>
            </a:r>
            <a:r>
              <a:rPr lang="en-US" dirty="0" smtClean="0"/>
              <a:t>, text </a:t>
            </a:r>
            <a:r>
              <a:rPr lang="en-US" dirty="0" err="1" smtClean="0"/>
              <a:t>constituţional</a:t>
            </a:r>
            <a:r>
              <a:rPr lang="en-US" dirty="0" smtClean="0"/>
              <a:t> care </a:t>
            </a:r>
            <a:r>
              <a:rPr lang="en-US" dirty="0" err="1" smtClean="0"/>
              <a:t>asigură</a:t>
            </a:r>
            <a:r>
              <a:rPr lang="en-US" dirty="0" smtClean="0"/>
              <a:t> un standard de </a:t>
            </a:r>
            <a:r>
              <a:rPr lang="en-US" dirty="0" err="1" smtClean="0"/>
              <a:t>protecţie</a:t>
            </a:r>
            <a:r>
              <a:rPr lang="en-US" dirty="0" smtClean="0"/>
              <a:t> </a:t>
            </a:r>
            <a:r>
              <a:rPr lang="en-US" dirty="0" err="1" smtClean="0"/>
              <a:t>egal</a:t>
            </a:r>
            <a:r>
              <a:rPr lang="en-US" dirty="0" smtClean="0"/>
              <a:t> cu </a:t>
            </a:r>
            <a:r>
              <a:rPr lang="en-US" dirty="0" err="1" smtClean="0"/>
              <a:t>cel</a:t>
            </a:r>
            <a:r>
              <a:rPr lang="en-US" dirty="0" smtClean="0"/>
              <a:t> </a:t>
            </a:r>
            <a:r>
              <a:rPr lang="en-US" dirty="0" err="1" smtClean="0"/>
              <a:t>rezultat</a:t>
            </a:r>
            <a:r>
              <a:rPr lang="en-US" dirty="0" smtClean="0"/>
              <a:t> din </a:t>
            </a:r>
            <a:r>
              <a:rPr lang="en-US" dirty="0" err="1" smtClean="0"/>
              <a:t>actele</a:t>
            </a:r>
            <a:r>
              <a:rPr lang="en-US" dirty="0" smtClean="0"/>
              <a:t> </a:t>
            </a:r>
            <a:r>
              <a:rPr lang="en-US" dirty="0" err="1" smtClean="0"/>
              <a:t>Uniunii</a:t>
            </a:r>
            <a:r>
              <a:rPr lang="en-US" dirty="0" smtClean="0"/>
              <a:t> </a:t>
            </a:r>
            <a:r>
              <a:rPr lang="en-US" dirty="0" err="1" smtClean="0"/>
              <a:t>Europene</a:t>
            </a:r>
            <a:r>
              <a:rPr lang="ro-RO" dirty="0" smtClean="0"/>
              <a:t> </a:t>
            </a:r>
            <a:r>
              <a:rPr lang="ro-RO" i="1" dirty="0" smtClean="0"/>
              <a:t>Curtea Constituţională a României</a:t>
            </a:r>
            <a:r>
              <a:rPr lang="ro-RO" dirty="0" smtClean="0"/>
              <a:t>, Decizia nr. 64 din 24 februarie 2015 referitoare la excepţia de neconstituţionalitate a prevederilor art.86 alin.(6) din Legea nr.85/2006 privind procedura insolvenţei, publicată în Monitorul Oficial, Partea I, nr. 286 din 28 aprilie 2015.</a:t>
            </a:r>
          </a:p>
          <a:p>
            <a:endParaRPr lang="ro-RO"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CDFUE şi CEDO (1)</a:t>
            </a:r>
            <a:endParaRPr lang="ro-RO" dirty="0"/>
          </a:p>
        </p:txBody>
      </p:sp>
      <p:sp>
        <p:nvSpPr>
          <p:cNvPr id="3" name="Content Placeholder 2"/>
          <p:cNvSpPr>
            <a:spLocks noGrp="1"/>
          </p:cNvSpPr>
          <p:nvPr>
            <p:ph idx="1"/>
          </p:nvPr>
        </p:nvSpPr>
        <p:spPr/>
        <p:txBody>
          <a:bodyPr/>
          <a:lstStyle/>
          <a:p>
            <a:r>
              <a:rPr lang="ro-RO" dirty="0" smtClean="0"/>
              <a:t>Înalta Curte de Casaţie şi Justiţie, Secţia I Civilă, prin decizia nr.948 din 31 martie 2015</a:t>
            </a:r>
            <a:r>
              <a:rPr lang="en-US" dirty="0" smtClean="0"/>
              <a:t> </a:t>
            </a:r>
            <a:r>
              <a:rPr lang="ro-RO" dirty="0" smtClean="0"/>
              <a:t>a reţinut că drepturile prevăzute de Carta drepturilor fundamentale a Uniunii Europene ”corespund unor drepturi garantate de Convenţia europeană a drepturile omului, </a:t>
            </a:r>
            <a:r>
              <a:rPr lang="ro-RO" i="1" dirty="0" smtClean="0"/>
              <a:t>înţelesul şi întinderea lor sunt aceleaşi ca cele definite de convenţie</a:t>
            </a:r>
            <a:r>
              <a:rPr lang="ro-RO" dirty="0" smtClean="0"/>
              <a:t>, deşi legislaţia europeană poate să prevadă o protecţie mai extinsă. […] Dreptul prevăzut de art.17 din Cartă are acelaşi înţeles şi acelaşi domeniu de aplicare ca şi cel garantat prin Convenţia europeană a drepturilor omului, iar restrângerile prevăzute de aceasta nu pot fi depăşite.”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CDFUE şi CEDO (2)</a:t>
            </a:r>
            <a:endParaRPr lang="ro-RO" dirty="0"/>
          </a:p>
        </p:txBody>
      </p:sp>
      <p:sp>
        <p:nvSpPr>
          <p:cNvPr id="3" name="Content Placeholder 2"/>
          <p:cNvSpPr>
            <a:spLocks noGrp="1"/>
          </p:cNvSpPr>
          <p:nvPr>
            <p:ph idx="1"/>
          </p:nvPr>
        </p:nvSpPr>
        <p:spPr/>
        <p:txBody>
          <a:bodyPr>
            <a:normAutofit fontScale="77500" lnSpcReduction="20000"/>
          </a:bodyPr>
          <a:lstStyle/>
          <a:p>
            <a:r>
              <a:rPr lang="ro-RO" dirty="0" smtClean="0"/>
              <a:t>Curtea de Apel Cluj, Secţia I Civilă, prin încheierea din 16 septembrie 2014, a reţinut că apelanta a solicitat sesizarea CJUE cu următoarea întrebare preliminară: „În vederea aplicării şi interpretării prevederilor art.17 alin.1 teza a II-a coroborate cu cele ale art. 47 ale Cartei drepturilor fundamentale a Uniunii Europene, care este momentul la care se consideră finalizată o procedură de expropriere pentru cauză de utilitate publică, care respecta exigenţele celor două texte normative mai sus invocate? Faţă de acest moment, în aplicare dispoziţiilor art. 17 alin.1 teza a II-a şi ale art. 47 ale Cartei drepturilor fundamentale a Uniunii Europene, comunicarea actului administrativ prin care se stabilesc despăgubirile cuvenite expropriatului, face parte din procedura exproprierii sau, dimpotrivă, reprezintă o etapă ulterioară finalizării acesteia?"</a:t>
            </a:r>
          </a:p>
          <a:p>
            <a:r>
              <a:rPr lang="ro-RO" dirty="0" smtClean="0"/>
              <a:t>Curtea de Apel Cluj a constatat că articolele invocate de apelantă cuprind dispoziţii generale, de principiu, privind garantarea dreptului de proprietate şi dreptul de acces liber la justiţie, fără a cuprinde vreo dispoziţie particulară privind procedura de expropriere. Mai mult, dispoziţii de natura şi sensul celor prevăzute de art. 17 din Carta drepturilor fundamentale, referitoare la dreptul de proprietate, se regăsesc şi în legislaţia naţională, anume în cuprinsul art. 44 şi art. 136 din Constituţia României, revizuită în anul 2003.</a:t>
            </a:r>
            <a:endParaRPr lang="ro-RO"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o-RO" sz="2100" b="1" dirty="0"/>
              <a:t>Mulţumesc!</a:t>
            </a:r>
            <a:endParaRPr lang="en-US" sz="2100" b="1" dirty="0"/>
          </a:p>
        </p:txBody>
      </p:sp>
      <p:sp>
        <p:nvSpPr>
          <p:cNvPr id="3" name="Content Placeholder 2"/>
          <p:cNvSpPr>
            <a:spLocks noGrp="1"/>
          </p:cNvSpPr>
          <p:nvPr>
            <p:ph idx="1"/>
          </p:nvPr>
        </p:nvSpPr>
        <p:spPr/>
        <p:txBody>
          <a:bodyPr>
            <a:normAutofit fontScale="85000" lnSpcReduction="20000"/>
          </a:bodyPr>
          <a:lstStyle/>
          <a:p>
            <a:pPr algn="ctr">
              <a:buFont typeface="Arial" charset="0"/>
              <a:buNone/>
            </a:pPr>
            <a:r>
              <a:rPr lang="ro-RO" sz="2475" b="1" dirty="0"/>
              <a:t>Prof. univ. dr. Daniel-Mihail Şandru</a:t>
            </a:r>
            <a:endParaRPr lang="en-US" sz="2475" b="1" dirty="0"/>
          </a:p>
          <a:p>
            <a:pPr algn="ctr">
              <a:buFont typeface="Arial" charset="0"/>
              <a:buNone/>
            </a:pPr>
            <a:endParaRPr lang="ro-RO" sz="3000" b="1" dirty="0"/>
          </a:p>
          <a:p>
            <a:pPr algn="ctr">
              <a:buNone/>
            </a:pPr>
            <a:r>
              <a:rPr lang="ro-RO" dirty="0" smtClean="0"/>
              <a:t>Cercetător </a:t>
            </a:r>
            <a:r>
              <a:rPr lang="ro-RO" dirty="0"/>
              <a:t>ştiinţific gr. II, </a:t>
            </a:r>
            <a:r>
              <a:rPr lang="ro-RO" dirty="0" smtClean="0"/>
              <a:t>fondatorul și coordonatorul </a:t>
            </a:r>
            <a:r>
              <a:rPr lang="ro-RO" dirty="0"/>
              <a:t>Centrului de Studii de Drept European (CSDE) din cadrul Institutului de Cercetări Juridice „Acad. Andrei Rădulescu” al Academiei Române; prof. univ. dr. la Universitatea Creştină „Dimitrie Cantemir”, </a:t>
            </a:r>
            <a:r>
              <a:rPr lang="ro-RO" dirty="0" smtClean="0"/>
              <a:t>Bucureşti, </a:t>
            </a:r>
            <a:r>
              <a:rPr lang="ro-RO" dirty="0"/>
              <a:t>Asociaţia română de drept şi afaceri europene (ARDAE), </a:t>
            </a:r>
            <a:r>
              <a:rPr lang="en-US" dirty="0"/>
              <a:t>Pre</a:t>
            </a:r>
            <a:r>
              <a:rPr lang="ro-RO" dirty="0"/>
              <a:t>ş</a:t>
            </a:r>
            <a:r>
              <a:rPr lang="en-US" dirty="0" err="1"/>
              <a:t>edinte</a:t>
            </a:r>
            <a:r>
              <a:rPr lang="en-US" dirty="0"/>
              <a:t> </a:t>
            </a:r>
            <a:endParaRPr lang="ro-RO" dirty="0" smtClean="0"/>
          </a:p>
          <a:p>
            <a:pPr algn="ctr">
              <a:buNone/>
            </a:pPr>
            <a:r>
              <a:rPr lang="ro-RO" dirty="0" smtClean="0"/>
              <a:t>mihai.sandru@csde.ro</a:t>
            </a:r>
            <a:endParaRPr lang="ro-RO" dirty="0"/>
          </a:p>
          <a:p>
            <a:pPr algn="ctr">
              <a:buFont typeface="Arial" charset="0"/>
              <a:buNone/>
            </a:pPr>
            <a:endParaRPr lang="ro-RO" dirty="0" smtClean="0"/>
          </a:p>
          <a:p>
            <a:pPr algn="ctr">
              <a:buFont typeface="Arial" charset="0"/>
              <a:buNone/>
            </a:pPr>
            <a:r>
              <a:rPr lang="ro-RO" b="1" dirty="0" smtClean="0"/>
              <a:t>ardae.ro     csde.ro    iaduer.ro   mihaisandru.ro</a:t>
            </a:r>
            <a:endParaRPr lang="ro-RO" b="1" dirty="0"/>
          </a:p>
          <a:p>
            <a:pPr marL="0" indent="0">
              <a:buNone/>
            </a:pPr>
            <a:endParaRPr lang="en-US" dirty="0"/>
          </a:p>
        </p:txBody>
      </p:sp>
    </p:spTree>
    <p:extLst>
      <p:ext uri="{BB962C8B-B14F-4D97-AF65-F5344CB8AC3E}">
        <p14:creationId xmlns="" xmlns:p14="http://schemas.microsoft.com/office/powerpoint/2010/main" val="2651188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CDFUE – Carta drepturilor fundamentale a Uniunii Europene</a:t>
            </a:r>
            <a:endParaRPr lang="en-US" dirty="0"/>
          </a:p>
        </p:txBody>
      </p:sp>
      <p:sp>
        <p:nvSpPr>
          <p:cNvPr id="3" name="Content Placeholder 2"/>
          <p:cNvSpPr>
            <a:spLocks noGrp="1"/>
          </p:cNvSpPr>
          <p:nvPr>
            <p:ph idx="1"/>
          </p:nvPr>
        </p:nvSpPr>
        <p:spPr/>
        <p:txBody>
          <a:bodyPr>
            <a:normAutofit fontScale="92500" lnSpcReduction="20000"/>
          </a:bodyPr>
          <a:lstStyle/>
          <a:p>
            <a:r>
              <a:rPr lang="en-US" dirty="0">
                <a:hlinkClick r:id="rId2"/>
              </a:rPr>
              <a:t>Carta </a:t>
            </a:r>
            <a:r>
              <a:rPr lang="en-US" dirty="0" err="1">
                <a:hlinkClick r:id="rId2"/>
              </a:rPr>
              <a:t>drepturilor</a:t>
            </a:r>
            <a:r>
              <a:rPr lang="en-US" dirty="0">
                <a:hlinkClick r:id="rId2"/>
              </a:rPr>
              <a:t> </a:t>
            </a:r>
            <a:r>
              <a:rPr lang="en-US" dirty="0" err="1">
                <a:hlinkClick r:id="rId2"/>
              </a:rPr>
              <a:t>fundamentale</a:t>
            </a:r>
            <a:r>
              <a:rPr lang="en-US" dirty="0">
                <a:hlinkClick r:id="rId2"/>
              </a:rPr>
              <a:t> a </a:t>
            </a:r>
            <a:r>
              <a:rPr lang="en-US" dirty="0" err="1">
                <a:hlinkClick r:id="rId2"/>
              </a:rPr>
              <a:t>Uniunii</a:t>
            </a:r>
            <a:r>
              <a:rPr lang="en-US" dirty="0">
                <a:hlinkClick r:id="rId2"/>
              </a:rPr>
              <a:t> </a:t>
            </a:r>
            <a:r>
              <a:rPr lang="en-US" dirty="0" err="1" smtClean="0">
                <a:hlinkClick r:id="rId2"/>
              </a:rPr>
              <a:t>Europene</a:t>
            </a:r>
            <a:endParaRPr lang="ro-RO" dirty="0" smtClean="0"/>
          </a:p>
          <a:p>
            <a:r>
              <a:rPr lang="ro-RO" dirty="0" smtClean="0"/>
              <a:t>Art. 6  (1) TUE</a:t>
            </a:r>
          </a:p>
          <a:p>
            <a:pPr marL="0" indent="0">
              <a:buNone/>
            </a:pPr>
            <a:r>
              <a:rPr lang="en-US" dirty="0" err="1" smtClean="0"/>
              <a:t>Uniunea</a:t>
            </a:r>
            <a:r>
              <a:rPr lang="en-US" dirty="0" smtClean="0"/>
              <a:t> </a:t>
            </a:r>
            <a:r>
              <a:rPr lang="en-US" dirty="0" err="1" smtClean="0"/>
              <a:t>recunoaște</a:t>
            </a:r>
            <a:r>
              <a:rPr lang="en-US" dirty="0" smtClean="0"/>
              <a:t> </a:t>
            </a:r>
            <a:r>
              <a:rPr lang="en-US" dirty="0" err="1" smtClean="0"/>
              <a:t>drepturile</a:t>
            </a:r>
            <a:r>
              <a:rPr lang="en-US" dirty="0" smtClean="0"/>
              <a:t>, </a:t>
            </a:r>
            <a:r>
              <a:rPr lang="en-US" dirty="0" err="1" smtClean="0"/>
              <a:t>libertățile</a:t>
            </a:r>
            <a:r>
              <a:rPr lang="en-US" dirty="0" smtClean="0"/>
              <a:t> </a:t>
            </a:r>
            <a:r>
              <a:rPr lang="en-US" dirty="0" err="1" smtClean="0"/>
              <a:t>și</a:t>
            </a:r>
            <a:r>
              <a:rPr lang="en-US" dirty="0" smtClean="0"/>
              <a:t> </a:t>
            </a:r>
            <a:r>
              <a:rPr lang="en-US" dirty="0" err="1" smtClean="0"/>
              <a:t>principiile</a:t>
            </a:r>
            <a:r>
              <a:rPr lang="en-US" dirty="0" smtClean="0"/>
              <a:t> </a:t>
            </a:r>
            <a:r>
              <a:rPr lang="en-US" dirty="0" err="1" smtClean="0"/>
              <a:t>prevăzute</a:t>
            </a:r>
            <a:r>
              <a:rPr lang="en-US" dirty="0" smtClean="0"/>
              <a:t> </a:t>
            </a:r>
            <a:r>
              <a:rPr lang="en-US" dirty="0" err="1" smtClean="0"/>
              <a:t>în</a:t>
            </a:r>
            <a:r>
              <a:rPr lang="en-US" dirty="0" smtClean="0"/>
              <a:t> Carta </a:t>
            </a:r>
            <a:r>
              <a:rPr lang="en-US" dirty="0" err="1" smtClean="0"/>
              <a:t>drepturilor</a:t>
            </a:r>
            <a:r>
              <a:rPr lang="en-US" dirty="0" smtClean="0"/>
              <a:t> </a:t>
            </a:r>
            <a:r>
              <a:rPr lang="en-US" dirty="0" err="1" smtClean="0"/>
              <a:t>fundamentale</a:t>
            </a:r>
            <a:r>
              <a:rPr lang="en-US" dirty="0" smtClean="0"/>
              <a:t> a </a:t>
            </a:r>
            <a:r>
              <a:rPr lang="en-US" dirty="0" err="1" smtClean="0"/>
              <a:t>Uniunii</a:t>
            </a:r>
            <a:r>
              <a:rPr lang="en-US" dirty="0" smtClean="0"/>
              <a:t> </a:t>
            </a:r>
            <a:r>
              <a:rPr lang="en-US" dirty="0" err="1" smtClean="0"/>
              <a:t>Europene</a:t>
            </a:r>
            <a:r>
              <a:rPr lang="en-US" dirty="0" smtClean="0"/>
              <a:t> din 7 </a:t>
            </a:r>
            <a:r>
              <a:rPr lang="en-US" dirty="0" err="1" smtClean="0"/>
              <a:t>decembrie</a:t>
            </a:r>
            <a:r>
              <a:rPr lang="en-US" dirty="0" smtClean="0"/>
              <a:t> 2000, </a:t>
            </a:r>
            <a:r>
              <a:rPr lang="en-US" dirty="0" err="1" smtClean="0"/>
              <a:t>astfel</a:t>
            </a:r>
            <a:r>
              <a:rPr lang="en-US" dirty="0" smtClean="0"/>
              <a:t> cum a </a:t>
            </a:r>
            <a:r>
              <a:rPr lang="en-US" dirty="0" err="1" smtClean="0"/>
              <a:t>fost</a:t>
            </a:r>
            <a:r>
              <a:rPr lang="en-US" dirty="0" smtClean="0"/>
              <a:t> </a:t>
            </a:r>
            <a:r>
              <a:rPr lang="en-US" dirty="0" err="1" smtClean="0"/>
              <a:t>adaptată</a:t>
            </a:r>
            <a:r>
              <a:rPr lang="en-US" dirty="0" smtClean="0"/>
              <a:t> la 12 </a:t>
            </a:r>
            <a:r>
              <a:rPr lang="en-US" dirty="0" err="1" smtClean="0"/>
              <a:t>decembrie</a:t>
            </a:r>
            <a:r>
              <a:rPr lang="en-US" dirty="0" smtClean="0"/>
              <a:t> 2007, la Strasbourg, care are </a:t>
            </a:r>
            <a:r>
              <a:rPr lang="en-US" dirty="0" err="1" smtClean="0"/>
              <a:t>aceeași</a:t>
            </a:r>
            <a:r>
              <a:rPr lang="en-US" dirty="0" smtClean="0"/>
              <a:t> </a:t>
            </a:r>
            <a:r>
              <a:rPr lang="en-US" dirty="0" err="1" smtClean="0"/>
              <a:t>valoare</a:t>
            </a:r>
            <a:r>
              <a:rPr lang="en-US" dirty="0" smtClean="0"/>
              <a:t> </a:t>
            </a:r>
            <a:r>
              <a:rPr lang="en-US" dirty="0" err="1" smtClean="0"/>
              <a:t>juridică</a:t>
            </a:r>
            <a:r>
              <a:rPr lang="en-US" dirty="0" smtClean="0"/>
              <a:t> cu </a:t>
            </a:r>
            <a:r>
              <a:rPr lang="en-US" dirty="0" err="1" smtClean="0"/>
              <a:t>cea</a:t>
            </a:r>
            <a:r>
              <a:rPr lang="en-US" dirty="0" smtClean="0"/>
              <a:t> a </a:t>
            </a:r>
            <a:r>
              <a:rPr lang="en-US" dirty="0" err="1" smtClean="0"/>
              <a:t>tratatelor</a:t>
            </a:r>
            <a:r>
              <a:rPr lang="en-US" dirty="0" smtClean="0"/>
              <a:t>. </a:t>
            </a:r>
            <a:endParaRPr lang="ro-RO" dirty="0" smtClean="0"/>
          </a:p>
          <a:p>
            <a:pPr marL="0" indent="0">
              <a:buNone/>
            </a:pPr>
            <a:r>
              <a:rPr lang="en-US" dirty="0" err="1" smtClean="0"/>
              <a:t>Dispozițiile</a:t>
            </a:r>
            <a:r>
              <a:rPr lang="en-US" dirty="0" smtClean="0"/>
              <a:t> </a:t>
            </a:r>
            <a:r>
              <a:rPr lang="en-US" dirty="0" err="1" smtClean="0"/>
              <a:t>cuprinse</a:t>
            </a:r>
            <a:r>
              <a:rPr lang="en-US" dirty="0" smtClean="0"/>
              <a:t> </a:t>
            </a:r>
            <a:r>
              <a:rPr lang="en-US" dirty="0" err="1" smtClean="0"/>
              <a:t>în</a:t>
            </a:r>
            <a:r>
              <a:rPr lang="en-US" dirty="0" smtClean="0"/>
              <a:t> </a:t>
            </a:r>
            <a:r>
              <a:rPr lang="en-US" dirty="0" err="1" smtClean="0"/>
              <a:t>Cartă</a:t>
            </a:r>
            <a:r>
              <a:rPr lang="en-US" dirty="0" smtClean="0"/>
              <a:t> nu </a:t>
            </a:r>
            <a:r>
              <a:rPr lang="en-US" dirty="0" err="1" smtClean="0"/>
              <a:t>extind</a:t>
            </a:r>
            <a:r>
              <a:rPr lang="en-US" dirty="0" smtClean="0"/>
              <a:t> </a:t>
            </a:r>
            <a:r>
              <a:rPr lang="en-US" dirty="0" err="1" smtClean="0"/>
              <a:t>în</a:t>
            </a:r>
            <a:r>
              <a:rPr lang="en-US" dirty="0" smtClean="0"/>
              <a:t> </a:t>
            </a:r>
            <a:r>
              <a:rPr lang="en-US" dirty="0" err="1" smtClean="0"/>
              <a:t>niciun</a:t>
            </a:r>
            <a:r>
              <a:rPr lang="en-US" dirty="0" smtClean="0"/>
              <a:t> </a:t>
            </a:r>
            <a:r>
              <a:rPr lang="en-US" dirty="0" err="1" smtClean="0"/>
              <a:t>fel</a:t>
            </a:r>
            <a:r>
              <a:rPr lang="en-US" dirty="0" smtClean="0"/>
              <a:t> </a:t>
            </a:r>
            <a:r>
              <a:rPr lang="en-US" dirty="0" err="1" smtClean="0"/>
              <a:t>competențele</a:t>
            </a:r>
            <a:r>
              <a:rPr lang="en-US" dirty="0" smtClean="0"/>
              <a:t> </a:t>
            </a:r>
            <a:r>
              <a:rPr lang="en-US" dirty="0" err="1" smtClean="0"/>
              <a:t>Uniunii</a:t>
            </a:r>
            <a:r>
              <a:rPr lang="en-US" dirty="0" smtClean="0"/>
              <a:t> </a:t>
            </a:r>
            <a:r>
              <a:rPr lang="en-US" dirty="0" err="1" smtClean="0"/>
              <a:t>astfel</a:t>
            </a:r>
            <a:r>
              <a:rPr lang="en-US" dirty="0" smtClean="0"/>
              <a:t> cum </a:t>
            </a:r>
            <a:r>
              <a:rPr lang="en-US" dirty="0" err="1" smtClean="0"/>
              <a:t>sunt</a:t>
            </a:r>
            <a:r>
              <a:rPr lang="en-US" dirty="0" smtClean="0"/>
              <a:t> definite </a:t>
            </a:r>
            <a:r>
              <a:rPr lang="en-US" dirty="0" err="1" smtClean="0"/>
              <a:t>în</a:t>
            </a:r>
            <a:r>
              <a:rPr lang="en-US" dirty="0" smtClean="0"/>
              <a:t> </a:t>
            </a:r>
            <a:r>
              <a:rPr lang="en-US" dirty="0" err="1" smtClean="0"/>
              <a:t>tratate</a:t>
            </a:r>
            <a:r>
              <a:rPr lang="en-US" dirty="0" smtClean="0"/>
              <a:t>. </a:t>
            </a:r>
            <a:endParaRPr lang="ro-RO" dirty="0" smtClean="0"/>
          </a:p>
          <a:p>
            <a:pPr marL="0" indent="0">
              <a:buNone/>
            </a:pPr>
            <a:r>
              <a:rPr lang="en-US" dirty="0" err="1" smtClean="0"/>
              <a:t>Drepturile</a:t>
            </a:r>
            <a:r>
              <a:rPr lang="en-US" dirty="0" smtClean="0"/>
              <a:t>, </a:t>
            </a:r>
            <a:r>
              <a:rPr lang="en-US" dirty="0" err="1" smtClean="0"/>
              <a:t>libertățile</a:t>
            </a:r>
            <a:r>
              <a:rPr lang="en-US" dirty="0" smtClean="0"/>
              <a:t> </a:t>
            </a:r>
            <a:r>
              <a:rPr lang="en-US" dirty="0" err="1" smtClean="0"/>
              <a:t>și</a:t>
            </a:r>
            <a:r>
              <a:rPr lang="en-US" dirty="0" smtClean="0"/>
              <a:t> </a:t>
            </a:r>
            <a:r>
              <a:rPr lang="en-US" dirty="0" err="1" smtClean="0"/>
              <a:t>principiile</a:t>
            </a:r>
            <a:r>
              <a:rPr lang="en-US" dirty="0" smtClean="0"/>
              <a:t> </a:t>
            </a:r>
            <a:r>
              <a:rPr lang="en-US" dirty="0" err="1" smtClean="0"/>
              <a:t>prevăzute</a:t>
            </a:r>
            <a:r>
              <a:rPr lang="en-US" dirty="0" smtClean="0"/>
              <a:t> </a:t>
            </a:r>
            <a:r>
              <a:rPr lang="en-US" dirty="0" err="1" smtClean="0"/>
              <a:t>în</a:t>
            </a:r>
            <a:r>
              <a:rPr lang="en-US" dirty="0" smtClean="0"/>
              <a:t> </a:t>
            </a:r>
            <a:r>
              <a:rPr lang="en-US" dirty="0" err="1" smtClean="0"/>
              <a:t>Cartă</a:t>
            </a:r>
            <a:r>
              <a:rPr lang="en-US" dirty="0" smtClean="0"/>
              <a:t> se </a:t>
            </a:r>
            <a:r>
              <a:rPr lang="en-US" dirty="0" err="1" smtClean="0"/>
              <a:t>interpretează</a:t>
            </a:r>
            <a:r>
              <a:rPr lang="en-US" dirty="0" smtClean="0"/>
              <a:t> </a:t>
            </a:r>
            <a:r>
              <a:rPr lang="en-US" dirty="0" err="1" smtClean="0"/>
              <a:t>în</a:t>
            </a:r>
            <a:r>
              <a:rPr lang="en-US" dirty="0" smtClean="0"/>
              <a:t> </a:t>
            </a:r>
            <a:r>
              <a:rPr lang="en-US" dirty="0" err="1" smtClean="0"/>
              <a:t>conformitate</a:t>
            </a:r>
            <a:r>
              <a:rPr lang="en-US" dirty="0" smtClean="0"/>
              <a:t> cu </a:t>
            </a:r>
            <a:r>
              <a:rPr lang="en-US" dirty="0" err="1" smtClean="0"/>
              <a:t>dispozițiile</a:t>
            </a:r>
            <a:r>
              <a:rPr lang="en-US" dirty="0" smtClean="0"/>
              <a:t> </a:t>
            </a:r>
            <a:r>
              <a:rPr lang="en-US" dirty="0" err="1" smtClean="0"/>
              <a:t>generale</a:t>
            </a:r>
            <a:r>
              <a:rPr lang="en-US" dirty="0" smtClean="0"/>
              <a:t> din </a:t>
            </a:r>
            <a:r>
              <a:rPr lang="en-US" dirty="0" err="1" smtClean="0"/>
              <a:t>titlul</a:t>
            </a:r>
            <a:r>
              <a:rPr lang="en-US" dirty="0" smtClean="0"/>
              <a:t> VII al </a:t>
            </a:r>
            <a:r>
              <a:rPr lang="en-US" dirty="0" err="1" smtClean="0"/>
              <a:t>Cartei</a:t>
            </a:r>
            <a:r>
              <a:rPr lang="en-US" dirty="0" smtClean="0"/>
              <a:t> </a:t>
            </a:r>
            <a:r>
              <a:rPr lang="en-US" dirty="0" err="1" smtClean="0"/>
              <a:t>privind</a:t>
            </a:r>
            <a:r>
              <a:rPr lang="en-US" dirty="0" smtClean="0"/>
              <a:t> </a:t>
            </a:r>
            <a:r>
              <a:rPr lang="en-US" dirty="0" err="1" smtClean="0"/>
              <a:t>interpretarea</a:t>
            </a:r>
            <a:r>
              <a:rPr lang="en-US" dirty="0" smtClean="0"/>
              <a:t> </a:t>
            </a:r>
            <a:r>
              <a:rPr lang="en-US" dirty="0" err="1" smtClean="0"/>
              <a:t>și</a:t>
            </a:r>
            <a:r>
              <a:rPr lang="en-US" dirty="0" smtClean="0"/>
              <a:t> </a:t>
            </a:r>
            <a:r>
              <a:rPr lang="en-US" dirty="0" err="1" smtClean="0"/>
              <a:t>punerea</a:t>
            </a:r>
            <a:r>
              <a:rPr lang="en-US" dirty="0" smtClean="0"/>
              <a:t> </a:t>
            </a:r>
            <a:r>
              <a:rPr lang="en-US" dirty="0" err="1" smtClean="0"/>
              <a:t>sa</a:t>
            </a:r>
            <a:r>
              <a:rPr lang="en-US" dirty="0" smtClean="0"/>
              <a:t> </a:t>
            </a:r>
            <a:r>
              <a:rPr lang="en-US" dirty="0" err="1" smtClean="0"/>
              <a:t>în</a:t>
            </a:r>
            <a:r>
              <a:rPr lang="en-US" dirty="0" smtClean="0"/>
              <a:t> </a:t>
            </a:r>
            <a:r>
              <a:rPr lang="en-US" dirty="0" err="1" smtClean="0"/>
              <a:t>aplicare</a:t>
            </a:r>
            <a:r>
              <a:rPr lang="en-US" dirty="0" smtClean="0"/>
              <a:t> </a:t>
            </a:r>
            <a:r>
              <a:rPr lang="en-US" dirty="0" err="1" smtClean="0"/>
              <a:t>și</a:t>
            </a:r>
            <a:r>
              <a:rPr lang="en-US" dirty="0" smtClean="0"/>
              <a:t> cu </a:t>
            </a:r>
            <a:r>
              <a:rPr lang="en-US" dirty="0" err="1" smtClean="0"/>
              <a:t>luarea</a:t>
            </a:r>
            <a:r>
              <a:rPr lang="en-US" dirty="0" smtClean="0"/>
              <a:t> </a:t>
            </a:r>
            <a:r>
              <a:rPr lang="en-US" dirty="0" err="1" smtClean="0"/>
              <a:t>în</a:t>
            </a:r>
            <a:r>
              <a:rPr lang="en-US" dirty="0" smtClean="0"/>
              <a:t> </a:t>
            </a:r>
            <a:r>
              <a:rPr lang="en-US" dirty="0" err="1" smtClean="0"/>
              <a:t>considerare</a:t>
            </a:r>
            <a:r>
              <a:rPr lang="en-US" dirty="0" smtClean="0"/>
              <a:t> </a:t>
            </a:r>
            <a:r>
              <a:rPr lang="en-US" dirty="0" err="1" smtClean="0"/>
              <a:t>în</a:t>
            </a:r>
            <a:r>
              <a:rPr lang="en-US" dirty="0" smtClean="0"/>
              <a:t> mod </a:t>
            </a:r>
            <a:r>
              <a:rPr lang="en-US" dirty="0" err="1" smtClean="0"/>
              <a:t>corespunzător</a:t>
            </a:r>
            <a:r>
              <a:rPr lang="en-US" dirty="0" smtClean="0"/>
              <a:t> a </a:t>
            </a:r>
            <a:r>
              <a:rPr lang="en-US" dirty="0" err="1" smtClean="0"/>
              <a:t>explicațiilor</a:t>
            </a:r>
            <a:r>
              <a:rPr lang="en-US" dirty="0" smtClean="0"/>
              <a:t> </a:t>
            </a:r>
            <a:r>
              <a:rPr lang="en-US" dirty="0" err="1" smtClean="0"/>
              <a:t>menționate</a:t>
            </a:r>
            <a:r>
              <a:rPr lang="en-US" dirty="0" smtClean="0"/>
              <a:t> </a:t>
            </a:r>
            <a:r>
              <a:rPr lang="en-US" dirty="0" err="1" smtClean="0"/>
              <a:t>în</a:t>
            </a:r>
            <a:r>
              <a:rPr lang="en-US" dirty="0" smtClean="0"/>
              <a:t> </a:t>
            </a:r>
            <a:r>
              <a:rPr lang="en-US" dirty="0" err="1" smtClean="0"/>
              <a:t>Cartă</a:t>
            </a:r>
            <a:r>
              <a:rPr lang="en-US" dirty="0" smtClean="0"/>
              <a:t>, care </a:t>
            </a:r>
            <a:r>
              <a:rPr lang="en-US" dirty="0" err="1" smtClean="0"/>
              <a:t>prevăd</a:t>
            </a:r>
            <a:r>
              <a:rPr lang="en-US" dirty="0" smtClean="0"/>
              <a:t> </a:t>
            </a:r>
            <a:r>
              <a:rPr lang="en-US" dirty="0" err="1" smtClean="0"/>
              <a:t>izvoarele</a:t>
            </a:r>
            <a:r>
              <a:rPr lang="en-US" dirty="0" smtClean="0"/>
              <a:t> </a:t>
            </a:r>
            <a:r>
              <a:rPr lang="en-US" dirty="0" err="1" smtClean="0"/>
              <a:t>acestor</a:t>
            </a:r>
            <a:r>
              <a:rPr lang="en-US" dirty="0" smtClean="0"/>
              <a:t> </a:t>
            </a:r>
            <a:r>
              <a:rPr lang="en-US" dirty="0" err="1" smtClean="0"/>
              <a:t>dispoziții</a:t>
            </a:r>
            <a:r>
              <a:rPr lang="en-US" dirty="0" smtClean="0"/>
              <a:t>.</a:t>
            </a:r>
            <a:endParaRPr lang="ro-RO" dirty="0" smtClean="0"/>
          </a:p>
        </p:txBody>
      </p:sp>
    </p:spTree>
    <p:extLst>
      <p:ext uri="{BB962C8B-B14F-4D97-AF65-F5344CB8AC3E}">
        <p14:creationId xmlns="" xmlns:p14="http://schemas.microsoft.com/office/powerpoint/2010/main" val="791955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Sumar</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err="1"/>
              <a:t>În</a:t>
            </a:r>
            <a:r>
              <a:rPr lang="en-GB" dirty="0"/>
              <a:t> </a:t>
            </a:r>
            <a:r>
              <a:rPr lang="en-GB" dirty="0" err="1"/>
              <a:t>ultimii</a:t>
            </a:r>
            <a:r>
              <a:rPr lang="en-GB" dirty="0"/>
              <a:t> </a:t>
            </a:r>
            <a:r>
              <a:rPr lang="en-GB" dirty="0" err="1"/>
              <a:t>ani</a:t>
            </a:r>
            <a:r>
              <a:rPr lang="en-GB" dirty="0"/>
              <a:t>, </a:t>
            </a:r>
            <a:r>
              <a:rPr lang="en-US" dirty="0" err="1"/>
              <a:t>instanțele</a:t>
            </a:r>
            <a:r>
              <a:rPr lang="en-US" dirty="0"/>
              <a:t> </a:t>
            </a:r>
            <a:r>
              <a:rPr lang="en-US" dirty="0" err="1"/>
              <a:t>judecătorești</a:t>
            </a:r>
            <a:r>
              <a:rPr lang="en-US" dirty="0"/>
              <a:t> din </a:t>
            </a:r>
            <a:r>
              <a:rPr lang="en-US" dirty="0" err="1"/>
              <a:t>România</a:t>
            </a:r>
            <a:r>
              <a:rPr lang="en-US" dirty="0"/>
              <a:t> au recurs la Carta </a:t>
            </a:r>
            <a:r>
              <a:rPr lang="en-US" dirty="0" err="1"/>
              <a:t>drepturilor</a:t>
            </a:r>
            <a:r>
              <a:rPr lang="en-US" dirty="0"/>
              <a:t> </a:t>
            </a:r>
            <a:r>
              <a:rPr lang="en-US" dirty="0" err="1"/>
              <a:t>fundamentale</a:t>
            </a:r>
            <a:r>
              <a:rPr lang="en-US" dirty="0"/>
              <a:t> </a:t>
            </a:r>
            <a:r>
              <a:rPr lang="en-US" dirty="0" err="1"/>
              <a:t>pentru</a:t>
            </a:r>
            <a:r>
              <a:rPr lang="en-US" dirty="0"/>
              <a:t> </a:t>
            </a:r>
            <a:r>
              <a:rPr lang="en-US" dirty="0" err="1"/>
              <a:t>orientări</a:t>
            </a:r>
            <a:r>
              <a:rPr lang="en-US" dirty="0"/>
              <a:t> </a:t>
            </a:r>
            <a:r>
              <a:rPr lang="en-US" dirty="0" err="1"/>
              <a:t>și</a:t>
            </a:r>
            <a:r>
              <a:rPr lang="en-US" dirty="0"/>
              <a:t> </a:t>
            </a:r>
            <a:r>
              <a:rPr lang="en-US" dirty="0" err="1"/>
              <a:t>inspirație</a:t>
            </a:r>
            <a:r>
              <a:rPr lang="en-US" dirty="0"/>
              <a:t>, </a:t>
            </a:r>
            <a:r>
              <a:rPr lang="en-US" dirty="0" err="1"/>
              <a:t>inclusiv</a:t>
            </a:r>
            <a:r>
              <a:rPr lang="en-US" dirty="0"/>
              <a:t> </a:t>
            </a:r>
            <a:r>
              <a:rPr lang="en-US" dirty="0" err="1"/>
              <a:t>în</a:t>
            </a:r>
            <a:r>
              <a:rPr lang="en-US" dirty="0"/>
              <a:t> </a:t>
            </a:r>
            <a:r>
              <a:rPr lang="en-US" dirty="0" err="1"/>
              <a:t>anumite</a:t>
            </a:r>
            <a:r>
              <a:rPr lang="en-US" dirty="0"/>
              <a:t> </a:t>
            </a:r>
            <a:r>
              <a:rPr lang="en-US" dirty="0" err="1"/>
              <a:t>cauze</a:t>
            </a:r>
            <a:r>
              <a:rPr lang="en-US" dirty="0"/>
              <a:t> care nu </a:t>
            </a:r>
            <a:r>
              <a:rPr lang="en-US" dirty="0" err="1"/>
              <a:t>intrau</a:t>
            </a:r>
            <a:r>
              <a:rPr lang="en-US" dirty="0"/>
              <a:t> </a:t>
            </a:r>
            <a:r>
              <a:rPr lang="en-US" dirty="0" err="1"/>
              <a:t>în</a:t>
            </a:r>
            <a:r>
              <a:rPr lang="en-US" dirty="0"/>
              <a:t> </a:t>
            </a:r>
            <a:r>
              <a:rPr lang="en-US" dirty="0" err="1"/>
              <a:t>domeniul</a:t>
            </a:r>
            <a:r>
              <a:rPr lang="en-US" dirty="0"/>
              <a:t> de </a:t>
            </a:r>
            <a:r>
              <a:rPr lang="en-US" dirty="0" err="1"/>
              <a:t>aplicare</a:t>
            </a:r>
            <a:r>
              <a:rPr lang="en-US" dirty="0"/>
              <a:t> al </a:t>
            </a:r>
            <a:r>
              <a:rPr lang="en-US" dirty="0" err="1"/>
              <a:t>dreptului</a:t>
            </a:r>
            <a:r>
              <a:rPr lang="en-US" dirty="0"/>
              <a:t> UE, </a:t>
            </a:r>
            <a:r>
              <a:rPr lang="en-US" dirty="0" err="1"/>
              <a:t>ceea</a:t>
            </a:r>
            <a:r>
              <a:rPr lang="en-US" dirty="0"/>
              <a:t> </a:t>
            </a:r>
            <a:r>
              <a:rPr lang="en-US" dirty="0" err="1"/>
              <a:t>ce</a:t>
            </a:r>
            <a:r>
              <a:rPr lang="en-US" dirty="0"/>
              <a:t> </a:t>
            </a:r>
            <a:r>
              <a:rPr lang="en-US" dirty="0" err="1"/>
              <a:t>demonstrează</a:t>
            </a:r>
            <a:r>
              <a:rPr lang="en-US" dirty="0"/>
              <a:t> </a:t>
            </a:r>
            <a:r>
              <a:rPr lang="en-US" dirty="0" err="1"/>
              <a:t>mai</a:t>
            </a:r>
            <a:r>
              <a:rPr lang="en-US" dirty="0"/>
              <a:t> </a:t>
            </a:r>
            <a:r>
              <a:rPr lang="en-US" dirty="0" err="1"/>
              <a:t>mult</a:t>
            </a:r>
            <a:r>
              <a:rPr lang="en-US" dirty="0"/>
              <a:t> o </a:t>
            </a:r>
            <a:r>
              <a:rPr lang="en-US" dirty="0" err="1"/>
              <a:t>evidentă</a:t>
            </a:r>
            <a:r>
              <a:rPr lang="en-US" dirty="0"/>
              <a:t> </a:t>
            </a:r>
            <a:r>
              <a:rPr lang="en-US" dirty="0" err="1"/>
              <a:t>necunoaștere</a:t>
            </a:r>
            <a:r>
              <a:rPr lang="en-US" dirty="0"/>
              <a:t> a </a:t>
            </a:r>
            <a:r>
              <a:rPr lang="en-US" dirty="0" err="1"/>
              <a:t>domeniului</a:t>
            </a:r>
            <a:r>
              <a:rPr lang="en-US" dirty="0"/>
              <a:t> de </a:t>
            </a:r>
            <a:r>
              <a:rPr lang="en-US" dirty="0" err="1"/>
              <a:t>aplicare</a:t>
            </a:r>
            <a:r>
              <a:rPr lang="en-US" dirty="0"/>
              <a:t> al </a:t>
            </a:r>
            <a:r>
              <a:rPr lang="en-US" dirty="0" err="1"/>
              <a:t>Cartei</a:t>
            </a:r>
            <a:r>
              <a:rPr lang="en-US" dirty="0"/>
              <a:t>, cu </a:t>
            </a:r>
            <a:r>
              <a:rPr lang="en-US" dirty="0" err="1"/>
              <a:t>numeroase</a:t>
            </a:r>
            <a:r>
              <a:rPr lang="en-US" dirty="0"/>
              <a:t> </a:t>
            </a:r>
            <a:r>
              <a:rPr lang="en-US" dirty="0" err="1"/>
              <a:t>confuzii</a:t>
            </a:r>
            <a:r>
              <a:rPr lang="en-US" dirty="0"/>
              <a:t> </a:t>
            </a:r>
            <a:r>
              <a:rPr lang="en-US" dirty="0" err="1"/>
              <a:t>asupra</a:t>
            </a:r>
            <a:r>
              <a:rPr lang="en-US" dirty="0"/>
              <a:t> </a:t>
            </a:r>
            <a:r>
              <a:rPr lang="en-US" dirty="0" err="1"/>
              <a:t>unor</a:t>
            </a:r>
            <a:r>
              <a:rPr lang="en-US" dirty="0"/>
              <a:t> </a:t>
            </a:r>
            <a:r>
              <a:rPr lang="en-US" dirty="0" err="1"/>
              <a:t>aspecte</a:t>
            </a:r>
            <a:r>
              <a:rPr lang="en-US" dirty="0"/>
              <a:t> </a:t>
            </a:r>
            <a:r>
              <a:rPr lang="en-US" dirty="0" err="1"/>
              <a:t>simpliste</a:t>
            </a:r>
            <a:r>
              <a:rPr lang="en-US" dirty="0" smtClean="0"/>
              <a:t>.</a:t>
            </a:r>
            <a:endParaRPr lang="ro-RO" dirty="0" smtClean="0"/>
          </a:p>
          <a:p>
            <a:pPr marL="514350" indent="-514350">
              <a:buAutoNum type="arabicPeriod"/>
            </a:pPr>
            <a:r>
              <a:rPr lang="ro-RO" i="1" dirty="0" smtClean="0"/>
              <a:t>Trimiteri </a:t>
            </a:r>
            <a:r>
              <a:rPr lang="ro-RO" i="1" dirty="0"/>
              <a:t>preliminare efectuate de instanțele </a:t>
            </a:r>
            <a:r>
              <a:rPr lang="ro-RO" i="1" dirty="0" smtClean="0"/>
              <a:t>românești</a:t>
            </a:r>
          </a:p>
          <a:p>
            <a:pPr marL="514350" indent="-514350">
              <a:buAutoNum type="arabicPeriod"/>
            </a:pPr>
            <a:r>
              <a:rPr lang="ro-RO" i="1" dirty="0" smtClean="0"/>
              <a:t>Respingerea de instanţele româneşti a unor cereri de adresare a unei trimiteri preliminare</a:t>
            </a:r>
          </a:p>
          <a:p>
            <a:pPr marL="514350" indent="-514350">
              <a:buNone/>
            </a:pPr>
            <a:r>
              <a:rPr lang="ro-RO" i="1" dirty="0" smtClean="0"/>
              <a:t>3. Referiri la Cartă în alte circumstanţe</a:t>
            </a:r>
          </a:p>
          <a:p>
            <a:pPr marL="514350" indent="-514350">
              <a:buNone/>
            </a:pPr>
            <a:r>
              <a:rPr lang="ro-RO" dirty="0" smtClean="0"/>
              <a:t>4. Efectul orizontal al CDFUE</a:t>
            </a:r>
          </a:p>
          <a:p>
            <a:pPr marL="514350" indent="-514350">
              <a:buNone/>
            </a:pPr>
            <a:r>
              <a:rPr lang="ro-RO" dirty="0" smtClean="0"/>
              <a:t>5. Curtea Constituţională şi CDFUE</a:t>
            </a:r>
          </a:p>
          <a:p>
            <a:pPr marL="514350" indent="-514350">
              <a:buNone/>
            </a:pPr>
            <a:r>
              <a:rPr lang="ro-RO" dirty="0" smtClean="0"/>
              <a:t>6. CDFUE şi CEDO</a:t>
            </a:r>
            <a:endParaRPr lang="en-US" dirty="0"/>
          </a:p>
          <a:p>
            <a:pPr marL="0" indent="0">
              <a:buNone/>
            </a:pPr>
            <a:endParaRPr lang="en-US" dirty="0"/>
          </a:p>
          <a:p>
            <a:pPr marL="0" indent="0">
              <a:buNone/>
            </a:pPr>
            <a:endParaRPr lang="en-US" dirty="0"/>
          </a:p>
        </p:txBody>
      </p:sp>
    </p:spTree>
    <p:extLst>
      <p:ext uri="{BB962C8B-B14F-4D97-AF65-F5344CB8AC3E}">
        <p14:creationId xmlns="" xmlns:p14="http://schemas.microsoft.com/office/powerpoint/2010/main" val="313720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3500" i="1" dirty="0" smtClean="0"/>
              <a:t>1. Trimiteri </a:t>
            </a:r>
            <a:r>
              <a:rPr lang="ro-RO" sz="3500" i="1" dirty="0"/>
              <a:t>preliminare efectuate de instanțele </a:t>
            </a:r>
            <a:r>
              <a:rPr lang="ro-RO" sz="3500" i="1" dirty="0" smtClean="0"/>
              <a:t>românești. </a:t>
            </a:r>
            <a:br>
              <a:rPr lang="ro-RO" sz="3500" i="1" dirty="0" smtClean="0"/>
            </a:br>
            <a:r>
              <a:rPr lang="ro-RO" sz="3500" dirty="0" smtClean="0"/>
              <a:t>C-434/11, Corpul Național al Polițiștilor (1)</a:t>
            </a:r>
            <a:endParaRPr lang="en-US" sz="3500" dirty="0"/>
          </a:p>
        </p:txBody>
      </p:sp>
      <p:sp>
        <p:nvSpPr>
          <p:cNvPr id="3" name="Content Placeholder 2"/>
          <p:cNvSpPr>
            <a:spLocks noGrp="1"/>
          </p:cNvSpPr>
          <p:nvPr>
            <p:ph idx="1"/>
          </p:nvPr>
        </p:nvSpPr>
        <p:spPr/>
        <p:txBody>
          <a:bodyPr>
            <a:normAutofit/>
          </a:bodyPr>
          <a:lstStyle/>
          <a:p>
            <a:pPr marL="0" indent="0">
              <a:buNone/>
            </a:pPr>
            <a:r>
              <a:rPr lang="ro-RO" dirty="0" smtClean="0"/>
              <a:t>C-434/11, Corpul Național al Polițiștilor </a:t>
            </a:r>
          </a:p>
          <a:p>
            <a:r>
              <a:rPr lang="ro-RO" dirty="0" smtClean="0"/>
              <a:t>O </a:t>
            </a:r>
            <a:r>
              <a:rPr lang="ro-RO" dirty="0"/>
              <a:t>trimitere preliminară de la Tribunalul Alba, prin care s-a dispus, într-o cauză având ca obiect reducerile salariale privind funcţionarii publici (de 25 %), sesizarea Curţii de Justiţie a Uniunii Europene cu întrebarea „Prevederile art. 17 alin. 1, art. 20 şi art. 21 alin. 1 din Carta drepturilor fundamentale a Uniunii Europene trebuie interpretate în sensul că se opun unor reduceri salariale precum cele operate de [s]tatul român prin Legea nr. 118/2010 şi Legea nr. 285/2010”, ridică un aspect esenţial în privinţa stabilirii domeniului de aplicare a Cartei drepturilor fundamentale.</a:t>
            </a:r>
            <a:endParaRPr lang="en-US" dirty="0"/>
          </a:p>
          <a:p>
            <a:endParaRPr lang="en-US" dirty="0"/>
          </a:p>
        </p:txBody>
      </p:sp>
    </p:spTree>
    <p:extLst>
      <p:ext uri="{BB962C8B-B14F-4D97-AF65-F5344CB8AC3E}">
        <p14:creationId xmlns="" xmlns:p14="http://schemas.microsoft.com/office/powerpoint/2010/main" val="325555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C-434/11, Corpul Național al Polițiștilor </a:t>
            </a:r>
            <a:r>
              <a:rPr lang="ro-RO" dirty="0" smtClean="0"/>
              <a:t>(2)</a:t>
            </a:r>
            <a:endParaRPr lang="en-US" dirty="0"/>
          </a:p>
        </p:txBody>
      </p:sp>
      <p:sp>
        <p:nvSpPr>
          <p:cNvPr id="3" name="Content Placeholder 2"/>
          <p:cNvSpPr>
            <a:spLocks noGrp="1"/>
          </p:cNvSpPr>
          <p:nvPr>
            <p:ph idx="1"/>
          </p:nvPr>
        </p:nvSpPr>
        <p:spPr/>
        <p:txBody>
          <a:bodyPr/>
          <a:lstStyle/>
          <a:p>
            <a:pPr marL="0" indent="0">
              <a:buNone/>
            </a:pPr>
            <a:r>
              <a:rPr lang="en-US" dirty="0" err="1"/>
              <a:t>Statele</a:t>
            </a:r>
            <a:r>
              <a:rPr lang="en-US" dirty="0"/>
              <a:t> </a:t>
            </a:r>
            <a:r>
              <a:rPr lang="en-US" dirty="0" err="1"/>
              <a:t>membre</a:t>
            </a:r>
            <a:r>
              <a:rPr lang="en-US" dirty="0"/>
              <a:t> </a:t>
            </a:r>
            <a:r>
              <a:rPr lang="en-US" dirty="0" err="1"/>
              <a:t>sunt</a:t>
            </a:r>
            <a:r>
              <a:rPr lang="en-US" dirty="0"/>
              <a:t> obligate </a:t>
            </a:r>
            <a:r>
              <a:rPr lang="en-US" dirty="0" err="1"/>
              <a:t>să</a:t>
            </a:r>
            <a:r>
              <a:rPr lang="en-US" dirty="0"/>
              <a:t> </a:t>
            </a:r>
            <a:r>
              <a:rPr lang="en-US" dirty="0" err="1"/>
              <a:t>aplice</a:t>
            </a:r>
            <a:r>
              <a:rPr lang="en-US" dirty="0"/>
              <a:t> </a:t>
            </a:r>
            <a:r>
              <a:rPr lang="en-US" dirty="0" err="1"/>
              <a:t>dispoziţiile</a:t>
            </a:r>
            <a:r>
              <a:rPr lang="en-US" dirty="0"/>
              <a:t> </a:t>
            </a:r>
            <a:r>
              <a:rPr lang="en-US" dirty="0" err="1"/>
              <a:t>cartei</a:t>
            </a:r>
            <a:r>
              <a:rPr lang="en-US" dirty="0"/>
              <a:t> </a:t>
            </a:r>
            <a:r>
              <a:rPr lang="en-US" i="1" dirty="0" err="1"/>
              <a:t>doar</a:t>
            </a:r>
            <a:r>
              <a:rPr lang="en-US" dirty="0"/>
              <a:t> </a:t>
            </a:r>
            <a:r>
              <a:rPr lang="en-US" dirty="0" err="1"/>
              <a:t>atunci</a:t>
            </a:r>
            <a:r>
              <a:rPr lang="en-US" dirty="0"/>
              <a:t> </a:t>
            </a:r>
            <a:r>
              <a:rPr lang="en-US" dirty="0" err="1"/>
              <a:t>când</a:t>
            </a:r>
            <a:r>
              <a:rPr lang="en-US" dirty="0"/>
              <a:t> pun </a:t>
            </a:r>
            <a:r>
              <a:rPr lang="en-US" dirty="0" err="1"/>
              <a:t>în</a:t>
            </a:r>
            <a:r>
              <a:rPr lang="en-US" dirty="0"/>
              <a:t> </a:t>
            </a:r>
            <a:r>
              <a:rPr lang="en-US" dirty="0" err="1"/>
              <a:t>aplicare</a:t>
            </a:r>
            <a:r>
              <a:rPr lang="en-US" dirty="0"/>
              <a:t> </a:t>
            </a:r>
            <a:r>
              <a:rPr lang="en-US" dirty="0" err="1"/>
              <a:t>dreptul</a:t>
            </a:r>
            <a:r>
              <a:rPr lang="en-US" dirty="0"/>
              <a:t> </a:t>
            </a:r>
            <a:r>
              <a:rPr lang="en-US" dirty="0" smtClean="0"/>
              <a:t>UE; </a:t>
            </a:r>
            <a:r>
              <a:rPr lang="en-US" dirty="0" err="1"/>
              <a:t>Curtea</a:t>
            </a:r>
            <a:r>
              <a:rPr lang="en-US" dirty="0"/>
              <a:t> a </a:t>
            </a:r>
            <a:r>
              <a:rPr lang="en-US" dirty="0" err="1"/>
              <a:t>precizat</a:t>
            </a:r>
            <a:r>
              <a:rPr lang="en-US" dirty="0"/>
              <a:t> </a:t>
            </a:r>
            <a:r>
              <a:rPr lang="en-US" dirty="0" err="1"/>
              <a:t>că</a:t>
            </a:r>
            <a:r>
              <a:rPr lang="en-US" dirty="0"/>
              <a:t> </a:t>
            </a:r>
            <a:r>
              <a:rPr lang="en-US" dirty="0" err="1"/>
              <a:t>poate</a:t>
            </a:r>
            <a:r>
              <a:rPr lang="en-US" dirty="0"/>
              <a:t> </a:t>
            </a:r>
            <a:r>
              <a:rPr lang="en-US" dirty="0" err="1"/>
              <a:t>interpreta</a:t>
            </a:r>
            <a:r>
              <a:rPr lang="en-US" dirty="0"/>
              <a:t> </a:t>
            </a:r>
            <a:r>
              <a:rPr lang="en-US" dirty="0" err="1"/>
              <a:t>dreptul</a:t>
            </a:r>
            <a:r>
              <a:rPr lang="en-US" dirty="0"/>
              <a:t> UE </a:t>
            </a:r>
            <a:r>
              <a:rPr lang="en-US" dirty="0" err="1"/>
              <a:t>în</a:t>
            </a:r>
            <a:r>
              <a:rPr lang="en-US" dirty="0"/>
              <a:t> </a:t>
            </a:r>
            <a:r>
              <a:rPr lang="en-US" dirty="0" err="1"/>
              <a:t>lumina</a:t>
            </a:r>
            <a:r>
              <a:rPr lang="en-US" dirty="0"/>
              <a:t> </a:t>
            </a:r>
            <a:r>
              <a:rPr lang="en-US" dirty="0" err="1"/>
              <a:t>cartei</a:t>
            </a:r>
            <a:r>
              <a:rPr lang="en-US" dirty="0"/>
              <a:t>, </a:t>
            </a:r>
            <a:r>
              <a:rPr lang="en-US" dirty="0" err="1"/>
              <a:t>în</a:t>
            </a:r>
            <a:r>
              <a:rPr lang="en-US" dirty="0"/>
              <a:t> </a:t>
            </a:r>
            <a:r>
              <a:rPr lang="en-US" dirty="0" err="1"/>
              <a:t>limitele</a:t>
            </a:r>
            <a:r>
              <a:rPr lang="en-US" dirty="0"/>
              <a:t> </a:t>
            </a:r>
            <a:r>
              <a:rPr lang="en-US" dirty="0" err="1"/>
              <a:t>competenţelor</a:t>
            </a:r>
            <a:r>
              <a:rPr lang="en-US" dirty="0"/>
              <a:t> </a:t>
            </a:r>
            <a:r>
              <a:rPr lang="en-US" dirty="0" err="1"/>
              <a:t>atribuite</a:t>
            </a:r>
            <a:r>
              <a:rPr lang="en-US" dirty="0"/>
              <a:t> </a:t>
            </a:r>
            <a:r>
              <a:rPr lang="en-US" dirty="0" err="1" smtClean="0"/>
              <a:t>ei</a:t>
            </a:r>
            <a:r>
              <a:rPr lang="ro-RO" dirty="0" smtClean="0"/>
              <a:t> </a:t>
            </a:r>
            <a:r>
              <a:rPr lang="en-US" dirty="0" smtClean="0"/>
              <a:t>[</a:t>
            </a:r>
            <a:r>
              <a:rPr lang="en-US" dirty="0" err="1"/>
              <a:t>Hotărârea</a:t>
            </a:r>
            <a:r>
              <a:rPr lang="en-US" dirty="0"/>
              <a:t> din 5 </a:t>
            </a:r>
            <a:r>
              <a:rPr lang="en-US" dirty="0" err="1"/>
              <a:t>octombrie</a:t>
            </a:r>
            <a:r>
              <a:rPr lang="en-US" dirty="0"/>
              <a:t> 2010, </a:t>
            </a:r>
            <a:r>
              <a:rPr lang="en-US" dirty="0" err="1"/>
              <a:t>cauza</a:t>
            </a:r>
            <a:r>
              <a:rPr lang="en-US" dirty="0"/>
              <a:t> C-400/10 PPU, </a:t>
            </a:r>
            <a:r>
              <a:rPr lang="en-US" i="1" dirty="0" err="1"/>
              <a:t>McB</a:t>
            </a:r>
            <a:r>
              <a:rPr lang="en-US" dirty="0" smtClean="0"/>
              <a:t>]. </a:t>
            </a:r>
            <a:r>
              <a:rPr lang="en-US" dirty="0" err="1"/>
              <a:t>În</a:t>
            </a:r>
            <a:r>
              <a:rPr lang="en-US" dirty="0"/>
              <a:t> plus, </a:t>
            </a:r>
            <a:r>
              <a:rPr lang="en-US" dirty="0" err="1"/>
              <a:t>aceeaşi</a:t>
            </a:r>
            <a:r>
              <a:rPr lang="en-US" dirty="0"/>
              <a:t> a </a:t>
            </a:r>
            <a:r>
              <a:rPr lang="en-US" dirty="0" err="1"/>
              <a:t>arătat</a:t>
            </a:r>
            <a:r>
              <a:rPr lang="en-US" dirty="0"/>
              <a:t> </a:t>
            </a:r>
            <a:r>
              <a:rPr lang="en-US" dirty="0" err="1"/>
              <a:t>şi</a:t>
            </a:r>
            <a:r>
              <a:rPr lang="en-US" dirty="0"/>
              <a:t> </a:t>
            </a:r>
            <a:r>
              <a:rPr lang="en-US" dirty="0" err="1"/>
              <a:t>că</a:t>
            </a:r>
            <a:r>
              <a:rPr lang="en-US" dirty="0"/>
              <a:t> </a:t>
            </a:r>
            <a:r>
              <a:rPr lang="en-US" dirty="0" err="1"/>
              <a:t>limitarea</a:t>
            </a:r>
            <a:r>
              <a:rPr lang="en-US" dirty="0"/>
              <a:t> de la art. 51 </a:t>
            </a:r>
            <a:r>
              <a:rPr lang="en-US" dirty="0" err="1"/>
              <a:t>alin</a:t>
            </a:r>
            <a:r>
              <a:rPr lang="en-US" dirty="0"/>
              <a:t>. (1) din </a:t>
            </a:r>
            <a:r>
              <a:rPr lang="en-US" dirty="0" err="1"/>
              <a:t>cartă</a:t>
            </a:r>
            <a:r>
              <a:rPr lang="en-US" dirty="0"/>
              <a:t> nu a </a:t>
            </a:r>
            <a:r>
              <a:rPr lang="en-US" dirty="0" err="1"/>
              <a:t>fost</a:t>
            </a:r>
            <a:r>
              <a:rPr lang="en-US" dirty="0"/>
              <a:t> </a:t>
            </a:r>
            <a:r>
              <a:rPr lang="en-US" dirty="0" err="1"/>
              <a:t>modificată</a:t>
            </a:r>
            <a:r>
              <a:rPr lang="en-US" dirty="0"/>
              <a:t> </a:t>
            </a:r>
            <a:r>
              <a:rPr lang="en-US" dirty="0" err="1"/>
              <a:t>prin</a:t>
            </a:r>
            <a:r>
              <a:rPr lang="en-US" dirty="0"/>
              <a:t> </a:t>
            </a:r>
            <a:r>
              <a:rPr lang="en-US" dirty="0" err="1"/>
              <a:t>intrarea</a:t>
            </a:r>
            <a:r>
              <a:rPr lang="en-US" dirty="0"/>
              <a:t> </a:t>
            </a:r>
            <a:r>
              <a:rPr lang="en-US" dirty="0" err="1"/>
              <a:t>în</a:t>
            </a:r>
            <a:r>
              <a:rPr lang="en-US" dirty="0"/>
              <a:t> </a:t>
            </a:r>
            <a:r>
              <a:rPr lang="en-US" dirty="0" err="1"/>
              <a:t>vigoare</a:t>
            </a:r>
            <a:r>
              <a:rPr lang="en-US" dirty="0"/>
              <a:t> la 1 </a:t>
            </a:r>
            <a:r>
              <a:rPr lang="en-US" dirty="0" err="1"/>
              <a:t>decembrie</a:t>
            </a:r>
            <a:r>
              <a:rPr lang="en-US" dirty="0"/>
              <a:t> 2009 a </a:t>
            </a:r>
            <a:r>
              <a:rPr lang="en-US" dirty="0" err="1"/>
              <a:t>Tratatului</a:t>
            </a:r>
            <a:r>
              <a:rPr lang="en-US" dirty="0"/>
              <a:t> de la </a:t>
            </a:r>
            <a:r>
              <a:rPr lang="en-US" dirty="0" err="1"/>
              <a:t>Lisabona</a:t>
            </a:r>
            <a:r>
              <a:rPr lang="en-US" dirty="0"/>
              <a:t>, moment de la care, </a:t>
            </a:r>
            <a:r>
              <a:rPr lang="en-US" dirty="0" err="1"/>
              <a:t>în</a:t>
            </a:r>
            <a:r>
              <a:rPr lang="en-US" dirty="0"/>
              <a:t> </a:t>
            </a:r>
            <a:r>
              <a:rPr lang="en-US" dirty="0" err="1"/>
              <a:t>temeiul</a:t>
            </a:r>
            <a:r>
              <a:rPr lang="en-US" dirty="0"/>
              <a:t> art. 6 </a:t>
            </a:r>
            <a:r>
              <a:rPr lang="en-US" dirty="0" err="1"/>
              <a:t>alin</a:t>
            </a:r>
            <a:r>
              <a:rPr lang="en-US" dirty="0"/>
              <a:t>. (1) UE (care </a:t>
            </a:r>
            <a:r>
              <a:rPr lang="en-US" dirty="0" err="1"/>
              <a:t>precizează</a:t>
            </a:r>
            <a:r>
              <a:rPr lang="en-US" dirty="0"/>
              <a:t> </a:t>
            </a:r>
            <a:r>
              <a:rPr lang="en-US" dirty="0" err="1"/>
              <a:t>că</a:t>
            </a:r>
            <a:r>
              <a:rPr lang="en-US" dirty="0"/>
              <a:t> </a:t>
            </a:r>
            <a:r>
              <a:rPr lang="en-US" dirty="0" err="1"/>
              <a:t>dispoziţiile</a:t>
            </a:r>
            <a:r>
              <a:rPr lang="en-US" dirty="0"/>
              <a:t> </a:t>
            </a:r>
            <a:r>
              <a:rPr lang="en-US" dirty="0" err="1"/>
              <a:t>cartei</a:t>
            </a:r>
            <a:r>
              <a:rPr lang="en-US" dirty="0"/>
              <a:t> nu </a:t>
            </a:r>
            <a:r>
              <a:rPr lang="en-US" dirty="0" err="1"/>
              <a:t>extind</a:t>
            </a:r>
            <a:r>
              <a:rPr lang="en-US" dirty="0"/>
              <a:t> </a:t>
            </a:r>
            <a:r>
              <a:rPr lang="en-US" dirty="0" err="1"/>
              <a:t>în</a:t>
            </a:r>
            <a:r>
              <a:rPr lang="en-US" dirty="0"/>
              <a:t> </a:t>
            </a:r>
            <a:r>
              <a:rPr lang="en-US" dirty="0" err="1"/>
              <a:t>niciun</a:t>
            </a:r>
            <a:r>
              <a:rPr lang="en-US" dirty="0"/>
              <a:t> </a:t>
            </a:r>
            <a:r>
              <a:rPr lang="en-US" dirty="0" err="1"/>
              <a:t>fel</a:t>
            </a:r>
            <a:r>
              <a:rPr lang="en-US" dirty="0"/>
              <a:t> </a:t>
            </a:r>
            <a:r>
              <a:rPr lang="en-US" dirty="0" err="1"/>
              <a:t>competenţele</a:t>
            </a:r>
            <a:r>
              <a:rPr lang="en-US" dirty="0"/>
              <a:t> UE definite </a:t>
            </a:r>
            <a:r>
              <a:rPr lang="en-US" dirty="0" err="1"/>
              <a:t>în</a:t>
            </a:r>
            <a:r>
              <a:rPr lang="en-US" dirty="0"/>
              <a:t> </a:t>
            </a:r>
            <a:r>
              <a:rPr lang="en-US" dirty="0" err="1"/>
              <a:t>tratate</a:t>
            </a:r>
            <a:r>
              <a:rPr lang="en-US" dirty="0"/>
              <a:t>), carta a </a:t>
            </a:r>
            <a:r>
              <a:rPr lang="en-US" dirty="0" err="1"/>
              <a:t>dobândit</a:t>
            </a:r>
            <a:r>
              <a:rPr lang="en-US" dirty="0"/>
              <a:t> </a:t>
            </a:r>
            <a:r>
              <a:rPr lang="en-US" dirty="0" err="1"/>
              <a:t>aceeaşi</a:t>
            </a:r>
            <a:r>
              <a:rPr lang="en-US" dirty="0"/>
              <a:t> </a:t>
            </a:r>
            <a:r>
              <a:rPr lang="en-US" dirty="0" err="1"/>
              <a:t>valoare</a:t>
            </a:r>
            <a:r>
              <a:rPr lang="en-US" dirty="0"/>
              <a:t> </a:t>
            </a:r>
            <a:r>
              <a:rPr lang="en-US" dirty="0" err="1"/>
              <a:t>juridică</a:t>
            </a:r>
            <a:r>
              <a:rPr lang="en-US" dirty="0"/>
              <a:t> cu </a:t>
            </a:r>
            <a:r>
              <a:rPr lang="en-US" dirty="0" err="1"/>
              <a:t>cea</a:t>
            </a:r>
            <a:r>
              <a:rPr lang="en-US" dirty="0"/>
              <a:t> a </a:t>
            </a:r>
            <a:r>
              <a:rPr lang="en-US" dirty="0" err="1" smtClean="0"/>
              <a:t>tratatelor</a:t>
            </a:r>
            <a:r>
              <a:rPr lang="en-US" dirty="0" smtClean="0"/>
              <a:t>[</a:t>
            </a:r>
            <a:r>
              <a:rPr lang="it-IT" dirty="0"/>
              <a:t>Ordonanţa din 1 martie 2011, cauza C‑457/09, </a:t>
            </a:r>
            <a:r>
              <a:rPr lang="it-IT" i="1" dirty="0"/>
              <a:t>Chartry</a:t>
            </a:r>
            <a:r>
              <a:rPr lang="en-US" dirty="0" smtClean="0"/>
              <a:t>].</a:t>
            </a:r>
            <a:endParaRPr lang="en-US" dirty="0"/>
          </a:p>
        </p:txBody>
      </p:sp>
    </p:spTree>
    <p:extLst>
      <p:ext uri="{BB962C8B-B14F-4D97-AF65-F5344CB8AC3E}">
        <p14:creationId xmlns="" xmlns:p14="http://schemas.microsoft.com/office/powerpoint/2010/main" val="842550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C-434/11, Corpul Național al Polițiștilor </a:t>
            </a:r>
            <a:r>
              <a:rPr lang="ro-RO" dirty="0" smtClean="0"/>
              <a:t>(3)</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ro-RO" dirty="0"/>
              <a:t>”În cadrul unei trimiteri preliminare în temeiul art. 267 TFUE, Curtea poate interpreta dreptul Uniunii numai în limitele competenţelor atribuite Uniunii Europene</a:t>
            </a:r>
            <a:r>
              <a:rPr lang="ro-RO" dirty="0" smtClean="0"/>
              <a:t>.* </a:t>
            </a:r>
            <a:r>
              <a:rPr lang="ro-RO" dirty="0"/>
              <a:t>În ceea ce priveşte cerinţele care rezultă din protecţia drepturilor fundamentale, potrivit unei jurisprudenţe constante, acestea sunt obligatorii pentru statele membre atunci când pun în aplicare dreptul Uniunii</a:t>
            </a:r>
            <a:r>
              <a:rPr lang="ro-RO" dirty="0" smtClean="0"/>
              <a:t>.** </a:t>
            </a:r>
            <a:r>
              <a:rPr lang="ro-RO" dirty="0"/>
              <a:t>Cu toate acestea, potrivit art. 51 alin. (1) din cartă, dispoziţiile sale se adresează „statelor membre numai în cazul în care acestea pun în aplicare dreptul Uniunii” şi că, potrivit art. 6 alin. (1) TUE, care atribuie valoare obligatorie cartei, aceasta nu creează nicio competenţă nouă pentru Uniune şi nu modifică competenţele acesteia din urmă</a:t>
            </a:r>
            <a:r>
              <a:rPr lang="ro-RO" dirty="0" smtClean="0"/>
              <a:t>.***</a:t>
            </a:r>
            <a:r>
              <a:rPr lang="ro-RO" dirty="0"/>
              <a:t> Dat fiind că decizia de trimitere nu cuprinde niciun element concret în temeiul căruia să se poată considera că Legea nr. 118/2010 şi Legea nr. 285/2010 urmăresc să pună în aplicare dreptul Uniunii, competenţa Curţii de a răspunde la prezenta cerere de pronunţare a unei hotărâri preliminare nu este demonstrată.” </a:t>
            </a:r>
            <a:endParaRPr lang="en-US" dirty="0"/>
          </a:p>
          <a:p>
            <a:pPr marL="0" indent="0">
              <a:buNone/>
            </a:pPr>
            <a:r>
              <a:rPr lang="ro-RO" dirty="0" smtClean="0"/>
              <a:t>* A </a:t>
            </a:r>
            <a:r>
              <a:rPr lang="ro-RO" dirty="0"/>
              <a:t>se vedea Hotărârea din 5 octombrie 2010, McB., C‑400/10 PPU, nepublicată încă în Repertoriu, punctul 51, precum şi Ordonanţa din 22 iunie 2011, Vino, C‑161/11, punctele 25 şi 37</a:t>
            </a:r>
            <a:endParaRPr lang="en-US" dirty="0"/>
          </a:p>
          <a:p>
            <a:pPr marL="0" indent="0">
              <a:buNone/>
            </a:pPr>
            <a:r>
              <a:rPr lang="ro-RO" dirty="0" smtClean="0"/>
              <a:t>** A </a:t>
            </a:r>
            <a:r>
              <a:rPr lang="ro-RO" dirty="0"/>
              <a:t>se vedea Hotărârea din 11 octombrie 2007, Möllendorf şi Möllendorf‑Niehuus, C‑117/06, Rep., p. I‑8361, punctul 78, Ordonanţa din 12 noiembrie 2010, Asparuhov Estov şi alţii, C‑339/10, nepublicată. încă în Repertoriu, punctul 13, precum şi Ordonanţa din 1 martie 2011, Chartry, C‑457/09, nepublicată încă în Repertoriu, punctul 22.</a:t>
            </a:r>
            <a:endParaRPr lang="en-US" dirty="0"/>
          </a:p>
          <a:p>
            <a:pPr marL="0" indent="0">
              <a:buNone/>
            </a:pPr>
            <a:r>
              <a:rPr lang="ro-RO" dirty="0" smtClean="0"/>
              <a:t>*** A </a:t>
            </a:r>
            <a:r>
              <a:rPr lang="ro-RO" dirty="0"/>
              <a:t>se vedea Hotărârea McB., punctul 51, şi Ordonanţele Asparuhov Estov şi alţii, punctul 12, Chartry, punctele 23 şi 24, precum şi Vino, punctul 24.</a:t>
            </a:r>
            <a:endParaRPr lang="en-US" dirty="0"/>
          </a:p>
          <a:p>
            <a:pPr marL="0" indent="0">
              <a:buNone/>
            </a:pPr>
            <a:endParaRPr lang="en-US" dirty="0"/>
          </a:p>
        </p:txBody>
      </p:sp>
    </p:spTree>
    <p:extLst>
      <p:ext uri="{BB962C8B-B14F-4D97-AF65-F5344CB8AC3E}">
        <p14:creationId xmlns="" xmlns:p14="http://schemas.microsoft.com/office/powerpoint/2010/main" val="1019039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Exemple similare de trimiteri preliminare</a:t>
            </a:r>
            <a:endParaRPr lang="en-US" dirty="0"/>
          </a:p>
        </p:txBody>
      </p:sp>
      <p:sp>
        <p:nvSpPr>
          <p:cNvPr id="3" name="Content Placeholder 2"/>
          <p:cNvSpPr>
            <a:spLocks noGrp="1"/>
          </p:cNvSpPr>
          <p:nvPr>
            <p:ph idx="1"/>
          </p:nvPr>
        </p:nvSpPr>
        <p:spPr/>
        <p:txBody>
          <a:bodyPr/>
          <a:lstStyle/>
          <a:p>
            <a:r>
              <a:rPr lang="ro-RO" dirty="0" smtClean="0"/>
              <a:t>Cauza </a:t>
            </a:r>
            <a:r>
              <a:rPr lang="ro-RO" dirty="0"/>
              <a:t>C‑134/12, </a:t>
            </a:r>
            <a:r>
              <a:rPr lang="ro-RO" i="1" dirty="0"/>
              <a:t>Corpul Naţional al </a:t>
            </a:r>
            <a:r>
              <a:rPr lang="ro-RO" i="1" dirty="0" smtClean="0"/>
              <a:t>Poliţiştilor</a:t>
            </a:r>
            <a:r>
              <a:rPr lang="ro-RO" dirty="0" smtClean="0"/>
              <a:t>, Ordonanţa Curții din 10 mai 2012;</a:t>
            </a:r>
          </a:p>
          <a:p>
            <a:r>
              <a:rPr lang="it-IT" dirty="0" smtClean="0"/>
              <a:t>C-369/12</a:t>
            </a:r>
            <a:r>
              <a:rPr lang="it-IT" dirty="0"/>
              <a:t>, Corpul National al </a:t>
            </a:r>
            <a:r>
              <a:rPr lang="it-IT" dirty="0" smtClean="0"/>
              <a:t>Politistilor</a:t>
            </a:r>
            <a:r>
              <a:rPr lang="ro-RO" dirty="0" smtClean="0"/>
              <a:t>, Ordonanţa Curții din 15 noiembrie 2012;</a:t>
            </a:r>
          </a:p>
          <a:p>
            <a:endParaRPr lang="ro-RO" dirty="0" smtClean="0"/>
          </a:p>
          <a:p>
            <a:endParaRPr lang="ro-RO" dirty="0"/>
          </a:p>
          <a:p>
            <a:pPr marL="0" indent="0" algn="r">
              <a:buNone/>
            </a:pPr>
            <a:r>
              <a:rPr lang="ro-RO" b="1" dirty="0" smtClean="0"/>
              <a:t>iaduer.ro</a:t>
            </a:r>
          </a:p>
          <a:p>
            <a:endParaRPr lang="en-US" dirty="0"/>
          </a:p>
        </p:txBody>
      </p:sp>
    </p:spTree>
    <p:extLst>
      <p:ext uri="{BB962C8B-B14F-4D97-AF65-F5344CB8AC3E}">
        <p14:creationId xmlns="" xmlns:p14="http://schemas.microsoft.com/office/powerpoint/2010/main" val="146522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C‑371/13, </a:t>
            </a:r>
            <a:r>
              <a:rPr lang="ro-RO" i="1" dirty="0" smtClean="0"/>
              <a:t>SC Schuster &amp; Co Ecologic SRL</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ro-RO" dirty="0" smtClean="0"/>
              <a:t>C‑371/13</a:t>
            </a:r>
            <a:r>
              <a:rPr lang="ro-RO" dirty="0"/>
              <a:t>, </a:t>
            </a:r>
            <a:r>
              <a:rPr lang="ro-RO" i="1" dirty="0"/>
              <a:t>SC Schuster &amp; Co Ecologic SRL</a:t>
            </a:r>
            <a:r>
              <a:rPr lang="ro-RO" dirty="0"/>
              <a:t>, </a:t>
            </a:r>
            <a:endParaRPr lang="ro-RO" dirty="0" smtClean="0"/>
          </a:p>
          <a:p>
            <a:pPr marL="0" indent="0">
              <a:buNone/>
            </a:pPr>
            <a:r>
              <a:rPr lang="ro-RO" dirty="0" smtClean="0"/>
              <a:t>prin </a:t>
            </a:r>
            <a:r>
              <a:rPr lang="ro-RO" dirty="0"/>
              <a:t>ordonanța din 7 noiembrie 2013, Curtea de Justiție a Uniunii Europene s-a declarat vădit necompetentă să răspundă la întrebarea adresată de Tribunalul </a:t>
            </a:r>
            <a:r>
              <a:rPr lang="ro-RO" dirty="0" smtClean="0"/>
              <a:t>Sibiu: </a:t>
            </a:r>
          </a:p>
          <a:p>
            <a:pPr marL="0" indent="0">
              <a:buNone/>
            </a:pPr>
            <a:r>
              <a:rPr lang="ro-RO" dirty="0" smtClean="0"/>
              <a:t>„</a:t>
            </a:r>
            <a:r>
              <a:rPr lang="ro-RO" dirty="0"/>
              <a:t>Articolul 47 alineat[ul] 2 din [cartă] și art[icolul] 15 din Regulamentul [nr. 1346/2000] pot fi interpretate ca opunându‑se unei decizii a unei instanțe naționale care judecă în ultim for și nu respectă exigențele impuse de dreptul intern aplicabil, lezând în mod manifest dreptul la un proces echitabil al uneia din părți</a:t>
            </a:r>
            <a:r>
              <a:rPr lang="ro-RO" dirty="0" smtClean="0"/>
              <a:t>?”</a:t>
            </a:r>
          </a:p>
          <a:p>
            <a:pPr marL="0" indent="0">
              <a:buNone/>
            </a:pPr>
            <a:r>
              <a:rPr lang="ro-RO" smtClean="0"/>
              <a:t>Cauza era guvernată </a:t>
            </a:r>
            <a:r>
              <a:rPr lang="ro-RO" dirty="0"/>
              <a:t>numai de dreptul român, a cărui aplicabilitate nu este contestată.</a:t>
            </a:r>
            <a:endParaRPr lang="en-US" dirty="0"/>
          </a:p>
        </p:txBody>
      </p:sp>
    </p:spTree>
    <p:extLst>
      <p:ext uri="{BB962C8B-B14F-4D97-AF65-F5344CB8AC3E}">
        <p14:creationId xmlns="" xmlns:p14="http://schemas.microsoft.com/office/powerpoint/2010/main" val="1294727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3080</Words>
  <Application>Microsoft Office PowerPoint</Application>
  <PresentationFormat>Custom</PresentationFormat>
  <Paragraphs>94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Slide 2</vt:lpstr>
      <vt:lpstr>CDFUE – Carta drepturilor fundamentale a Uniunii Europene</vt:lpstr>
      <vt:lpstr>Sumar</vt:lpstr>
      <vt:lpstr>1. Trimiteri preliminare efectuate de instanțele românești.  C-434/11, Corpul Național al Polițiștilor (1)</vt:lpstr>
      <vt:lpstr>C-434/11, Corpul Național al Polițiștilor (2)</vt:lpstr>
      <vt:lpstr>C-434/11, Corpul Național al Polițiștilor (3)</vt:lpstr>
      <vt:lpstr>Exemple similare de trimiteri preliminare</vt:lpstr>
      <vt:lpstr>C‑371/13, SC Schuster &amp; Co Ecologic SRL</vt:lpstr>
      <vt:lpstr>C‑496/14, Văraru,</vt:lpstr>
      <vt:lpstr>C‑305/14, Băbăşan</vt:lpstr>
      <vt:lpstr>C‑92/14, Tudoran şi alţii</vt:lpstr>
      <vt:lpstr>2. Respingerea de instanţele româneşti a unor cereri de adresare a unei trimiteri preliminare</vt:lpstr>
      <vt:lpstr>Motivarea ICCJ</vt:lpstr>
      <vt:lpstr>3. Referiri la Cartă în alte circumstanţe</vt:lpstr>
      <vt:lpstr>4. Efectul orizontal al CDFUE Curtea de Apel Bucureşti</vt:lpstr>
      <vt:lpstr>Analiza Curţii de Apel Bucureşti</vt:lpstr>
      <vt:lpstr>Motivarea Curţii de Apel Bucureşti</vt:lpstr>
      <vt:lpstr>Curtea Constituţională şi CDFUE (1)</vt:lpstr>
      <vt:lpstr>Curtea Constituţională şi CDFUE (2)</vt:lpstr>
      <vt:lpstr>CDFUE şi CEDO (1)</vt:lpstr>
      <vt:lpstr>CDFUE şi CEDO (2)</vt:lpstr>
      <vt:lpstr>Mulţumesc!</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Mihai Sandru</dc:creator>
  <cp:lastModifiedBy> </cp:lastModifiedBy>
  <cp:revision>32</cp:revision>
  <dcterms:created xsi:type="dcterms:W3CDTF">2017-03-16T03:41:42Z</dcterms:created>
  <dcterms:modified xsi:type="dcterms:W3CDTF">2017-03-20T10:26:20Z</dcterms:modified>
</cp:coreProperties>
</file>