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5" r:id="rId5"/>
    <p:sldId id="266" r:id="rId6"/>
    <p:sldId id="267" r:id="rId7"/>
    <p:sldId id="268" r:id="rId8"/>
    <p:sldId id="269" r:id="rId9"/>
    <p:sldId id="270" r:id="rId10"/>
    <p:sldId id="260" r:id="rId11"/>
    <p:sldId id="262" r:id="rId12"/>
    <p:sldId id="263" r:id="rId13"/>
    <p:sldId id="264" r:id="rId14"/>
    <p:sldId id="27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77" d="100"/>
          <a:sy n="77" d="100"/>
        </p:scale>
        <p:origin x="-283" y="9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91FAB17-C744-486A-8A06-D42AD1FD09EE}" type="datetimeFigureOut">
              <a:rPr lang="en-US" smtClean="0"/>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9F678-6A7E-411C-BC60-9F2C1C7E8D68}" type="slidenum">
              <a:rPr lang="en-US" smtClean="0"/>
              <a:t>‹#›</a:t>
            </a:fld>
            <a:endParaRPr lang="en-US"/>
          </a:p>
        </p:txBody>
      </p:sp>
    </p:spTree>
    <p:extLst>
      <p:ext uri="{BB962C8B-B14F-4D97-AF65-F5344CB8AC3E}">
        <p14:creationId xmlns:p14="http://schemas.microsoft.com/office/powerpoint/2010/main" val="2087100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1FAB17-C744-486A-8A06-D42AD1FD09EE}" type="datetimeFigureOut">
              <a:rPr lang="en-US" smtClean="0"/>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9F678-6A7E-411C-BC60-9F2C1C7E8D68}" type="slidenum">
              <a:rPr lang="en-US" smtClean="0"/>
              <a:t>‹#›</a:t>
            </a:fld>
            <a:endParaRPr lang="en-US"/>
          </a:p>
        </p:txBody>
      </p:sp>
    </p:spTree>
    <p:extLst>
      <p:ext uri="{BB962C8B-B14F-4D97-AF65-F5344CB8AC3E}">
        <p14:creationId xmlns:p14="http://schemas.microsoft.com/office/powerpoint/2010/main" val="804911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1FAB17-C744-486A-8A06-D42AD1FD09EE}" type="datetimeFigureOut">
              <a:rPr lang="en-US" smtClean="0"/>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9F678-6A7E-411C-BC60-9F2C1C7E8D68}" type="slidenum">
              <a:rPr lang="en-US" smtClean="0"/>
              <a:t>‹#›</a:t>
            </a:fld>
            <a:endParaRPr lang="en-US"/>
          </a:p>
        </p:txBody>
      </p:sp>
    </p:spTree>
    <p:extLst>
      <p:ext uri="{BB962C8B-B14F-4D97-AF65-F5344CB8AC3E}">
        <p14:creationId xmlns:p14="http://schemas.microsoft.com/office/powerpoint/2010/main" val="1011012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1FAB17-C744-486A-8A06-D42AD1FD09EE}" type="datetimeFigureOut">
              <a:rPr lang="en-US" smtClean="0"/>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9F678-6A7E-411C-BC60-9F2C1C7E8D68}" type="slidenum">
              <a:rPr lang="en-US" smtClean="0"/>
              <a:t>‹#›</a:t>
            </a:fld>
            <a:endParaRPr lang="en-US"/>
          </a:p>
        </p:txBody>
      </p:sp>
    </p:spTree>
    <p:extLst>
      <p:ext uri="{BB962C8B-B14F-4D97-AF65-F5344CB8AC3E}">
        <p14:creationId xmlns:p14="http://schemas.microsoft.com/office/powerpoint/2010/main" val="1435423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91FAB17-C744-486A-8A06-D42AD1FD09EE}" type="datetimeFigureOut">
              <a:rPr lang="en-US" smtClean="0"/>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F9F678-6A7E-411C-BC60-9F2C1C7E8D68}" type="slidenum">
              <a:rPr lang="en-US" smtClean="0"/>
              <a:t>‹#›</a:t>
            </a:fld>
            <a:endParaRPr lang="en-US"/>
          </a:p>
        </p:txBody>
      </p:sp>
    </p:spTree>
    <p:extLst>
      <p:ext uri="{BB962C8B-B14F-4D97-AF65-F5344CB8AC3E}">
        <p14:creationId xmlns:p14="http://schemas.microsoft.com/office/powerpoint/2010/main" val="3199333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1FAB17-C744-486A-8A06-D42AD1FD09EE}" type="datetimeFigureOut">
              <a:rPr lang="en-US" smtClean="0"/>
              <a:t>3/21/2017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F9F678-6A7E-411C-BC60-9F2C1C7E8D68}" type="slidenum">
              <a:rPr lang="en-US" smtClean="0"/>
              <a:t>‹#›</a:t>
            </a:fld>
            <a:endParaRPr lang="en-US"/>
          </a:p>
        </p:txBody>
      </p:sp>
    </p:spTree>
    <p:extLst>
      <p:ext uri="{BB962C8B-B14F-4D97-AF65-F5344CB8AC3E}">
        <p14:creationId xmlns:p14="http://schemas.microsoft.com/office/powerpoint/2010/main" val="2439154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1FAB17-C744-486A-8A06-D42AD1FD09EE}" type="datetimeFigureOut">
              <a:rPr lang="en-US" smtClean="0"/>
              <a:t>3/21/2017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F9F678-6A7E-411C-BC60-9F2C1C7E8D68}" type="slidenum">
              <a:rPr lang="en-US" smtClean="0"/>
              <a:t>‹#›</a:t>
            </a:fld>
            <a:endParaRPr lang="en-US"/>
          </a:p>
        </p:txBody>
      </p:sp>
    </p:spTree>
    <p:extLst>
      <p:ext uri="{BB962C8B-B14F-4D97-AF65-F5344CB8AC3E}">
        <p14:creationId xmlns:p14="http://schemas.microsoft.com/office/powerpoint/2010/main" val="1784590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1FAB17-C744-486A-8A06-D42AD1FD09EE}" type="datetimeFigureOut">
              <a:rPr lang="en-US" smtClean="0"/>
              <a:t>3/21/2017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F9F678-6A7E-411C-BC60-9F2C1C7E8D68}" type="slidenum">
              <a:rPr lang="en-US" smtClean="0"/>
              <a:t>‹#›</a:t>
            </a:fld>
            <a:endParaRPr lang="en-US"/>
          </a:p>
        </p:txBody>
      </p:sp>
    </p:spTree>
    <p:extLst>
      <p:ext uri="{BB962C8B-B14F-4D97-AF65-F5344CB8AC3E}">
        <p14:creationId xmlns:p14="http://schemas.microsoft.com/office/powerpoint/2010/main" val="1120562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1FAB17-C744-486A-8A06-D42AD1FD09EE}" type="datetimeFigureOut">
              <a:rPr lang="en-US" smtClean="0"/>
              <a:t>3/21/2017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F9F678-6A7E-411C-BC60-9F2C1C7E8D68}" type="slidenum">
              <a:rPr lang="en-US" smtClean="0"/>
              <a:t>‹#›</a:t>
            </a:fld>
            <a:endParaRPr lang="en-US"/>
          </a:p>
        </p:txBody>
      </p:sp>
    </p:spTree>
    <p:extLst>
      <p:ext uri="{BB962C8B-B14F-4D97-AF65-F5344CB8AC3E}">
        <p14:creationId xmlns:p14="http://schemas.microsoft.com/office/powerpoint/2010/main" val="2361395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91FAB17-C744-486A-8A06-D42AD1FD09EE}" type="datetimeFigureOut">
              <a:rPr lang="en-US" smtClean="0"/>
              <a:t>3/21/2017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F9F678-6A7E-411C-BC60-9F2C1C7E8D68}" type="slidenum">
              <a:rPr lang="en-US" smtClean="0"/>
              <a:t>‹#›</a:t>
            </a:fld>
            <a:endParaRPr lang="en-US"/>
          </a:p>
        </p:txBody>
      </p:sp>
    </p:spTree>
    <p:extLst>
      <p:ext uri="{BB962C8B-B14F-4D97-AF65-F5344CB8AC3E}">
        <p14:creationId xmlns:p14="http://schemas.microsoft.com/office/powerpoint/2010/main" val="3231835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91FAB17-C744-486A-8A06-D42AD1FD09EE}" type="datetimeFigureOut">
              <a:rPr lang="en-US" smtClean="0"/>
              <a:t>3/21/2017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F9F678-6A7E-411C-BC60-9F2C1C7E8D68}" type="slidenum">
              <a:rPr lang="en-US" smtClean="0"/>
              <a:t>‹#›</a:t>
            </a:fld>
            <a:endParaRPr lang="en-US"/>
          </a:p>
        </p:txBody>
      </p:sp>
    </p:spTree>
    <p:extLst>
      <p:ext uri="{BB962C8B-B14F-4D97-AF65-F5344CB8AC3E}">
        <p14:creationId xmlns:p14="http://schemas.microsoft.com/office/powerpoint/2010/main" val="3541018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1FAB17-C744-486A-8A06-D42AD1FD09EE}" type="datetimeFigureOut">
              <a:rPr lang="en-US" smtClean="0"/>
              <a:t>3/21/2017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F9F678-6A7E-411C-BC60-9F2C1C7E8D68}" type="slidenum">
              <a:rPr lang="en-US" smtClean="0"/>
              <a:t>‹#›</a:t>
            </a:fld>
            <a:endParaRPr lang="en-US"/>
          </a:p>
        </p:txBody>
      </p:sp>
    </p:spTree>
    <p:extLst>
      <p:ext uri="{BB962C8B-B14F-4D97-AF65-F5344CB8AC3E}">
        <p14:creationId xmlns:p14="http://schemas.microsoft.com/office/powerpoint/2010/main" val="8870906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eur-lex.europa.eu/legal-content/RO/TXT/?uri=celex:32003R2201" TargetMode="External"/><Relationship Id="rId2" Type="http://schemas.openxmlformats.org/officeDocument/2006/relationships/hyperlink" Target="https://e-justice.europa.eu/content_european_judicial_atlas_in_civil_matters-321-ro.do"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0" y="2062164"/>
            <a:ext cx="9144000" cy="681037"/>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1524000" y="2667001"/>
            <a:ext cx="9144000" cy="150813"/>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t> 	</a:t>
            </a:r>
          </a:p>
        </p:txBody>
      </p:sp>
      <p:sp>
        <p:nvSpPr>
          <p:cNvPr id="6" name="TextBox 4"/>
          <p:cNvSpPr txBox="1">
            <a:spLocks noChangeArrowheads="1"/>
          </p:cNvSpPr>
          <p:nvPr/>
        </p:nvSpPr>
        <p:spPr bwMode="auto">
          <a:xfrm>
            <a:off x="3886200" y="2171701"/>
            <a:ext cx="6629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indent="449263">
              <a:defRPr/>
            </a:pPr>
            <a:r>
              <a:rPr b="1">
                <a:solidFill>
                  <a:schemeClr val="bg1"/>
                </a:solidFill>
              </a:rPr>
              <a:t>PROTECTING THE CIVIL RIGHTS OF THE EUROPEAN CITIZENS  - </a:t>
            </a:r>
          </a:p>
          <a:p>
            <a:pPr marL="363538" indent="1524000">
              <a:defRPr/>
            </a:pPr>
            <a:r>
              <a:rPr b="1">
                <a:solidFill>
                  <a:schemeClr val="bg1"/>
                </a:solidFill>
              </a:rPr>
              <a:t>MULTIDISCIPLINARY  APPROACH</a:t>
            </a:r>
            <a:endParaRPr lang="en-US" altLang="ro-RO" b="1" dirty="0">
              <a:solidFill>
                <a:schemeClr val="bg1"/>
              </a:solidFill>
            </a:endParaRPr>
          </a:p>
        </p:txBody>
      </p:sp>
      <p:sp>
        <p:nvSpPr>
          <p:cNvPr id="7" name="TextBox 6"/>
          <p:cNvSpPr txBox="1"/>
          <p:nvPr/>
        </p:nvSpPr>
        <p:spPr>
          <a:xfrm>
            <a:off x="10277476" y="1692275"/>
            <a:ext cx="238125" cy="369888"/>
          </a:xfrm>
          <a:prstGeom prst="rect">
            <a:avLst/>
          </a:prstGeom>
          <a:noFill/>
        </p:spPr>
        <p:txBody>
          <a:bodyPr wrap="none">
            <a:spAutoFit/>
          </a:bodyPr>
          <a:lstStyle/>
          <a:p>
            <a:pPr algn="r">
              <a:defRPr/>
            </a:pPr>
            <a:r>
              <a:rPr>
                <a:solidFill>
                  <a:schemeClr val="tx2">
                    <a:lumMod val="75000"/>
                  </a:schemeClr>
                </a:solidFill>
              </a:rPr>
              <a:t> </a:t>
            </a:r>
            <a:endParaRPr lang="en-US" dirty="0">
              <a:solidFill>
                <a:schemeClr val="tx2">
                  <a:lumMod val="75000"/>
                </a:schemeClr>
              </a:solidFill>
            </a:endParaRPr>
          </a:p>
        </p:txBody>
      </p:sp>
      <p:sp>
        <p:nvSpPr>
          <p:cNvPr id="8" name="TextBox 7"/>
          <p:cNvSpPr txBox="1"/>
          <p:nvPr/>
        </p:nvSpPr>
        <p:spPr>
          <a:xfrm>
            <a:off x="654607" y="3276601"/>
            <a:ext cx="10882852" cy="1477328"/>
          </a:xfrm>
          <a:prstGeom prst="rect">
            <a:avLst/>
          </a:prstGeom>
          <a:noFill/>
        </p:spPr>
        <p:txBody>
          <a:bodyPr wrap="none">
            <a:spAutoFit/>
          </a:bodyPr>
          <a:lstStyle/>
          <a:p>
            <a:pPr algn="ctr">
              <a:defRPr/>
            </a:pPr>
            <a:endParaRPr lang="ro-RO" sz="3000" b="1" dirty="0">
              <a:solidFill>
                <a:schemeClr val="tx2">
                  <a:lumMod val="75000"/>
                </a:schemeClr>
              </a:solidFill>
            </a:endParaRPr>
          </a:p>
          <a:p>
            <a:pPr algn="ctr">
              <a:defRPr/>
            </a:pPr>
            <a:r>
              <a:rPr sz="3000" b="1" dirty="0" err="1">
                <a:solidFill>
                  <a:schemeClr val="tx2">
                    <a:lumMod val="75000"/>
                  </a:schemeClr>
                </a:solidFill>
              </a:rPr>
              <a:t>Europäischer</a:t>
            </a:r>
            <a:r>
              <a:rPr sz="3000" b="1" dirty="0">
                <a:solidFill>
                  <a:schemeClr val="tx2">
                    <a:lumMod val="75000"/>
                  </a:schemeClr>
                </a:solidFill>
              </a:rPr>
              <a:t> </a:t>
            </a:r>
            <a:r>
              <a:rPr sz="3000" b="1" dirty="0" err="1">
                <a:solidFill>
                  <a:schemeClr val="tx2">
                    <a:lumMod val="75000"/>
                  </a:schemeClr>
                </a:solidFill>
              </a:rPr>
              <a:t>Rahmen</a:t>
            </a:r>
            <a:r>
              <a:rPr sz="3000" b="1" dirty="0">
                <a:solidFill>
                  <a:schemeClr val="tx2">
                    <a:lumMod val="75000"/>
                  </a:schemeClr>
                </a:solidFill>
              </a:rPr>
              <a:t>, </a:t>
            </a:r>
            <a:r>
              <a:rPr sz="3000" b="1" dirty="0" err="1">
                <a:solidFill>
                  <a:schemeClr val="tx2">
                    <a:lumMod val="75000"/>
                  </a:schemeClr>
                </a:solidFill>
              </a:rPr>
              <a:t>einschließlich</a:t>
            </a:r>
            <a:r>
              <a:rPr sz="3000" b="1" dirty="0">
                <a:solidFill>
                  <a:schemeClr val="tx2">
                    <a:lumMod val="75000"/>
                  </a:schemeClr>
                </a:solidFill>
              </a:rPr>
              <a:t> der </a:t>
            </a:r>
            <a:r>
              <a:rPr sz="3000" b="1" dirty="0" err="1">
                <a:solidFill>
                  <a:schemeClr val="tx2">
                    <a:lumMod val="75000"/>
                  </a:schemeClr>
                </a:solidFill>
              </a:rPr>
              <a:t>Verordnung</a:t>
            </a:r>
            <a:r>
              <a:rPr sz="3000" b="1" dirty="0">
                <a:solidFill>
                  <a:schemeClr val="tx2">
                    <a:lumMod val="75000"/>
                  </a:schemeClr>
                </a:solidFill>
              </a:rPr>
              <a:t> </a:t>
            </a:r>
            <a:r>
              <a:rPr sz="3000" b="1" dirty="0" err="1">
                <a:solidFill>
                  <a:schemeClr val="tx2">
                    <a:lumMod val="75000"/>
                  </a:schemeClr>
                </a:solidFill>
              </a:rPr>
              <a:t>Nr</a:t>
            </a:r>
            <a:r>
              <a:rPr sz="3000" b="1" dirty="0">
                <a:solidFill>
                  <a:schemeClr val="tx2">
                    <a:lumMod val="75000"/>
                  </a:schemeClr>
                </a:solidFill>
              </a:rPr>
              <a:t>. 606/2013,</a:t>
            </a:r>
          </a:p>
          <a:p>
            <a:pPr algn="ctr">
              <a:defRPr/>
            </a:pPr>
            <a:r>
              <a:rPr sz="3000" b="1" dirty="0">
                <a:solidFill>
                  <a:schemeClr val="tx2">
                    <a:lumMod val="75000"/>
                  </a:schemeClr>
                </a:solidFill>
              </a:rPr>
              <a:t>der </a:t>
            </a:r>
            <a:r>
              <a:rPr sz="3000" b="1" dirty="0" err="1">
                <a:solidFill>
                  <a:schemeClr val="tx2">
                    <a:lumMod val="75000"/>
                  </a:schemeClr>
                </a:solidFill>
              </a:rPr>
              <a:t>Richtlinie</a:t>
            </a:r>
            <a:r>
              <a:rPr sz="3000" b="1" dirty="0">
                <a:solidFill>
                  <a:schemeClr val="tx2">
                    <a:lumMod val="75000"/>
                  </a:schemeClr>
                </a:solidFill>
              </a:rPr>
              <a:t> </a:t>
            </a:r>
            <a:r>
              <a:rPr sz="3000" b="1" dirty="0" err="1">
                <a:solidFill>
                  <a:schemeClr val="tx2">
                    <a:lumMod val="75000"/>
                  </a:schemeClr>
                </a:solidFill>
              </a:rPr>
              <a:t>Nr</a:t>
            </a:r>
            <a:r>
              <a:rPr sz="3000" b="1" dirty="0">
                <a:solidFill>
                  <a:schemeClr val="tx2">
                    <a:lumMod val="75000"/>
                  </a:schemeClr>
                </a:solidFill>
              </a:rPr>
              <a:t>. 2004/38 und der Charta der </a:t>
            </a:r>
            <a:r>
              <a:rPr sz="3000" b="1" dirty="0" err="1">
                <a:solidFill>
                  <a:schemeClr val="tx2">
                    <a:lumMod val="75000"/>
                  </a:schemeClr>
                </a:solidFill>
              </a:rPr>
              <a:t>Grundrechte</a:t>
            </a:r>
            <a:r>
              <a:rPr sz="3000" b="1">
                <a:solidFill>
                  <a:schemeClr val="tx2">
                    <a:lumMod val="75000"/>
                  </a:schemeClr>
                </a:solidFill>
              </a:rPr>
              <a:t> </a:t>
            </a:r>
            <a:r>
              <a:rPr sz="3000" b="1" smtClean="0">
                <a:solidFill>
                  <a:schemeClr val="tx2">
                    <a:lumMod val="75000"/>
                  </a:schemeClr>
                </a:solidFill>
              </a:rPr>
              <a:t>de</a:t>
            </a:r>
            <a:r>
              <a:rPr lang="en-US" sz="3000" b="1" smtClean="0">
                <a:solidFill>
                  <a:schemeClr val="tx2">
                    <a:lumMod val="75000"/>
                  </a:schemeClr>
                </a:solidFill>
              </a:rPr>
              <a:t>r</a:t>
            </a:r>
            <a:r>
              <a:rPr sz="3000" b="1" smtClean="0">
                <a:solidFill>
                  <a:schemeClr val="tx2">
                    <a:lumMod val="75000"/>
                  </a:schemeClr>
                </a:solidFill>
              </a:rPr>
              <a:t> </a:t>
            </a:r>
            <a:r>
              <a:rPr sz="3000" b="1">
                <a:solidFill>
                  <a:schemeClr val="tx2">
                    <a:lumMod val="75000"/>
                  </a:schemeClr>
                </a:solidFill>
              </a:rPr>
              <a:t>EU</a:t>
            </a:r>
            <a:endParaRPr lang="en-US" sz="3000" b="1" dirty="0">
              <a:solidFill>
                <a:schemeClr val="tx2">
                  <a:lumMod val="75000"/>
                </a:schemeClr>
              </a:solidFill>
            </a:endParaRPr>
          </a:p>
        </p:txBody>
      </p:sp>
      <p:sp>
        <p:nvSpPr>
          <p:cNvPr id="9" name="TextBox 8"/>
          <p:cNvSpPr txBox="1"/>
          <p:nvPr/>
        </p:nvSpPr>
        <p:spPr>
          <a:xfrm>
            <a:off x="1981200" y="5181601"/>
            <a:ext cx="8229600" cy="923925"/>
          </a:xfrm>
          <a:prstGeom prst="rect">
            <a:avLst/>
          </a:prstGeom>
          <a:noFill/>
        </p:spPr>
        <p:txBody>
          <a:bodyPr>
            <a:spAutoFit/>
          </a:bodyPr>
          <a:lstStyle/>
          <a:p>
            <a:pPr algn="ctr">
              <a:defRPr/>
            </a:pPr>
            <a:r>
              <a:rPr b="1">
                <a:solidFill>
                  <a:schemeClr val="tx2">
                    <a:lumMod val="75000"/>
                  </a:schemeClr>
                </a:solidFill>
              </a:rPr>
              <a:t> </a:t>
            </a:r>
            <a:endParaRPr lang="en-US" b="1" dirty="0">
              <a:solidFill>
                <a:schemeClr val="tx2">
                  <a:lumMod val="75000"/>
                </a:schemeClr>
              </a:solidFill>
            </a:endParaRPr>
          </a:p>
          <a:p>
            <a:pPr algn="ctr">
              <a:defRPr/>
            </a:pPr>
            <a:r>
              <a:rPr>
                <a:solidFill>
                  <a:schemeClr val="tx2">
                    <a:lumMod val="75000"/>
                  </a:schemeClr>
                </a:solidFill>
              </a:rPr>
              <a:t>März 2017 </a:t>
            </a:r>
            <a:endParaRPr lang="en-US" dirty="0">
              <a:solidFill>
                <a:schemeClr val="tx2">
                  <a:lumMod val="75000"/>
                </a:schemeClr>
              </a:solidFill>
            </a:endParaRPr>
          </a:p>
          <a:p>
            <a:pPr algn="ctr">
              <a:defRPr/>
            </a:pPr>
            <a:r>
              <a:rPr>
                <a:solidFill>
                  <a:schemeClr val="tx2">
                    <a:lumMod val="75000"/>
                  </a:schemeClr>
                </a:solidFill>
              </a:rPr>
              <a:t>Iaşi, Rumänien</a:t>
            </a:r>
            <a:endParaRPr lang="en-US" dirty="0">
              <a:solidFill>
                <a:schemeClr val="tx2">
                  <a:lumMod val="75000"/>
                </a:schemeClr>
              </a:solidFill>
            </a:endParaRPr>
          </a:p>
        </p:txBody>
      </p:sp>
      <p:sp>
        <p:nvSpPr>
          <p:cNvPr id="10" name="Slide Number Placeholder 2"/>
          <p:cNvSpPr>
            <a:spLocks noGrp="1"/>
          </p:cNvSpPr>
          <p:nvPr>
            <p:ph type="sldNum" sz="quarter" idx="12"/>
          </p:nvPr>
        </p:nvSpPr>
        <p:spPr>
          <a:xfrm>
            <a:off x="8077200" y="6356351"/>
            <a:ext cx="2133600" cy="365125"/>
          </a:xfrm>
        </p:spPr>
        <p:txBody>
          <a:bodyPr/>
          <a:lstStyle/>
          <a:p>
            <a:pPr>
              <a:defRPr/>
            </a:pPr>
            <a:fld id="{D751C175-F255-4C25-9A80-C8AB02C9FE91}" type="slidenum">
              <a:rPr lang="en-US"/>
              <a:pPr>
                <a:defRPr/>
              </a:pPr>
              <a:t>1</a:t>
            </a:fld>
            <a:endParaRPr lang="en-US"/>
          </a:p>
        </p:txBody>
      </p:sp>
      <p:pic>
        <p:nvPicPr>
          <p:cNvPr id="11" name="Imagine 14" descr="Imagini pentru uniunea europeana sigla">
            <a:hlinkClick r:id="rId2"/>
          </p:cNvPr>
          <p:cNvPicPr>
            <a:picLocks noChangeAspect="1" noChangeArrowheads="1"/>
          </p:cNvPicPr>
          <p:nvPr/>
        </p:nvPicPr>
        <p:blipFill>
          <a:blip r:embed="rId3" cstate="print"/>
          <a:srcRect/>
          <a:stretch>
            <a:fillRect/>
          </a:stretch>
        </p:blipFill>
        <p:spPr bwMode="auto">
          <a:xfrm>
            <a:off x="1524000" y="685801"/>
            <a:ext cx="2743200" cy="2081213"/>
          </a:xfrm>
          <a:prstGeom prst="rect">
            <a:avLst/>
          </a:prstGeom>
          <a:noFill/>
          <a:ln w="9525">
            <a:noFill/>
            <a:miter lim="800000"/>
            <a:headEnd/>
            <a:tailEnd/>
          </a:ln>
        </p:spPr>
      </p:pic>
    </p:spTree>
    <p:extLst>
      <p:ext uri="{BB962C8B-B14F-4D97-AF65-F5344CB8AC3E}">
        <p14:creationId xmlns:p14="http://schemas.microsoft.com/office/powerpoint/2010/main" val="1656601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EU-Grundrechtecharta: anwendbare Vorschriften - Art.  21</a:t>
            </a:r>
            <a:endParaRPr lang="en-US" dirty="0"/>
          </a:p>
        </p:txBody>
      </p:sp>
      <p:sp>
        <p:nvSpPr>
          <p:cNvPr id="3" name="Content Placeholder 2"/>
          <p:cNvSpPr>
            <a:spLocks noGrp="1"/>
          </p:cNvSpPr>
          <p:nvPr>
            <p:ph idx="1"/>
          </p:nvPr>
        </p:nvSpPr>
        <p:spPr/>
        <p:txBody>
          <a:bodyPr/>
          <a:lstStyle/>
          <a:p>
            <a:pPr algn="just"/>
            <a:r>
              <a:rPr lang="de-DE" dirty="0" smtClean="0"/>
              <a:t>Derselbe Abs. 32...</a:t>
            </a:r>
          </a:p>
          <a:p>
            <a:pPr marL="0" indent="0" algn="just">
              <a:buNone/>
            </a:pPr>
            <a:r>
              <a:rPr lang="de-DE" dirty="0" smtClean="0"/>
              <a:t>"Jedoch sollte das Gericht den Vorbehalt der öffentlichen Ordnung dann nicht zur Verweigerung der Anerkennung oder Vollstreckung einer Schutzmaßnahme anwenden dürfen, wenn dies gegen die Charta der Grundrechte der Europäischen Union und insbesondere gegen ihren Artikel 21 verstoßen würde."</a:t>
            </a:r>
            <a:endParaRPr lang="de-DE" dirty="0"/>
          </a:p>
        </p:txBody>
      </p:sp>
    </p:spTree>
    <p:extLst>
      <p:ext uri="{BB962C8B-B14F-4D97-AF65-F5344CB8AC3E}">
        <p14:creationId xmlns:p14="http://schemas.microsoft.com/office/powerpoint/2010/main" val="8253243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EU-Grundrechtecharta, Art. 47, 48</a:t>
            </a:r>
            <a:endParaRPr lang="en-US" dirty="0"/>
          </a:p>
        </p:txBody>
      </p:sp>
      <p:sp>
        <p:nvSpPr>
          <p:cNvPr id="3" name="Content Placeholder 2"/>
          <p:cNvSpPr>
            <a:spLocks noGrp="1"/>
          </p:cNvSpPr>
          <p:nvPr>
            <p:ph idx="1"/>
          </p:nvPr>
        </p:nvSpPr>
        <p:spPr/>
        <p:txBody>
          <a:bodyPr>
            <a:normAutofit lnSpcReduction="10000"/>
          </a:bodyPr>
          <a:lstStyle/>
          <a:p>
            <a:endParaRPr lang="de-DE" dirty="0" smtClean="0"/>
          </a:p>
          <a:p>
            <a:endParaRPr lang="de-DE" dirty="0" smtClean="0"/>
          </a:p>
          <a:p>
            <a:pPr marL="0" indent="0" algn="just">
              <a:buNone/>
            </a:pPr>
            <a:r>
              <a:rPr lang="de-DE" dirty="0" smtClean="0"/>
              <a:t>"Diese Verordnung steht im Einklang mit den Grundrechten und Grundsätzen, die mit der Charta der Grundrechte der Europäischen Union anerkannt wurden. Sie sucht insbesondere die Verteidigungsrechte und das Recht auf ein faires Verfahren gemäß Artikeln 47 und 48 der Charta zu wahren.  Ihre Anwendung sollte unter Beachtung dieser Rechte und Grundsätze erfolgen."</a:t>
            </a:r>
          </a:p>
          <a:p>
            <a:pPr marL="0" indent="0">
              <a:buNone/>
            </a:pPr>
            <a:endParaRPr lang="de-DE" dirty="0" smtClean="0"/>
          </a:p>
          <a:p>
            <a:pPr marL="0" indent="0">
              <a:buNone/>
            </a:pPr>
            <a:r>
              <a:rPr lang="de-DE" dirty="0" smtClean="0"/>
              <a:t>* Rechtsprechung des EuGH</a:t>
            </a:r>
            <a:endParaRPr lang="de-DE" dirty="0"/>
          </a:p>
        </p:txBody>
      </p:sp>
    </p:spTree>
    <p:extLst>
      <p:ext uri="{BB962C8B-B14F-4D97-AF65-F5344CB8AC3E}">
        <p14:creationId xmlns:p14="http://schemas.microsoft.com/office/powerpoint/2010/main" val="39829075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Schlussfolgerungen</a:t>
            </a:r>
            <a:endParaRPr lang="en-US" dirty="0"/>
          </a:p>
        </p:txBody>
      </p:sp>
      <p:sp>
        <p:nvSpPr>
          <p:cNvPr id="3" name="Content Placeholder 2"/>
          <p:cNvSpPr>
            <a:spLocks noGrp="1"/>
          </p:cNvSpPr>
          <p:nvPr>
            <p:ph idx="1"/>
          </p:nvPr>
        </p:nvSpPr>
        <p:spPr/>
        <p:txBody>
          <a:bodyPr/>
          <a:lstStyle/>
          <a:p>
            <a:pPr algn="just"/>
            <a:r>
              <a:rPr lang="de-DE" dirty="0" smtClean="0"/>
              <a:t>Bedeutende Rolle des EuGHs</a:t>
            </a:r>
          </a:p>
          <a:p>
            <a:pPr algn="just"/>
            <a:r>
              <a:rPr lang="de-DE" dirty="0" smtClean="0"/>
              <a:t>Wichtige Rolle der nationalen Verwaltungsbehörden und der nationalen Gerichte</a:t>
            </a:r>
          </a:p>
          <a:p>
            <a:pPr algn="just"/>
            <a:r>
              <a:rPr lang="de-DE" dirty="0" smtClean="0"/>
              <a:t>Rolle der nationalen Richter in der Anwendung der EU-Grundrechtecharta</a:t>
            </a:r>
            <a:endParaRPr lang="de-DE" dirty="0"/>
          </a:p>
        </p:txBody>
      </p:sp>
    </p:spTree>
    <p:extLst>
      <p:ext uri="{BB962C8B-B14F-4D97-AF65-F5344CB8AC3E}">
        <p14:creationId xmlns:p14="http://schemas.microsoft.com/office/powerpoint/2010/main" val="14246523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Bibliographie:</a:t>
            </a:r>
            <a:endParaRPr lang="en-US" dirty="0"/>
          </a:p>
        </p:txBody>
      </p:sp>
      <p:sp>
        <p:nvSpPr>
          <p:cNvPr id="3" name="Content Placeholder 2"/>
          <p:cNvSpPr>
            <a:spLocks noGrp="1"/>
          </p:cNvSpPr>
          <p:nvPr>
            <p:ph idx="1"/>
          </p:nvPr>
        </p:nvSpPr>
        <p:spPr/>
        <p:txBody>
          <a:bodyPr/>
          <a:lstStyle/>
          <a:p>
            <a:pPr algn="just"/>
            <a:r>
              <a:rPr lang="de-DE" dirty="0" smtClean="0"/>
              <a:t>Michael BOGDAN, </a:t>
            </a:r>
            <a:r>
              <a:rPr lang="de-DE" i="1" dirty="0" err="1" smtClean="0"/>
              <a:t>Some</a:t>
            </a:r>
            <a:r>
              <a:rPr lang="de-DE" i="1" dirty="0" smtClean="0"/>
              <a:t> </a:t>
            </a:r>
            <a:r>
              <a:rPr lang="de-DE" i="1" dirty="0" err="1" smtClean="0"/>
              <a:t>reflections</a:t>
            </a:r>
            <a:r>
              <a:rPr lang="de-DE" i="1" dirty="0" smtClean="0"/>
              <a:t> on </a:t>
            </a:r>
            <a:r>
              <a:rPr lang="de-DE" i="1" dirty="0" err="1" smtClean="0"/>
              <a:t>the</a:t>
            </a:r>
            <a:r>
              <a:rPr lang="de-DE" i="1" dirty="0" smtClean="0"/>
              <a:t> </a:t>
            </a:r>
            <a:r>
              <a:rPr lang="de-DE" i="1" dirty="0" err="1" smtClean="0"/>
              <a:t>scope</a:t>
            </a:r>
            <a:r>
              <a:rPr lang="de-DE" i="1" dirty="0" smtClean="0"/>
              <a:t> </a:t>
            </a:r>
            <a:r>
              <a:rPr lang="de-DE" i="1" dirty="0" err="1" smtClean="0"/>
              <a:t>of</a:t>
            </a:r>
            <a:r>
              <a:rPr lang="de-DE" i="1" dirty="0" smtClean="0"/>
              <a:t> </a:t>
            </a:r>
            <a:r>
              <a:rPr lang="de-DE" i="1" dirty="0" err="1" smtClean="0"/>
              <a:t>application</a:t>
            </a:r>
            <a:r>
              <a:rPr lang="de-DE" i="1" dirty="0" smtClean="0"/>
              <a:t> </a:t>
            </a:r>
            <a:r>
              <a:rPr lang="de-DE" i="1" dirty="0" err="1" smtClean="0"/>
              <a:t>of</a:t>
            </a:r>
            <a:r>
              <a:rPr lang="de-DE" i="1" dirty="0" smtClean="0"/>
              <a:t> </a:t>
            </a:r>
            <a:r>
              <a:rPr lang="de-DE" i="1" dirty="0" err="1" smtClean="0"/>
              <a:t>the</a:t>
            </a:r>
            <a:r>
              <a:rPr lang="de-DE" i="1" dirty="0" smtClean="0"/>
              <a:t> EU Regulation </a:t>
            </a:r>
            <a:r>
              <a:rPr lang="de-DE" i="1" dirty="0" err="1" smtClean="0"/>
              <a:t>no</a:t>
            </a:r>
            <a:r>
              <a:rPr lang="de-DE" i="1" dirty="0" smtClean="0"/>
              <a:t> 606/2013 on mutual </a:t>
            </a:r>
            <a:r>
              <a:rPr lang="de-DE" i="1" dirty="0" err="1" smtClean="0"/>
              <a:t>recognition</a:t>
            </a:r>
            <a:r>
              <a:rPr lang="de-DE" i="1" dirty="0" smtClean="0"/>
              <a:t> </a:t>
            </a:r>
            <a:r>
              <a:rPr lang="de-DE" i="1" dirty="0" err="1" smtClean="0"/>
              <a:t>of</a:t>
            </a:r>
            <a:r>
              <a:rPr lang="de-DE" i="1" dirty="0" smtClean="0"/>
              <a:t> </a:t>
            </a:r>
            <a:r>
              <a:rPr lang="de-DE" i="1" dirty="0" err="1" smtClean="0"/>
              <a:t>protection</a:t>
            </a:r>
            <a:r>
              <a:rPr lang="de-DE" i="1" dirty="0" smtClean="0"/>
              <a:t> </a:t>
            </a:r>
            <a:r>
              <a:rPr lang="de-DE" i="1" dirty="0" err="1" smtClean="0"/>
              <a:t>measures</a:t>
            </a:r>
            <a:r>
              <a:rPr lang="de-DE" i="1" dirty="0" smtClean="0"/>
              <a:t> in </a:t>
            </a:r>
            <a:r>
              <a:rPr lang="de-DE" i="1" dirty="0" err="1" smtClean="0"/>
              <a:t>civil</a:t>
            </a:r>
            <a:r>
              <a:rPr lang="de-DE" i="1" dirty="0" smtClean="0"/>
              <a:t> </a:t>
            </a:r>
            <a:r>
              <a:rPr lang="de-DE" i="1" dirty="0" err="1" smtClean="0"/>
              <a:t>matters</a:t>
            </a:r>
            <a:r>
              <a:rPr lang="de-DE" dirty="0" smtClean="0"/>
              <a:t>, </a:t>
            </a:r>
            <a:r>
              <a:rPr lang="de-DE" dirty="0" err="1" smtClean="0"/>
              <a:t>Yearbook</a:t>
            </a:r>
            <a:r>
              <a:rPr lang="de-DE" dirty="0" smtClean="0"/>
              <a:t> </a:t>
            </a:r>
            <a:r>
              <a:rPr lang="de-DE" dirty="0" err="1" smtClean="0"/>
              <a:t>of</a:t>
            </a:r>
            <a:r>
              <a:rPr lang="de-DE" dirty="0" smtClean="0"/>
              <a:t> Private International Law, vol. 16/2014-2015, S. 405-410.</a:t>
            </a:r>
          </a:p>
          <a:p>
            <a:pPr algn="just"/>
            <a:r>
              <a:rPr lang="de-DE" dirty="0" smtClean="0"/>
              <a:t>Prof. Geert van CALSTER, </a:t>
            </a:r>
            <a:r>
              <a:rPr lang="de-DE" i="1" dirty="0" smtClean="0"/>
              <a:t>European Private International Law</a:t>
            </a:r>
            <a:r>
              <a:rPr lang="de-DE" dirty="0" smtClean="0"/>
              <a:t> (zweite Ausgabe, Hart Publishing, Oxford, 2016, LV+520p.).​</a:t>
            </a:r>
          </a:p>
          <a:p>
            <a:pPr algn="just"/>
            <a:r>
              <a:rPr lang="de-DE" dirty="0" smtClean="0"/>
              <a:t>Anatol DUTTA, </a:t>
            </a:r>
            <a:r>
              <a:rPr lang="de-DE" i="1" dirty="0" smtClean="0"/>
              <a:t>Cross-</a:t>
            </a:r>
            <a:r>
              <a:rPr lang="de-DE" i="1" dirty="0" err="1" smtClean="0"/>
              <a:t>border</a:t>
            </a:r>
            <a:r>
              <a:rPr lang="de-DE" i="1" dirty="0" smtClean="0"/>
              <a:t> </a:t>
            </a:r>
            <a:r>
              <a:rPr lang="de-DE" i="1" dirty="0" err="1" smtClean="0"/>
              <a:t>protection</a:t>
            </a:r>
            <a:r>
              <a:rPr lang="de-DE" i="1" dirty="0" smtClean="0"/>
              <a:t> </a:t>
            </a:r>
            <a:r>
              <a:rPr lang="de-DE" i="1" dirty="0" err="1" smtClean="0"/>
              <a:t>measures</a:t>
            </a:r>
            <a:r>
              <a:rPr lang="de-DE" i="1" dirty="0" smtClean="0"/>
              <a:t> in </a:t>
            </a:r>
            <a:r>
              <a:rPr lang="de-DE" i="1" dirty="0" err="1" smtClean="0"/>
              <a:t>the</a:t>
            </a:r>
            <a:r>
              <a:rPr lang="de-DE" i="1" dirty="0" smtClean="0"/>
              <a:t> European Union</a:t>
            </a:r>
            <a:r>
              <a:rPr lang="de-DE" dirty="0" smtClean="0"/>
              <a:t> (Journal </a:t>
            </a:r>
            <a:r>
              <a:rPr lang="de-DE" dirty="0" err="1" smtClean="0"/>
              <a:t>of</a:t>
            </a:r>
            <a:r>
              <a:rPr lang="de-DE" dirty="0" smtClean="0"/>
              <a:t> Private International Law, vol. 12, Nr. 1/2016, S. 169-184).</a:t>
            </a:r>
          </a:p>
          <a:p>
            <a:pPr marL="0" indent="0" algn="just">
              <a:buNone/>
            </a:pPr>
            <a:endParaRPr lang="de-DE" dirty="0"/>
          </a:p>
        </p:txBody>
      </p:sp>
    </p:spTree>
    <p:extLst>
      <p:ext uri="{BB962C8B-B14F-4D97-AF65-F5344CB8AC3E}">
        <p14:creationId xmlns:p14="http://schemas.microsoft.com/office/powerpoint/2010/main" val="16994658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sz="2800" b="1"/>
              <a:t>Danke!</a:t>
            </a:r>
            <a:endParaRPr lang="en-US" sz="2800" b="1" dirty="0"/>
          </a:p>
        </p:txBody>
      </p:sp>
      <p:sp>
        <p:nvSpPr>
          <p:cNvPr id="3" name="Content Placeholder 2"/>
          <p:cNvSpPr>
            <a:spLocks noGrp="1"/>
          </p:cNvSpPr>
          <p:nvPr>
            <p:ph idx="1"/>
          </p:nvPr>
        </p:nvSpPr>
        <p:spPr/>
        <p:txBody>
          <a:bodyPr>
            <a:normAutofit fontScale="85000" lnSpcReduction="20000"/>
          </a:bodyPr>
          <a:lstStyle/>
          <a:p>
            <a:pPr algn="ctr">
              <a:buFont typeface="Arial" charset="0"/>
              <a:buNone/>
            </a:pPr>
            <a:r>
              <a:rPr sz="3300" b="1" dirty="0"/>
              <a:t>Prof. Dr. Daniel-</a:t>
            </a:r>
            <a:r>
              <a:rPr sz="3300" b="1" dirty="0" err="1"/>
              <a:t>Mihail</a:t>
            </a:r>
            <a:r>
              <a:rPr sz="3300" b="1" dirty="0"/>
              <a:t> </a:t>
            </a:r>
            <a:r>
              <a:rPr sz="3300" b="1" dirty="0" err="1"/>
              <a:t>Şandru</a:t>
            </a:r>
            <a:endParaRPr lang="en-US" sz="3300" b="1" dirty="0"/>
          </a:p>
          <a:p>
            <a:pPr algn="ctr">
              <a:buFont typeface="Arial" charset="0"/>
              <a:buNone/>
            </a:pPr>
            <a:endParaRPr lang="ro-RO" sz="4000" b="1" dirty="0"/>
          </a:p>
          <a:p>
            <a:pPr algn="ctr">
              <a:buNone/>
            </a:pPr>
            <a:r>
              <a:rPr dirty="0" err="1"/>
              <a:t>Wissenschaftlicher</a:t>
            </a:r>
            <a:r>
              <a:rPr dirty="0"/>
              <a:t> </a:t>
            </a:r>
            <a:r>
              <a:rPr dirty="0" err="1"/>
              <a:t>Forscher</a:t>
            </a:r>
            <a:r>
              <a:rPr dirty="0"/>
              <a:t>  II. Grad, </a:t>
            </a:r>
            <a:r>
              <a:rPr dirty="0" err="1"/>
              <a:t>Gründer</a:t>
            </a:r>
            <a:r>
              <a:rPr dirty="0"/>
              <a:t> und </a:t>
            </a:r>
            <a:r>
              <a:rPr dirty="0" err="1"/>
              <a:t>Koordinator</a:t>
            </a:r>
            <a:r>
              <a:rPr dirty="0"/>
              <a:t> des </a:t>
            </a:r>
            <a:r>
              <a:rPr dirty="0" err="1"/>
              <a:t>Centrul</a:t>
            </a:r>
            <a:r>
              <a:rPr dirty="0"/>
              <a:t> de </a:t>
            </a:r>
            <a:r>
              <a:rPr dirty="0" err="1"/>
              <a:t>Stiudii</a:t>
            </a:r>
            <a:r>
              <a:rPr dirty="0"/>
              <a:t> de </a:t>
            </a:r>
            <a:r>
              <a:rPr dirty="0" err="1"/>
              <a:t>Drept</a:t>
            </a:r>
            <a:r>
              <a:rPr dirty="0"/>
              <a:t> European - CSDE (</a:t>
            </a:r>
            <a:r>
              <a:rPr dirty="0" err="1"/>
              <a:t>deutsch</a:t>
            </a:r>
            <a:r>
              <a:rPr dirty="0"/>
              <a:t>: </a:t>
            </a:r>
            <a:r>
              <a:rPr dirty="0" err="1"/>
              <a:t>Zentrum</a:t>
            </a:r>
            <a:r>
              <a:rPr dirty="0"/>
              <a:t> </a:t>
            </a:r>
            <a:r>
              <a:rPr dirty="0" err="1"/>
              <a:t>für</a:t>
            </a:r>
            <a:r>
              <a:rPr dirty="0"/>
              <a:t> </a:t>
            </a:r>
            <a:r>
              <a:rPr dirty="0" err="1"/>
              <a:t>Studien</a:t>
            </a:r>
            <a:r>
              <a:rPr dirty="0"/>
              <a:t> </a:t>
            </a:r>
            <a:r>
              <a:rPr dirty="0" err="1"/>
              <a:t>im</a:t>
            </a:r>
            <a:r>
              <a:rPr dirty="0"/>
              <a:t> </a:t>
            </a:r>
            <a:r>
              <a:rPr dirty="0" err="1"/>
              <a:t>Bereich</a:t>
            </a:r>
            <a:r>
              <a:rPr dirty="0"/>
              <a:t> des </a:t>
            </a:r>
            <a:r>
              <a:rPr dirty="0" err="1"/>
              <a:t>Europäischen</a:t>
            </a:r>
            <a:r>
              <a:rPr dirty="0"/>
              <a:t> </a:t>
            </a:r>
            <a:r>
              <a:rPr dirty="0" err="1"/>
              <a:t>Rechts</a:t>
            </a:r>
            <a:r>
              <a:rPr dirty="0"/>
              <a:t>) </a:t>
            </a:r>
            <a:r>
              <a:rPr dirty="0" err="1"/>
              <a:t>innerhalb</a:t>
            </a:r>
            <a:r>
              <a:rPr dirty="0"/>
              <a:t> des </a:t>
            </a:r>
            <a:r>
              <a:rPr dirty="0" err="1"/>
              <a:t>Forschungsinstituts</a:t>
            </a:r>
            <a:r>
              <a:rPr dirty="0"/>
              <a:t> "</a:t>
            </a:r>
            <a:r>
              <a:rPr dirty="0" err="1"/>
              <a:t>Akad</a:t>
            </a:r>
            <a:r>
              <a:rPr dirty="0"/>
              <a:t>. Andrei </a:t>
            </a:r>
            <a:r>
              <a:rPr dirty="0" err="1"/>
              <a:t>Rădulescu</a:t>
            </a:r>
            <a:r>
              <a:rPr dirty="0"/>
              <a:t>” der </a:t>
            </a:r>
            <a:r>
              <a:rPr dirty="0" err="1"/>
              <a:t>Rumänischen</a:t>
            </a:r>
            <a:r>
              <a:rPr dirty="0"/>
              <a:t> </a:t>
            </a:r>
            <a:r>
              <a:rPr dirty="0" err="1"/>
              <a:t>Akademie</a:t>
            </a:r>
            <a:r>
              <a:rPr dirty="0"/>
              <a:t>; Prof. Dr. an der </a:t>
            </a:r>
            <a:r>
              <a:rPr dirty="0" err="1"/>
              <a:t>Universitatea</a:t>
            </a:r>
            <a:r>
              <a:rPr dirty="0"/>
              <a:t> </a:t>
            </a:r>
            <a:r>
              <a:rPr dirty="0" err="1"/>
              <a:t>Creştină</a:t>
            </a:r>
            <a:r>
              <a:rPr dirty="0"/>
              <a:t> „</a:t>
            </a:r>
            <a:r>
              <a:rPr dirty="0" err="1"/>
              <a:t>Dimitrie</a:t>
            </a:r>
            <a:r>
              <a:rPr dirty="0"/>
              <a:t> </a:t>
            </a:r>
            <a:r>
              <a:rPr dirty="0" err="1"/>
              <a:t>Cantemir</a:t>
            </a:r>
            <a:r>
              <a:rPr dirty="0"/>
              <a:t>”, </a:t>
            </a:r>
            <a:r>
              <a:rPr dirty="0" err="1"/>
              <a:t>Bukarest</a:t>
            </a:r>
            <a:r>
              <a:rPr dirty="0"/>
              <a:t>, </a:t>
            </a:r>
            <a:r>
              <a:rPr dirty="0" err="1"/>
              <a:t>Vorsitzender</a:t>
            </a:r>
            <a:r>
              <a:rPr dirty="0"/>
              <a:t> der </a:t>
            </a:r>
            <a:r>
              <a:rPr dirty="0" err="1"/>
              <a:t>Asociaţia</a:t>
            </a:r>
            <a:r>
              <a:rPr dirty="0"/>
              <a:t> </a:t>
            </a:r>
            <a:r>
              <a:rPr dirty="0" err="1"/>
              <a:t>română</a:t>
            </a:r>
            <a:r>
              <a:rPr dirty="0"/>
              <a:t> de </a:t>
            </a:r>
            <a:r>
              <a:rPr dirty="0" err="1"/>
              <a:t>drept</a:t>
            </a:r>
            <a:r>
              <a:rPr dirty="0"/>
              <a:t> </a:t>
            </a:r>
            <a:r>
              <a:rPr dirty="0" err="1"/>
              <a:t>şi</a:t>
            </a:r>
            <a:r>
              <a:rPr dirty="0"/>
              <a:t> </a:t>
            </a:r>
            <a:r>
              <a:rPr dirty="0" err="1"/>
              <a:t>afaceri</a:t>
            </a:r>
            <a:r>
              <a:rPr dirty="0"/>
              <a:t> </a:t>
            </a:r>
            <a:r>
              <a:rPr dirty="0" err="1"/>
              <a:t>europene</a:t>
            </a:r>
            <a:r>
              <a:rPr dirty="0"/>
              <a:t> - ARDAE(</a:t>
            </a:r>
            <a:r>
              <a:rPr dirty="0" err="1"/>
              <a:t>deutsch</a:t>
            </a:r>
            <a:r>
              <a:rPr dirty="0"/>
              <a:t>: </a:t>
            </a:r>
            <a:r>
              <a:rPr dirty="0" err="1"/>
              <a:t>Rumänischer</a:t>
            </a:r>
            <a:r>
              <a:rPr dirty="0"/>
              <a:t> </a:t>
            </a:r>
            <a:r>
              <a:rPr dirty="0" err="1"/>
              <a:t>Verein</a:t>
            </a:r>
            <a:r>
              <a:rPr dirty="0"/>
              <a:t> </a:t>
            </a:r>
            <a:r>
              <a:rPr dirty="0" err="1"/>
              <a:t>für</a:t>
            </a:r>
            <a:r>
              <a:rPr dirty="0"/>
              <a:t> </a:t>
            </a:r>
            <a:r>
              <a:rPr dirty="0" err="1"/>
              <a:t>europäisches</a:t>
            </a:r>
            <a:r>
              <a:rPr dirty="0"/>
              <a:t> </a:t>
            </a:r>
            <a:r>
              <a:rPr dirty="0" err="1"/>
              <a:t>Recht</a:t>
            </a:r>
            <a:r>
              <a:rPr dirty="0"/>
              <a:t> und </a:t>
            </a:r>
            <a:r>
              <a:rPr dirty="0" err="1"/>
              <a:t>europäische</a:t>
            </a:r>
            <a:r>
              <a:rPr dirty="0"/>
              <a:t> </a:t>
            </a:r>
            <a:r>
              <a:rPr dirty="0" err="1"/>
              <a:t>Angelegenheiten</a:t>
            </a:r>
            <a:r>
              <a:rPr dirty="0"/>
              <a:t>) </a:t>
            </a:r>
            <a:endParaRPr lang="ro-RO" dirty="0" smtClean="0"/>
          </a:p>
          <a:p>
            <a:pPr algn="ctr">
              <a:buNone/>
            </a:pPr>
            <a:r>
              <a:rPr dirty="0"/>
              <a:t>mihai.sandru@csde.ro</a:t>
            </a:r>
            <a:endParaRPr lang="ro-RO" dirty="0"/>
          </a:p>
          <a:p>
            <a:pPr algn="ctr">
              <a:buFont typeface="Arial" charset="0"/>
              <a:buNone/>
            </a:pPr>
            <a:endParaRPr lang="ro-RO" dirty="0" smtClean="0"/>
          </a:p>
          <a:p>
            <a:pPr algn="ctr">
              <a:buFont typeface="Arial" charset="0"/>
              <a:buNone/>
            </a:pPr>
            <a:r>
              <a:rPr b="1" dirty="0"/>
              <a:t>ardae.ro     csde.ro    iaduer.ro   mihaisandru.ro</a:t>
            </a:r>
            <a:endParaRPr lang="ro-RO" b="1" dirty="0"/>
          </a:p>
          <a:p>
            <a:pPr marL="0" indent="0">
              <a:buNone/>
            </a:pPr>
            <a:endParaRPr lang="en-US" dirty="0"/>
          </a:p>
        </p:txBody>
      </p:sp>
    </p:spTree>
    <p:extLst>
      <p:ext uri="{BB962C8B-B14F-4D97-AF65-F5344CB8AC3E}">
        <p14:creationId xmlns:p14="http://schemas.microsoft.com/office/powerpoint/2010/main" val="15903459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err="1"/>
              <a:t>Notwendigkeit</a:t>
            </a:r>
            <a:r>
              <a:rPr dirty="0"/>
              <a:t> der </a:t>
            </a:r>
            <a:r>
              <a:rPr dirty="0" err="1"/>
              <a:t>Verordnung</a:t>
            </a:r>
            <a:r>
              <a:rPr dirty="0"/>
              <a:t> </a:t>
            </a:r>
            <a:r>
              <a:rPr dirty="0" err="1"/>
              <a:t>Nr</a:t>
            </a:r>
            <a:r>
              <a:rPr dirty="0"/>
              <a:t>. 606/2013</a:t>
            </a:r>
            <a:endParaRPr lang="en-US" dirty="0"/>
          </a:p>
        </p:txBody>
      </p:sp>
      <p:sp>
        <p:nvSpPr>
          <p:cNvPr id="3" name="Content Placeholder 2"/>
          <p:cNvSpPr>
            <a:spLocks noGrp="1"/>
          </p:cNvSpPr>
          <p:nvPr>
            <p:ph idx="1"/>
          </p:nvPr>
        </p:nvSpPr>
        <p:spPr/>
        <p:txBody>
          <a:bodyPr/>
          <a:lstStyle/>
          <a:p>
            <a:pPr marL="0" indent="0">
              <a:buNone/>
            </a:pPr>
            <a:r>
              <a:rPr lang="de-DE" dirty="0" smtClean="0"/>
              <a:t>Koordinierung mit der Verordnung in Strafsachen.</a:t>
            </a:r>
          </a:p>
          <a:p>
            <a:pPr marL="0" indent="0">
              <a:buNone/>
            </a:pPr>
            <a:r>
              <a:rPr lang="de-DE" dirty="0" smtClean="0"/>
              <a:t>Notwendigkeit einer europäischen Bescheinigung</a:t>
            </a:r>
          </a:p>
          <a:p>
            <a:pPr marL="0" indent="0">
              <a:buNone/>
            </a:pPr>
            <a:r>
              <a:rPr lang="de-DE" dirty="0" smtClean="0"/>
              <a:t>Rolle der nationalen Behörden</a:t>
            </a:r>
          </a:p>
          <a:p>
            <a:pPr marL="0" indent="0">
              <a:buNone/>
            </a:pPr>
            <a:r>
              <a:rPr lang="de-DE" dirty="0" smtClean="0"/>
              <a:t>Anwendungsbereich - </a:t>
            </a:r>
            <a:r>
              <a:rPr lang="de-DE" i="1" dirty="0" smtClean="0"/>
              <a:t>Zivilsachen</a:t>
            </a:r>
          </a:p>
          <a:p>
            <a:pPr marL="0" indent="0">
              <a:buNone/>
            </a:pPr>
            <a:r>
              <a:rPr lang="de-DE" dirty="0" smtClean="0"/>
              <a:t>Schutz personenbezogener Daten</a:t>
            </a:r>
            <a:endParaRPr lang="de-DE" dirty="0"/>
          </a:p>
        </p:txBody>
      </p:sp>
    </p:spTree>
    <p:extLst>
      <p:ext uri="{BB962C8B-B14F-4D97-AF65-F5344CB8AC3E}">
        <p14:creationId xmlns:p14="http://schemas.microsoft.com/office/powerpoint/2010/main" val="652769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Relevante Rechtsprechung in Zusammenhang mit der Richtlinie Nr. 2004/38</a:t>
            </a:r>
            <a:endParaRPr lang="en-US" dirty="0"/>
          </a:p>
        </p:txBody>
      </p:sp>
      <p:sp>
        <p:nvSpPr>
          <p:cNvPr id="3" name="Content Placeholder 2"/>
          <p:cNvSpPr>
            <a:spLocks noGrp="1"/>
          </p:cNvSpPr>
          <p:nvPr>
            <p:ph idx="1"/>
          </p:nvPr>
        </p:nvSpPr>
        <p:spPr/>
        <p:txBody>
          <a:bodyPr>
            <a:normAutofit/>
          </a:bodyPr>
          <a:lstStyle/>
          <a:p>
            <a:pPr marL="0" indent="0">
              <a:buNone/>
            </a:pPr>
            <a:r>
              <a:rPr lang="de-DE" dirty="0" smtClean="0"/>
              <a:t>Ausdehnung der öffentlichen Ordnung gemäß der Richtlinie 2004/38 auf die Verordnung 606/2013? </a:t>
            </a:r>
          </a:p>
          <a:p>
            <a:pPr marL="0" indent="0">
              <a:buNone/>
            </a:pPr>
            <a:r>
              <a:rPr lang="de-DE" dirty="0" smtClean="0"/>
              <a:t>Restriktive Auslegung des EuGHs, aber auch die Auslegung der Präambel der Verordnung Nr. 606:</a:t>
            </a:r>
          </a:p>
          <a:p>
            <a:pPr marL="0" indent="0">
              <a:buNone/>
            </a:pPr>
            <a:r>
              <a:rPr lang="de-DE" dirty="0" smtClean="0"/>
              <a:t>"Aus Gründen des öffentlichen Interesses kann unter außergewöhnlichen Umständen eine Verweigerung durch das Gericht des ersuchten Mitgliedstaats, die Schutzmaßnahme anzuerkennen oder zu vollstrecken, gerechtfertigt sein, wenn deren Anwendung mit der öffentlichen Ordnung (ordre </a:t>
            </a:r>
            <a:r>
              <a:rPr lang="de-DE" dirty="0" err="1" smtClean="0"/>
              <a:t>public</a:t>
            </a:r>
            <a:r>
              <a:rPr lang="de-DE" dirty="0" smtClean="0"/>
              <a:t>) dieses Mitgliedstaats offensichtlich unvereinbar wäre." Abs. 32</a:t>
            </a:r>
          </a:p>
        </p:txBody>
      </p:sp>
    </p:spTree>
    <p:extLst>
      <p:ext uri="{BB962C8B-B14F-4D97-AF65-F5344CB8AC3E}">
        <p14:creationId xmlns:p14="http://schemas.microsoft.com/office/powerpoint/2010/main" val="543027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t>Grundlage für das Erlassen der Verordnung Nr. 606/2013</a:t>
            </a:r>
            <a:endParaRPr lang="ro-RO" dirty="0"/>
          </a:p>
        </p:txBody>
      </p:sp>
      <p:sp>
        <p:nvSpPr>
          <p:cNvPr id="3" name="Content Placeholder 2"/>
          <p:cNvSpPr>
            <a:spLocks noGrp="1"/>
          </p:cNvSpPr>
          <p:nvPr>
            <p:ph idx="1"/>
          </p:nvPr>
        </p:nvSpPr>
        <p:spPr/>
        <p:txBody>
          <a:bodyPr>
            <a:normAutofit/>
          </a:bodyPr>
          <a:lstStyle/>
          <a:p>
            <a:pPr marL="0" indent="0">
              <a:buNone/>
            </a:pPr>
            <a:r>
              <a:rPr lang="de-DE" dirty="0" smtClean="0"/>
              <a:t>" Artikel 81 Absatz (1) des Vertrags über die Arbeitsweise der Europäischen Union (AEUV)"</a:t>
            </a:r>
          </a:p>
          <a:p>
            <a:pPr marL="0" indent="0">
              <a:buNone/>
            </a:pPr>
            <a:r>
              <a:rPr lang="de-DE" dirty="0" smtClean="0"/>
              <a:t>Abs.  2 der Präambel</a:t>
            </a:r>
          </a:p>
          <a:p>
            <a:pPr marL="0" indent="0">
              <a:buNone/>
            </a:pPr>
            <a:endParaRPr lang="de-DE" dirty="0" smtClean="0"/>
          </a:p>
          <a:p>
            <a:pPr marL="0" indent="0">
              <a:buNone/>
            </a:pPr>
            <a:r>
              <a:rPr lang="de-DE" dirty="0" smtClean="0"/>
              <a:t>" Artikel 3 Absatz (2) des Vertrags über die Europäische Union (EUV) und Art. 21 AEUV"</a:t>
            </a:r>
          </a:p>
          <a:p>
            <a:pPr marL="0" indent="0">
              <a:buNone/>
            </a:pPr>
            <a:r>
              <a:rPr lang="de-DE" dirty="0" smtClean="0"/>
              <a:t>Abs.  3 der Präambel</a:t>
            </a:r>
          </a:p>
          <a:p>
            <a:pPr marL="0" indent="0">
              <a:buNone/>
            </a:pPr>
            <a:endParaRPr lang="de-DE" dirty="0"/>
          </a:p>
        </p:txBody>
      </p:sp>
    </p:spTree>
    <p:extLst>
      <p:ext uri="{BB962C8B-B14F-4D97-AF65-F5344CB8AC3E}">
        <p14:creationId xmlns:p14="http://schemas.microsoft.com/office/powerpoint/2010/main" val="2716435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Europäischer Kontext</a:t>
            </a:r>
            <a:endParaRPr lang="en-US" dirty="0"/>
          </a:p>
        </p:txBody>
      </p:sp>
      <p:sp>
        <p:nvSpPr>
          <p:cNvPr id="3" name="Content Placeholder 2"/>
          <p:cNvSpPr>
            <a:spLocks noGrp="1"/>
          </p:cNvSpPr>
          <p:nvPr>
            <p:ph idx="1"/>
          </p:nvPr>
        </p:nvSpPr>
        <p:spPr/>
        <p:txBody>
          <a:bodyPr>
            <a:normAutofit/>
          </a:bodyPr>
          <a:lstStyle/>
          <a:p>
            <a:pPr marL="0" indent="0">
              <a:buNone/>
            </a:pPr>
            <a:r>
              <a:rPr lang="de-DE" sz="1400" dirty="0" smtClean="0"/>
              <a:t>Regelungen im Bereich</a:t>
            </a:r>
          </a:p>
          <a:p>
            <a:pPr marL="0" indent="0">
              <a:buNone/>
            </a:pPr>
            <a:endParaRPr lang="de-DE" sz="1400" dirty="0" smtClean="0"/>
          </a:p>
          <a:p>
            <a:pPr marL="0" indent="0">
              <a:buNone/>
            </a:pPr>
            <a:r>
              <a:rPr lang="de-DE" sz="1400" dirty="0" smtClean="0">
                <a:hlinkClick r:id="rId2"/>
              </a:rPr>
              <a:t>https://e-justice.europa.eu/content_european_judicial_atlas_in_civil_matters-321-ro.do</a:t>
            </a:r>
            <a:endParaRPr lang="de-DE" sz="1400" dirty="0" smtClean="0"/>
          </a:p>
          <a:p>
            <a:pPr marL="0" indent="0">
              <a:buNone/>
            </a:pPr>
            <a:endParaRPr lang="de-DE" sz="1400" dirty="0" smtClean="0"/>
          </a:p>
          <a:p>
            <a:pPr marL="0" indent="0">
              <a:buNone/>
            </a:pPr>
            <a:r>
              <a:rPr lang="de-DE" sz="1400" dirty="0" smtClean="0"/>
              <a:t>insbesondere</a:t>
            </a:r>
          </a:p>
          <a:p>
            <a:pPr marL="0" indent="0">
              <a:buNone/>
            </a:pPr>
            <a:endParaRPr lang="de-DE" sz="1400" dirty="0" smtClean="0"/>
          </a:p>
          <a:p>
            <a:pPr marL="0" indent="0">
              <a:buNone/>
            </a:pPr>
            <a:r>
              <a:rPr lang="de-DE" sz="1400" dirty="0" smtClean="0"/>
              <a:t>Verordnung (EG) Nr. 2201/2003 des Rates vom 27. November 2003 über die Zuständigkeit und die Anerkennung und Vollstreckung von Entscheidungen in Ehesachen und in Verfahren betreffend die elterliche Verantwortung und zur Aufhebung der Verordnung (EG) Nr. 1347/2000 - </a:t>
            </a:r>
            <a:r>
              <a:rPr lang="de-DE" sz="1400" dirty="0" smtClean="0">
                <a:hlinkClick r:id="rId3"/>
              </a:rPr>
              <a:t>http://eur-lex.europa.eu/legal-content/RO/TXT/?uri=celex:32003R2201</a:t>
            </a:r>
            <a:endParaRPr lang="de-DE" sz="1400" dirty="0" smtClean="0"/>
          </a:p>
          <a:p>
            <a:pPr marL="0" indent="0">
              <a:buNone/>
            </a:pPr>
            <a:endParaRPr lang="de-DE" sz="1400" dirty="0" smtClean="0"/>
          </a:p>
          <a:p>
            <a:pPr marL="0" indent="0">
              <a:buNone/>
            </a:pPr>
            <a:endParaRPr lang="de-DE" sz="1400" dirty="0" smtClean="0"/>
          </a:p>
          <a:p>
            <a:pPr marL="0" indent="0">
              <a:buNone/>
            </a:pPr>
            <a:r>
              <a:rPr lang="de-DE" sz="1300" dirty="0" smtClean="0"/>
              <a:t>Verordnung (EU) Nr. 1215/2012 des Europäischen Parlaments und des Rates vom 12.  Dezember 2012 über die gerichtliche Zuständigkeit und die Anerkennung und Vollstreckung von Entscheidungen in Zivil- und Handelssachen</a:t>
            </a:r>
          </a:p>
          <a:p>
            <a:pPr marL="0" indent="0">
              <a:buNone/>
            </a:pPr>
            <a:r>
              <a:rPr lang="de-DE" sz="1300" dirty="0" smtClean="0"/>
              <a:t>http://eur-lex.europa.eu/legal-content/RO/ALL/?uri=CELEX:32012R1215</a:t>
            </a:r>
          </a:p>
          <a:p>
            <a:pPr marL="0" indent="0">
              <a:buNone/>
            </a:pPr>
            <a:endParaRPr lang="de-DE" sz="1400" dirty="0" smtClean="0"/>
          </a:p>
          <a:p>
            <a:pPr marL="0" indent="0">
              <a:buNone/>
            </a:pPr>
            <a:endParaRPr lang="de-DE" sz="1400" dirty="0"/>
          </a:p>
        </p:txBody>
      </p:sp>
    </p:spTree>
    <p:extLst>
      <p:ext uri="{BB962C8B-B14F-4D97-AF65-F5344CB8AC3E}">
        <p14:creationId xmlns:p14="http://schemas.microsoft.com/office/powerpoint/2010/main" val="4192096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t>Koordinierung mit der vorherigen Gesetzgebung (I)</a:t>
            </a:r>
            <a:endParaRPr lang="en-US" dirty="0"/>
          </a:p>
        </p:txBody>
      </p:sp>
      <p:sp>
        <p:nvSpPr>
          <p:cNvPr id="3" name="Content Placeholder 2"/>
          <p:cNvSpPr>
            <a:spLocks noGrp="1"/>
          </p:cNvSpPr>
          <p:nvPr>
            <p:ph idx="1"/>
          </p:nvPr>
        </p:nvSpPr>
        <p:spPr/>
        <p:txBody>
          <a:bodyPr>
            <a:normAutofit fontScale="92500" lnSpcReduction="10000"/>
          </a:bodyPr>
          <a:lstStyle/>
          <a:p>
            <a:endParaRPr lang="de-DE" dirty="0" smtClean="0"/>
          </a:p>
          <a:p>
            <a:pPr marL="0" indent="0">
              <a:buNone/>
            </a:pPr>
            <a:r>
              <a:rPr lang="de-DE" dirty="0" smtClean="0"/>
              <a:t>Richtlinie 2012/29/EU des Europäischen Parlaments und des Rates vom 25.  Oktober 2012 über Mindeststandards für die Rechte, die Unterstützung und den Schutz von Opfern von Straftaten.</a:t>
            </a:r>
          </a:p>
          <a:p>
            <a:pPr marL="0" indent="0">
              <a:buNone/>
            </a:pPr>
            <a:endParaRPr lang="de-DE" dirty="0" smtClean="0"/>
          </a:p>
          <a:p>
            <a:endParaRPr lang="de-DE" dirty="0" smtClean="0"/>
          </a:p>
          <a:p>
            <a:pPr marL="0" indent="0" algn="just">
              <a:buNone/>
            </a:pPr>
            <a:r>
              <a:rPr lang="de-DE" dirty="0" smtClean="0"/>
              <a:t>	Die Verordnung "ergänzt die Richtlinie 2012/29/EU. Die Tatsache, dass eine Person Gegenstand einer in Zivilsachen angeordneten Schutzmaßnahme ist, schließt nicht zwingend aus, dass diese Person als „Opfer“ im Sinne der genannten Richtlinie gilt.</a:t>
            </a:r>
          </a:p>
          <a:p>
            <a:pPr marL="0" indent="0" algn="r">
              <a:buNone/>
            </a:pPr>
            <a:r>
              <a:rPr lang="de-DE" dirty="0" smtClean="0"/>
              <a:t>Abs.  8 der Präambel</a:t>
            </a:r>
            <a:endParaRPr lang="de-DE" dirty="0"/>
          </a:p>
        </p:txBody>
      </p:sp>
    </p:spTree>
    <p:extLst>
      <p:ext uri="{BB962C8B-B14F-4D97-AF65-F5344CB8AC3E}">
        <p14:creationId xmlns:p14="http://schemas.microsoft.com/office/powerpoint/2010/main" val="2673096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t>Koordinierung mit der vorherigen Gesetzgebung (II)</a:t>
            </a:r>
            <a:endParaRPr lang="en-US" dirty="0"/>
          </a:p>
        </p:txBody>
      </p:sp>
      <p:sp>
        <p:nvSpPr>
          <p:cNvPr id="3" name="Content Placeholder 2"/>
          <p:cNvSpPr>
            <a:spLocks noGrp="1"/>
          </p:cNvSpPr>
          <p:nvPr>
            <p:ph idx="1"/>
          </p:nvPr>
        </p:nvSpPr>
        <p:spPr/>
        <p:txBody>
          <a:bodyPr>
            <a:normAutofit/>
          </a:bodyPr>
          <a:lstStyle/>
          <a:p>
            <a:pPr marL="0" indent="0" algn="just">
              <a:buNone/>
            </a:pPr>
            <a:r>
              <a:rPr lang="de-DE" dirty="0" smtClean="0"/>
              <a:t>"Die vorliegende Verordnung sollte das Funktionieren der Verordnung (EG) Nr. 2201/2003 des Rates vom 27. November 2003 über die Zuständigkeit und die Anerkennung und Vollstreckung von Entscheidungen in Ehesachen und in Verfahren betreffend die elterliche Verantwortung  (2) (im Folgenden „Brüssel-</a:t>
            </a:r>
            <a:r>
              <a:rPr lang="de-DE" dirty="0" err="1" smtClean="0"/>
              <a:t>IIa</a:t>
            </a:r>
            <a:r>
              <a:rPr lang="de-DE" dirty="0" smtClean="0"/>
              <a:t>-Verordnung“) nicht beeinträchtigen. Entscheidungen, die gemäß der Brüssel-</a:t>
            </a:r>
            <a:r>
              <a:rPr lang="de-DE" dirty="0" err="1" smtClean="0"/>
              <a:t>IIa</a:t>
            </a:r>
            <a:r>
              <a:rPr lang="de-DE" dirty="0" smtClean="0"/>
              <a:t>-Verordnung ergehen, sollten weiterhin gemäß jener Verordnung anerkannt und vollstreckt werden. ”</a:t>
            </a:r>
          </a:p>
          <a:p>
            <a:pPr marL="0" indent="0">
              <a:buNone/>
            </a:pPr>
            <a:r>
              <a:rPr lang="de-DE" dirty="0" smtClean="0"/>
              <a:t>Abs.  11 der Verordnung</a:t>
            </a:r>
            <a:endParaRPr lang="de-DE" dirty="0"/>
          </a:p>
        </p:txBody>
      </p:sp>
    </p:spTree>
    <p:extLst>
      <p:ext uri="{BB962C8B-B14F-4D97-AF65-F5344CB8AC3E}">
        <p14:creationId xmlns:p14="http://schemas.microsoft.com/office/powerpoint/2010/main" val="5143251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Durchführungsverordnung</a:t>
            </a:r>
            <a:endParaRPr lang="en-US" dirty="0"/>
          </a:p>
        </p:txBody>
      </p:sp>
      <p:sp>
        <p:nvSpPr>
          <p:cNvPr id="3" name="Content Placeholder 2"/>
          <p:cNvSpPr>
            <a:spLocks noGrp="1"/>
          </p:cNvSpPr>
          <p:nvPr>
            <p:ph idx="1"/>
          </p:nvPr>
        </p:nvSpPr>
        <p:spPr/>
        <p:txBody>
          <a:bodyPr>
            <a:normAutofit/>
          </a:bodyPr>
          <a:lstStyle/>
          <a:p>
            <a:pPr marL="0" indent="0" algn="just">
              <a:buNone/>
            </a:pPr>
            <a:r>
              <a:rPr lang="de-DE" dirty="0" smtClean="0"/>
              <a:t>DURCHFÜHRUNGSVERORDNUNG (EU) Nr. 939/2014  der Kommission vom 2. September 2014 zur Ausstellung der Bescheinigungen gemäß den Artikeln 5 und 14 der Verordnung (EU) Nr.  606/2013 des Europäischen Parlaments und des Rates über die gegenseitige Anerkennung von Schutzmaßnahmen in Zivilsachen, </a:t>
            </a:r>
            <a:r>
              <a:rPr lang="de-DE" i="1" dirty="0" smtClean="0"/>
              <a:t>Abl. L 263, 3.9.2014, S. 10–20</a:t>
            </a:r>
            <a:endParaRPr lang="de-DE" dirty="0" smtClean="0"/>
          </a:p>
          <a:p>
            <a:pPr marL="0" indent="0">
              <a:buNone/>
            </a:pPr>
            <a:r>
              <a:rPr lang="de-DE" dirty="0" smtClean="0"/>
              <a:t>http://eur-lex.europa.eu/legal-content/RO/TXT/?uri=CELEX:32014R0939</a:t>
            </a:r>
            <a:endParaRPr lang="de-DE" dirty="0"/>
          </a:p>
        </p:txBody>
      </p:sp>
    </p:spTree>
    <p:extLst>
      <p:ext uri="{BB962C8B-B14F-4D97-AF65-F5344CB8AC3E}">
        <p14:creationId xmlns:p14="http://schemas.microsoft.com/office/powerpoint/2010/main" val="40525876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t>Richtlinie 2004/38 und Verordnung Nr. 606</a:t>
            </a:r>
            <a:endParaRPr lang="en-US" dirty="0"/>
          </a:p>
        </p:txBody>
      </p:sp>
      <p:sp>
        <p:nvSpPr>
          <p:cNvPr id="3" name="Content Placeholder 2"/>
          <p:cNvSpPr>
            <a:spLocks noGrp="1"/>
          </p:cNvSpPr>
          <p:nvPr>
            <p:ph idx="1"/>
          </p:nvPr>
        </p:nvSpPr>
        <p:spPr/>
        <p:txBody>
          <a:bodyPr>
            <a:normAutofit fontScale="92500" lnSpcReduction="10000"/>
          </a:bodyPr>
          <a:lstStyle/>
          <a:p>
            <a:pPr marL="0" indent="0" algn="just">
              <a:buNone/>
            </a:pPr>
            <a:r>
              <a:rPr lang="de-DE" dirty="0" smtClean="0"/>
              <a:t>Vorherige Rechtsprechung des </a:t>
            </a:r>
            <a:r>
              <a:rPr lang="de-DE" dirty="0" err="1" smtClean="0"/>
              <a:t>EuGh</a:t>
            </a:r>
            <a:r>
              <a:rPr lang="de-DE" dirty="0" smtClean="0"/>
              <a:t> zur Niederlassungsfreiheit und gegenseitigen Anerkennung</a:t>
            </a:r>
          </a:p>
          <a:p>
            <a:pPr marL="0" indent="0" algn="just">
              <a:buNone/>
            </a:pPr>
            <a:r>
              <a:rPr lang="de-DE" i="1" dirty="0" smtClean="0"/>
              <a:t>Sache C-340/89, </a:t>
            </a:r>
            <a:r>
              <a:rPr lang="de-DE" i="1" dirty="0" err="1" smtClean="0"/>
              <a:t>Vlassopoulou</a:t>
            </a:r>
            <a:r>
              <a:rPr lang="de-DE" i="1" dirty="0" smtClean="0"/>
              <a:t> / Ministerium für Justiz, Bundes- u. Europaangelegenheiten Baden-Württemberg, Entscheidung vom 7 Mai 1991, ECR 1991 S. I-2357, Abs. 15.</a:t>
            </a:r>
          </a:p>
          <a:p>
            <a:pPr marL="0" indent="0" algn="just">
              <a:buNone/>
            </a:pPr>
            <a:r>
              <a:rPr lang="de-DE" dirty="0" smtClean="0"/>
              <a:t>Selbst wenn nationale Qualifikationsvoraussetzungen ohne Diskriminierung aufgrund der Staatsangehörigkeit angewandt werden, können sich diese dahin auswirken, dass sie die Staatsangehörigen der anderen Mitgliedstaaten in der Ausübung des Niederlassungsrechts beeinträchtigen. Dies kann der Fall sein, wenn die fraglichen nationalen Vorschriften die von dem Betroffenen in einem anderen Mitgliedstaat bereits erworbenen Kenntnisse und Fähigkeiten unberücksichtigt lassen.  "</a:t>
            </a:r>
            <a:endParaRPr lang="de-DE" dirty="0"/>
          </a:p>
        </p:txBody>
      </p:sp>
    </p:spTree>
    <p:extLst>
      <p:ext uri="{BB962C8B-B14F-4D97-AF65-F5344CB8AC3E}">
        <p14:creationId xmlns:p14="http://schemas.microsoft.com/office/powerpoint/2010/main" val="11880153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695</Words>
  <Application>Microsoft Office PowerPoint</Application>
  <PresentationFormat>Custom</PresentationFormat>
  <Paragraphs>80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Notwendigkeit der Verordnung Nr. 606/2013</vt:lpstr>
      <vt:lpstr>Relevante Rechtsprechung in Zusammenhang mit der Richtlinie Nr. 2004/38</vt:lpstr>
      <vt:lpstr>Grundlage für das Erlassen der Verordnung Nr. 606/2013</vt:lpstr>
      <vt:lpstr>Europäischer Kontext</vt:lpstr>
      <vt:lpstr>Koordinierung mit der vorherigen Gesetzgebung (I)</vt:lpstr>
      <vt:lpstr>Koordinierung mit der vorherigen Gesetzgebung (II)</vt:lpstr>
      <vt:lpstr>Durchführungsverordnung</vt:lpstr>
      <vt:lpstr>Richtlinie 2004/38 und Verordnung Nr. 606</vt:lpstr>
      <vt:lpstr>EU-Grundrechtecharta: anwendbare Vorschriften - Art.  21</vt:lpstr>
      <vt:lpstr>EU-Grundrechtecharta, Art. 47, 48</vt:lpstr>
      <vt:lpstr>Schlussfolgerungen</vt:lpstr>
      <vt:lpstr>Bibliographie:</vt:lpstr>
      <vt:lpstr>Danke!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Mihai Sandru</dc:creator>
  <cp:lastModifiedBy>hause</cp:lastModifiedBy>
  <cp:revision>29</cp:revision>
  <dcterms:created xsi:type="dcterms:W3CDTF">2017-03-15T03:02:11Z</dcterms:created>
  <dcterms:modified xsi:type="dcterms:W3CDTF">2017-03-21T11:37:14Z</dcterms:modified>
</cp:coreProperties>
</file>