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7" r:id="rId4"/>
    <p:sldId id="268" r:id="rId5"/>
    <p:sldId id="269" r:id="rId6"/>
    <p:sldId id="270" r:id="rId7"/>
    <p:sldId id="271" r:id="rId8"/>
    <p:sldId id="272" r:id="rId9"/>
    <p:sldId id="265" r:id="rId10"/>
    <p:sldId id="266" r:id="rId11"/>
    <p:sldId id="260" r:id="rId12"/>
    <p:sldId id="273" r:id="rId13"/>
  </p:sldIdLst>
  <p:sldSz cx="9144000" cy="6858000" type="screen4x3"/>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00" autoAdjust="0"/>
    <p:restoredTop sz="94660"/>
  </p:normalViewPr>
  <p:slideViewPr>
    <p:cSldViewPr>
      <p:cViewPr>
        <p:scale>
          <a:sx n="68" d="100"/>
          <a:sy n="68" d="100"/>
        </p:scale>
        <p:origin x="-1378" y="7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p>
            <a:fld id="{93410148-DA81-4F3C-8CE5-B8CEBC7B7930}" type="datetimeFigureOut">
              <a:rPr lang="ro-RO" smtClean="0"/>
              <a:t>22.03.2017</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9F147D65-409A-4022-B583-BA4870844D9A}" type="slidenum">
              <a:rPr lang="ro-RO" smtClean="0"/>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93410148-DA81-4F3C-8CE5-B8CEBC7B7930}" type="datetimeFigureOut">
              <a:rPr lang="ro-RO" smtClean="0"/>
              <a:t>22.03.2017</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9F147D65-409A-4022-B583-BA4870844D9A}" type="slidenum">
              <a:rPr lang="ro-RO" smtClean="0"/>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93410148-DA81-4F3C-8CE5-B8CEBC7B7930}" type="datetimeFigureOut">
              <a:rPr lang="ro-RO" smtClean="0"/>
              <a:t>22.03.2017</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9F147D65-409A-4022-B583-BA4870844D9A}" type="slidenum">
              <a:rPr lang="ro-RO" smtClean="0"/>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p>
            <a:fld id="{93410148-DA81-4F3C-8CE5-B8CEBC7B7930}" type="datetimeFigureOut">
              <a:rPr lang="ro-RO" smtClean="0"/>
              <a:t>22.03.2017</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9F147D65-409A-4022-B583-BA4870844D9A}" type="slidenum">
              <a:rPr lang="ro-RO" smtClean="0"/>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410148-DA81-4F3C-8CE5-B8CEBC7B7930}" type="datetimeFigureOut">
              <a:rPr lang="ro-RO" smtClean="0"/>
              <a:t>22.03.2017</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9F147D65-409A-4022-B583-BA4870844D9A}" type="slidenum">
              <a:rPr lang="ro-RO" smtClean="0"/>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4"/>
          <p:cNvSpPr>
            <a:spLocks noGrp="1"/>
          </p:cNvSpPr>
          <p:nvPr>
            <p:ph type="dt" sz="half" idx="10"/>
          </p:nvPr>
        </p:nvSpPr>
        <p:spPr/>
        <p:txBody>
          <a:bodyPr/>
          <a:lstStyle/>
          <a:p>
            <a:fld id="{93410148-DA81-4F3C-8CE5-B8CEBC7B7930}" type="datetimeFigureOut">
              <a:rPr lang="ro-RO" smtClean="0"/>
              <a:t>22.03.2017</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9F147D65-409A-4022-B583-BA4870844D9A}" type="slidenum">
              <a:rPr lang="ro-RO" smtClean="0"/>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6"/>
          <p:cNvSpPr>
            <a:spLocks noGrp="1"/>
          </p:cNvSpPr>
          <p:nvPr>
            <p:ph type="dt" sz="half" idx="10"/>
          </p:nvPr>
        </p:nvSpPr>
        <p:spPr/>
        <p:txBody>
          <a:bodyPr/>
          <a:lstStyle/>
          <a:p>
            <a:fld id="{93410148-DA81-4F3C-8CE5-B8CEBC7B7930}" type="datetimeFigureOut">
              <a:rPr lang="ro-RO" smtClean="0"/>
              <a:t>22.03.2017</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9F147D65-409A-4022-B583-BA4870844D9A}" type="slidenum">
              <a:rPr lang="ro-RO" smtClean="0"/>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2"/>
          <p:cNvSpPr>
            <a:spLocks noGrp="1"/>
          </p:cNvSpPr>
          <p:nvPr>
            <p:ph type="dt" sz="half" idx="10"/>
          </p:nvPr>
        </p:nvSpPr>
        <p:spPr/>
        <p:txBody>
          <a:bodyPr/>
          <a:lstStyle/>
          <a:p>
            <a:fld id="{93410148-DA81-4F3C-8CE5-B8CEBC7B7930}" type="datetimeFigureOut">
              <a:rPr lang="ro-RO" smtClean="0"/>
              <a:t>22.03.2017</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9F147D65-409A-4022-B583-BA4870844D9A}" type="slidenum">
              <a:rPr lang="ro-RO" smtClean="0"/>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410148-DA81-4F3C-8CE5-B8CEBC7B7930}" type="datetimeFigureOut">
              <a:rPr lang="ro-RO" smtClean="0"/>
              <a:t>22.03.2017</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9F147D65-409A-4022-B583-BA4870844D9A}" type="slidenum">
              <a:rPr lang="ro-RO" smtClean="0"/>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410148-DA81-4F3C-8CE5-B8CEBC7B7930}" type="datetimeFigureOut">
              <a:rPr lang="ro-RO" smtClean="0"/>
              <a:t>22.03.2017</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9F147D65-409A-4022-B583-BA4870844D9A}" type="slidenum">
              <a:rPr lang="ro-RO" smtClean="0"/>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410148-DA81-4F3C-8CE5-B8CEBC7B7930}" type="datetimeFigureOut">
              <a:rPr lang="ro-RO" smtClean="0"/>
              <a:t>22.03.2017</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9F147D65-409A-4022-B583-BA4870844D9A}" type="slidenum">
              <a:rPr lang="ro-RO" smtClean="0"/>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ro-RO"/>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410148-DA81-4F3C-8CE5-B8CEBC7B7930}" type="datetimeFigureOut">
              <a:rPr lang="ro-RO" smtClean="0"/>
              <a:t>22.03.2017</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147D65-409A-4022-B583-BA4870844D9A}" type="slidenum">
              <a:rPr lang="ro-RO" smtClean="0"/>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ur-lex.europa.eu/legal-content/RO/TXT/?uri=CELEX:02004L0038-20110616" TargetMode="External"/><Relationship Id="rId2" Type="http://schemas.openxmlformats.org/officeDocument/2006/relationships/hyperlink" Target="https://e-justice.europa.eu/content_mutual_recognition_of_protection_measures_in_civil_matters-352-ro.do?clang=ro" TargetMode="External"/><Relationship Id="rId1" Type="http://schemas.openxmlformats.org/officeDocument/2006/relationships/slideLayout" Target="../slideLayouts/slideLayout2.xml"/><Relationship Id="rId6" Type="http://schemas.openxmlformats.org/officeDocument/2006/relationships/hyperlink" Target="http://epublications.uef.fi/pub/urn_nbn_fi_uef-20140819/urn_nbn_fi_uef-20140819.pdf" TargetMode="External"/><Relationship Id="rId5" Type="http://schemas.openxmlformats.org/officeDocument/2006/relationships/hyperlink" Target="http://eur-lex.europa.eu/legal-content/EN/TXT/?uri=CELEX:61989CJ0340" TargetMode="External"/><Relationship Id="rId4" Type="http://schemas.openxmlformats.org/officeDocument/2006/relationships/hyperlink" Target="http://eur-lex.europa.eu/legal-content/RO/ALL/?uri=celex:32004L0038"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062163"/>
            <a:ext cx="9144000" cy="681037"/>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p:nvSpPr>
        <p:spPr>
          <a:xfrm>
            <a:off x="0" y="2667000"/>
            <a:ext cx="9144000" cy="150813"/>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dirty="0"/>
              <a:t> 	</a:t>
            </a:r>
          </a:p>
        </p:txBody>
      </p:sp>
      <p:sp>
        <p:nvSpPr>
          <p:cNvPr id="6" name="TextBox 4"/>
          <p:cNvSpPr txBox="1">
            <a:spLocks noChangeArrowheads="1"/>
          </p:cNvSpPr>
          <p:nvPr/>
        </p:nvSpPr>
        <p:spPr bwMode="auto">
          <a:xfrm>
            <a:off x="2362200" y="2171700"/>
            <a:ext cx="6629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indent="449263">
              <a:defRPr/>
            </a:pPr>
            <a:r>
              <a:rPr b="1" dirty="0">
                <a:solidFill>
                  <a:schemeClr val="bg1"/>
                </a:solidFill>
              </a:rPr>
              <a:t>PROTECTING THE CIVIL RIGHTS OF THE EUROPEAN CITIZENS  - </a:t>
            </a:r>
          </a:p>
          <a:p>
            <a:pPr marL="363538" indent="1524000">
              <a:defRPr/>
            </a:pPr>
            <a:r>
              <a:rPr b="1" dirty="0">
                <a:solidFill>
                  <a:schemeClr val="bg1"/>
                </a:solidFill>
              </a:rPr>
              <a:t>MULTIDISCIPLINARY  APPROACH</a:t>
            </a:r>
            <a:endParaRPr lang="en-US" altLang="ro-RO" b="1" dirty="0" smtClean="0">
              <a:solidFill>
                <a:schemeClr val="bg1"/>
              </a:solidFill>
            </a:endParaRPr>
          </a:p>
        </p:txBody>
      </p:sp>
      <p:sp>
        <p:nvSpPr>
          <p:cNvPr id="7" name="TextBox 6"/>
          <p:cNvSpPr txBox="1"/>
          <p:nvPr/>
        </p:nvSpPr>
        <p:spPr>
          <a:xfrm>
            <a:off x="8753475" y="1692275"/>
            <a:ext cx="238125" cy="369888"/>
          </a:xfrm>
          <a:prstGeom prst="rect">
            <a:avLst/>
          </a:prstGeom>
          <a:noFill/>
        </p:spPr>
        <p:txBody>
          <a:bodyPr wrap="none">
            <a:spAutoFit/>
          </a:bodyPr>
          <a:lstStyle/>
          <a:p>
            <a:pPr algn="r" fontAlgn="auto">
              <a:spcBef>
                <a:spcPts val="0"/>
              </a:spcBef>
              <a:spcAft>
                <a:spcPts val="0"/>
              </a:spcAft>
              <a:defRPr/>
            </a:pPr>
            <a:r>
              <a:rPr dirty="0">
                <a:solidFill>
                  <a:schemeClr val="tx2">
                    <a:lumMod val="75000"/>
                  </a:schemeClr>
                </a:solidFill>
                <a:latin typeface="+mn-lt"/>
                <a:cs typeface="+mn-cs"/>
              </a:rPr>
              <a:t> </a:t>
            </a:r>
            <a:endParaRPr lang="en-US" dirty="0">
              <a:solidFill>
                <a:schemeClr val="tx2">
                  <a:lumMod val="75000"/>
                </a:schemeClr>
              </a:solidFill>
              <a:latin typeface="+mn-lt"/>
              <a:cs typeface="+mn-cs"/>
            </a:endParaRPr>
          </a:p>
        </p:txBody>
      </p:sp>
      <p:sp>
        <p:nvSpPr>
          <p:cNvPr id="8" name="TextBox 7"/>
          <p:cNvSpPr txBox="1"/>
          <p:nvPr/>
        </p:nvSpPr>
        <p:spPr>
          <a:xfrm>
            <a:off x="-75861" y="3276600"/>
            <a:ext cx="9295750" cy="1015663"/>
          </a:xfrm>
          <a:prstGeom prst="rect">
            <a:avLst/>
          </a:prstGeom>
          <a:noFill/>
        </p:spPr>
        <p:txBody>
          <a:bodyPr wrap="none">
            <a:spAutoFit/>
          </a:bodyPr>
          <a:lstStyle/>
          <a:p>
            <a:pPr algn="ctr" fontAlgn="auto">
              <a:spcBef>
                <a:spcPts val="0"/>
              </a:spcBef>
              <a:spcAft>
                <a:spcPts val="0"/>
              </a:spcAft>
              <a:defRPr/>
            </a:pPr>
            <a:endParaRPr lang="ro-RO" sz="3000" b="1" dirty="0">
              <a:solidFill>
                <a:schemeClr val="tx2">
                  <a:lumMod val="75000"/>
                </a:schemeClr>
              </a:solidFill>
              <a:latin typeface="+mn-lt"/>
              <a:cs typeface="+mn-cs"/>
            </a:endParaRPr>
          </a:p>
          <a:p>
            <a:pPr algn="ctr" fontAlgn="auto">
              <a:spcBef>
                <a:spcPts val="0"/>
              </a:spcBef>
              <a:spcAft>
                <a:spcPts val="0"/>
              </a:spcAft>
              <a:defRPr/>
            </a:pPr>
            <a:r>
              <a:rPr lang="de-DE" sz="3000" b="1" dirty="0" smtClean="0">
                <a:solidFill>
                  <a:schemeClr val="tx2">
                    <a:lumMod val="75000"/>
                  </a:schemeClr>
                </a:solidFill>
                <a:latin typeface="+mn-lt"/>
                <a:cs typeface="+mn-cs"/>
              </a:rPr>
              <a:t>Rolle und Zielsetzung der Verordnung (EU) Nr. 606/2013 </a:t>
            </a:r>
            <a:endParaRPr lang="de-DE" sz="3000" b="1" dirty="0">
              <a:solidFill>
                <a:schemeClr val="tx2">
                  <a:lumMod val="75000"/>
                </a:schemeClr>
              </a:solidFill>
              <a:latin typeface="+mn-lt"/>
              <a:cs typeface="+mn-cs"/>
            </a:endParaRPr>
          </a:p>
        </p:txBody>
      </p:sp>
      <p:sp>
        <p:nvSpPr>
          <p:cNvPr id="9" name="TextBox 8"/>
          <p:cNvSpPr txBox="1"/>
          <p:nvPr/>
        </p:nvSpPr>
        <p:spPr>
          <a:xfrm>
            <a:off x="457200" y="5181600"/>
            <a:ext cx="8229600" cy="923925"/>
          </a:xfrm>
          <a:prstGeom prst="rect">
            <a:avLst/>
          </a:prstGeom>
          <a:noFill/>
        </p:spPr>
        <p:txBody>
          <a:bodyPr>
            <a:spAutoFit/>
          </a:bodyPr>
          <a:lstStyle/>
          <a:p>
            <a:pPr algn="ctr" fontAlgn="auto">
              <a:spcBef>
                <a:spcPts val="0"/>
              </a:spcBef>
              <a:spcAft>
                <a:spcPts val="0"/>
              </a:spcAft>
              <a:defRPr/>
            </a:pPr>
            <a:r>
              <a:rPr b="1" dirty="0">
                <a:solidFill>
                  <a:schemeClr val="tx2">
                    <a:lumMod val="75000"/>
                  </a:schemeClr>
                </a:solidFill>
                <a:latin typeface="+mn-lt"/>
                <a:cs typeface="+mn-cs"/>
              </a:rPr>
              <a:t> </a:t>
            </a:r>
            <a:endParaRPr lang="en-US" b="1" dirty="0">
              <a:solidFill>
                <a:schemeClr val="tx2">
                  <a:lumMod val="75000"/>
                </a:schemeClr>
              </a:solidFill>
              <a:latin typeface="+mn-lt"/>
              <a:cs typeface="+mn-cs"/>
            </a:endParaRPr>
          </a:p>
          <a:p>
            <a:pPr algn="ctr" fontAlgn="auto">
              <a:spcBef>
                <a:spcPts val="0"/>
              </a:spcBef>
              <a:spcAft>
                <a:spcPts val="0"/>
              </a:spcAft>
              <a:defRPr/>
            </a:pPr>
            <a:r>
              <a:rPr dirty="0" err="1">
                <a:solidFill>
                  <a:schemeClr val="tx2">
                    <a:lumMod val="75000"/>
                  </a:schemeClr>
                </a:solidFill>
                <a:latin typeface="+mn-lt"/>
                <a:cs typeface="+mn-cs"/>
              </a:rPr>
              <a:t>März</a:t>
            </a:r>
            <a:r>
              <a:rPr>
                <a:solidFill>
                  <a:schemeClr val="tx2">
                    <a:lumMod val="75000"/>
                  </a:schemeClr>
                </a:solidFill>
                <a:latin typeface="+mn-lt"/>
                <a:cs typeface="+mn-cs"/>
              </a:rPr>
              <a:t> 2017 </a:t>
            </a:r>
            <a:endParaRPr lang="en-US" dirty="0">
              <a:solidFill>
                <a:schemeClr val="tx2">
                  <a:lumMod val="75000"/>
                </a:schemeClr>
              </a:solidFill>
              <a:latin typeface="+mn-lt"/>
              <a:cs typeface="+mn-cs"/>
            </a:endParaRPr>
          </a:p>
          <a:p>
            <a:pPr algn="ctr" fontAlgn="auto">
              <a:spcBef>
                <a:spcPts val="0"/>
              </a:spcBef>
              <a:spcAft>
                <a:spcPts val="0"/>
              </a:spcAft>
              <a:defRPr/>
            </a:pPr>
            <a:r>
              <a:rPr>
                <a:solidFill>
                  <a:schemeClr val="tx2">
                    <a:lumMod val="75000"/>
                  </a:schemeClr>
                </a:solidFill>
                <a:latin typeface="+mn-lt"/>
                <a:cs typeface="+mn-cs"/>
              </a:rPr>
              <a:t>Iaşi, Rumänien</a:t>
            </a:r>
            <a:endParaRPr lang="en-US" dirty="0">
              <a:solidFill>
                <a:schemeClr val="tx2">
                  <a:lumMod val="75000"/>
                </a:schemeClr>
              </a:solidFill>
              <a:latin typeface="+mn-lt"/>
              <a:cs typeface="+mn-cs"/>
            </a:endParaRPr>
          </a:p>
        </p:txBody>
      </p:sp>
      <p:sp>
        <p:nvSpPr>
          <p:cNvPr id="10" name="Slide Number Placeholder 2"/>
          <p:cNvSpPr>
            <a:spLocks noGrp="1"/>
          </p:cNvSpPr>
          <p:nvPr>
            <p:ph type="sldNum" sz="quarter" idx="12"/>
          </p:nvPr>
        </p:nvSpPr>
        <p:spPr>
          <a:xfrm>
            <a:off x="6553200" y="6356350"/>
            <a:ext cx="2133600" cy="365125"/>
          </a:xfrm>
        </p:spPr>
        <p:txBody>
          <a:bodyPr/>
          <a:lstStyle/>
          <a:p>
            <a:pPr>
              <a:defRPr/>
            </a:pPr>
            <a:fld id="{D751C175-F255-4C25-9A80-C8AB02C9FE91}" type="slidenum">
              <a:rPr lang="en-US"/>
              <a:pPr>
                <a:defRPr/>
              </a:pPr>
              <a:t>1</a:t>
            </a:fld>
            <a:endParaRPr lang="en-US"/>
          </a:p>
        </p:txBody>
      </p:sp>
      <p:pic>
        <p:nvPicPr>
          <p:cNvPr id="11" name="Imagine 14" descr="Imagini pentru uniunea europeana sigla">
            <a:hlinkClick r:id="rId2"/>
          </p:cNvPr>
          <p:cNvPicPr>
            <a:picLocks noChangeAspect="1" noChangeArrowheads="1"/>
          </p:cNvPicPr>
          <p:nvPr/>
        </p:nvPicPr>
        <p:blipFill>
          <a:blip r:embed="rId3" cstate="print"/>
          <a:srcRect/>
          <a:stretch>
            <a:fillRect/>
          </a:stretch>
        </p:blipFill>
        <p:spPr bwMode="auto">
          <a:xfrm>
            <a:off x="0" y="685800"/>
            <a:ext cx="2743200" cy="2081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Schlussfolgerungen</a:t>
            </a:r>
            <a:endParaRPr lang="en-US" dirty="0"/>
          </a:p>
        </p:txBody>
      </p:sp>
      <p:sp>
        <p:nvSpPr>
          <p:cNvPr id="3" name="Content Placeholder 2"/>
          <p:cNvSpPr>
            <a:spLocks noGrp="1"/>
          </p:cNvSpPr>
          <p:nvPr>
            <p:ph idx="1"/>
          </p:nvPr>
        </p:nvSpPr>
        <p:spPr/>
        <p:txBody>
          <a:bodyPr/>
          <a:lstStyle/>
          <a:p>
            <a:pPr marL="0" indent="0">
              <a:buNone/>
            </a:pPr>
            <a:endParaRPr lang="ro-RO" dirty="0" smtClean="0"/>
          </a:p>
          <a:p>
            <a:pPr marL="0" indent="0" algn="just">
              <a:buNone/>
            </a:pPr>
            <a:r>
              <a:rPr dirty="0"/>
              <a:t>	</a:t>
            </a:r>
            <a:r>
              <a:rPr dirty="0" err="1"/>
              <a:t>Abgrenzung</a:t>
            </a:r>
            <a:r>
              <a:rPr dirty="0"/>
              <a:t> der </a:t>
            </a:r>
            <a:r>
              <a:rPr dirty="0" err="1"/>
              <a:t>Anwendung</a:t>
            </a:r>
            <a:r>
              <a:rPr dirty="0"/>
              <a:t> der </a:t>
            </a:r>
            <a:r>
              <a:rPr dirty="0" err="1"/>
              <a:t>Verordnung</a:t>
            </a:r>
            <a:r>
              <a:rPr dirty="0"/>
              <a:t> </a:t>
            </a:r>
            <a:r>
              <a:rPr dirty="0" err="1"/>
              <a:t>Nr</a:t>
            </a:r>
            <a:r>
              <a:rPr dirty="0"/>
              <a:t>. 606/2013 </a:t>
            </a:r>
            <a:r>
              <a:rPr dirty="0" err="1"/>
              <a:t>sowohl</a:t>
            </a:r>
            <a:r>
              <a:rPr dirty="0"/>
              <a:t> </a:t>
            </a:r>
            <a:r>
              <a:rPr dirty="0" err="1"/>
              <a:t>zur</a:t>
            </a:r>
            <a:r>
              <a:rPr dirty="0"/>
              <a:t> </a:t>
            </a:r>
            <a:r>
              <a:rPr dirty="0" err="1"/>
              <a:t>Richtlinie</a:t>
            </a:r>
            <a:r>
              <a:rPr dirty="0"/>
              <a:t> 2012/29/EU </a:t>
            </a:r>
            <a:r>
              <a:rPr dirty="0" err="1"/>
              <a:t>als</a:t>
            </a:r>
            <a:r>
              <a:rPr dirty="0"/>
              <a:t> </a:t>
            </a:r>
            <a:r>
              <a:rPr dirty="0" err="1"/>
              <a:t>auch</a:t>
            </a:r>
            <a:r>
              <a:rPr dirty="0"/>
              <a:t> </a:t>
            </a:r>
            <a:r>
              <a:rPr dirty="0" err="1"/>
              <a:t>zu</a:t>
            </a:r>
            <a:r>
              <a:rPr dirty="0"/>
              <a:t> den </a:t>
            </a:r>
            <a:r>
              <a:rPr dirty="0" err="1"/>
              <a:t>Verordnungen</a:t>
            </a:r>
            <a:r>
              <a:rPr dirty="0"/>
              <a:t> </a:t>
            </a:r>
            <a:r>
              <a:rPr dirty="0" err="1"/>
              <a:t>Bruxelles</a:t>
            </a:r>
            <a:r>
              <a:rPr dirty="0"/>
              <a:t> I und II.</a:t>
            </a:r>
            <a:endParaRPr lang="en-US" dirty="0"/>
          </a:p>
        </p:txBody>
      </p:sp>
    </p:spTree>
    <p:extLst>
      <p:ext uri="{BB962C8B-B14F-4D97-AF65-F5344CB8AC3E}">
        <p14:creationId xmlns:p14="http://schemas.microsoft.com/office/powerpoint/2010/main" val="17289422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Bibliographie:</a:t>
            </a:r>
            <a:endParaRPr lang="en-US" dirty="0"/>
          </a:p>
        </p:txBody>
      </p:sp>
      <p:sp>
        <p:nvSpPr>
          <p:cNvPr id="3" name="Content Placeholder 2"/>
          <p:cNvSpPr>
            <a:spLocks noGrp="1"/>
          </p:cNvSpPr>
          <p:nvPr>
            <p:ph idx="1"/>
          </p:nvPr>
        </p:nvSpPr>
        <p:spPr/>
        <p:txBody>
          <a:bodyPr>
            <a:normAutofit/>
          </a:bodyPr>
          <a:lstStyle/>
          <a:p>
            <a:pPr marL="0" indent="0">
              <a:buNone/>
            </a:pPr>
            <a:endParaRPr lang="ro-RO" sz="1200" dirty="0" smtClean="0"/>
          </a:p>
          <a:p>
            <a:pPr marL="0" indent="0">
              <a:buNone/>
            </a:pPr>
            <a:endParaRPr lang="ro-RO" sz="1200" dirty="0"/>
          </a:p>
          <a:p>
            <a:pPr marL="0" indent="0" algn="just">
              <a:buNone/>
            </a:pPr>
            <a:r>
              <a:rPr sz="1200" dirty="0"/>
              <a:t>E-justice. </a:t>
            </a:r>
            <a:r>
              <a:rPr sz="1200" dirty="0" err="1"/>
              <a:t>Gegenseitige</a:t>
            </a:r>
            <a:r>
              <a:rPr sz="1200" dirty="0"/>
              <a:t> </a:t>
            </a:r>
            <a:r>
              <a:rPr sz="1200" dirty="0" err="1"/>
              <a:t>Anerkennung</a:t>
            </a:r>
            <a:r>
              <a:rPr sz="1200" dirty="0"/>
              <a:t> von </a:t>
            </a:r>
            <a:r>
              <a:rPr sz="1200" dirty="0" err="1"/>
              <a:t>Schutzmaßnahmen</a:t>
            </a:r>
            <a:r>
              <a:rPr sz="1200" dirty="0"/>
              <a:t> in </a:t>
            </a:r>
            <a:r>
              <a:rPr sz="1200" dirty="0" err="1"/>
              <a:t>Zivilsachen</a:t>
            </a:r>
            <a:r>
              <a:rPr sz="1200" dirty="0"/>
              <a:t>, </a:t>
            </a:r>
            <a:r>
              <a:rPr sz="1200" dirty="0" err="1"/>
              <a:t>verfügbar</a:t>
            </a:r>
            <a:r>
              <a:rPr sz="1200" dirty="0"/>
              <a:t> </a:t>
            </a:r>
            <a:r>
              <a:rPr sz="1200" dirty="0" err="1"/>
              <a:t>unter</a:t>
            </a:r>
            <a:r>
              <a:rPr sz="1200" dirty="0"/>
              <a:t> </a:t>
            </a:r>
            <a:r>
              <a:rPr sz="1200" dirty="0">
                <a:hlinkClick r:id="rId2"/>
              </a:rPr>
              <a:t>https://e-justice.europa.eu/content_mutual_recognition_of_protection_measures_in_civil_matters-352-ro.do?clang=ro</a:t>
            </a:r>
            <a:endParaRPr lang="ro-RO" sz="1200" dirty="0" smtClean="0"/>
          </a:p>
          <a:p>
            <a:pPr marL="0" indent="0" algn="just">
              <a:buNone/>
            </a:pPr>
            <a:endParaRPr lang="ro-RO" sz="1200" dirty="0" smtClean="0"/>
          </a:p>
          <a:p>
            <a:pPr marL="0" indent="0" algn="just">
              <a:buNone/>
            </a:pPr>
            <a:r>
              <a:rPr sz="1200" dirty="0" err="1"/>
              <a:t>Richtlinie</a:t>
            </a:r>
            <a:r>
              <a:rPr sz="1200" dirty="0"/>
              <a:t> 2004/38/EG des </a:t>
            </a:r>
            <a:r>
              <a:rPr sz="1200" dirty="0" err="1"/>
              <a:t>Europäischen</a:t>
            </a:r>
            <a:r>
              <a:rPr sz="1200" dirty="0"/>
              <a:t> </a:t>
            </a:r>
            <a:r>
              <a:rPr sz="1200" dirty="0" err="1"/>
              <a:t>Parlaments</a:t>
            </a:r>
            <a:r>
              <a:rPr sz="1200" dirty="0"/>
              <a:t> und des Rates </a:t>
            </a:r>
            <a:r>
              <a:rPr sz="1200" dirty="0" err="1"/>
              <a:t>vom</a:t>
            </a:r>
            <a:r>
              <a:rPr sz="1200" dirty="0"/>
              <a:t> 29. April 2004 </a:t>
            </a:r>
            <a:r>
              <a:rPr sz="1200" dirty="0" err="1"/>
              <a:t>über</a:t>
            </a:r>
            <a:r>
              <a:rPr sz="1200" dirty="0"/>
              <a:t> das </a:t>
            </a:r>
            <a:r>
              <a:rPr sz="1200" dirty="0" err="1"/>
              <a:t>Recht</a:t>
            </a:r>
            <a:r>
              <a:rPr sz="1200" dirty="0"/>
              <a:t> der </a:t>
            </a:r>
            <a:r>
              <a:rPr sz="1200" dirty="0" err="1"/>
              <a:t>Unionsbürger</a:t>
            </a:r>
            <a:r>
              <a:rPr sz="1200" dirty="0"/>
              <a:t> und </a:t>
            </a:r>
            <a:r>
              <a:rPr sz="1200" dirty="0" err="1"/>
              <a:t>ihrer</a:t>
            </a:r>
            <a:r>
              <a:rPr sz="1200" dirty="0"/>
              <a:t> </a:t>
            </a:r>
            <a:r>
              <a:rPr sz="1200" dirty="0" err="1"/>
              <a:t>Familienangehörigen</a:t>
            </a:r>
            <a:r>
              <a:rPr sz="1200" dirty="0"/>
              <a:t>, </a:t>
            </a:r>
            <a:r>
              <a:rPr sz="1200" dirty="0" err="1"/>
              <a:t>sich</a:t>
            </a:r>
            <a:r>
              <a:rPr sz="1200" dirty="0"/>
              <a:t> </a:t>
            </a:r>
            <a:r>
              <a:rPr sz="1200" dirty="0" err="1"/>
              <a:t>im</a:t>
            </a:r>
            <a:r>
              <a:rPr sz="1200" dirty="0"/>
              <a:t> </a:t>
            </a:r>
            <a:r>
              <a:rPr sz="1200" dirty="0" err="1"/>
              <a:t>Hoheitsgebiet</a:t>
            </a:r>
            <a:r>
              <a:rPr sz="1200" dirty="0"/>
              <a:t> der </a:t>
            </a:r>
            <a:r>
              <a:rPr sz="1200" dirty="0" err="1"/>
              <a:t>Mitgliedstaaten</a:t>
            </a:r>
            <a:r>
              <a:rPr sz="1200" dirty="0"/>
              <a:t> </a:t>
            </a:r>
            <a:r>
              <a:rPr sz="1200" dirty="0" err="1"/>
              <a:t>frei</a:t>
            </a:r>
            <a:r>
              <a:rPr sz="1200" dirty="0"/>
              <a:t> </a:t>
            </a:r>
            <a:r>
              <a:rPr sz="1200" dirty="0" err="1"/>
              <a:t>zu</a:t>
            </a:r>
            <a:r>
              <a:rPr sz="1200" dirty="0"/>
              <a:t> </a:t>
            </a:r>
            <a:r>
              <a:rPr sz="1200" dirty="0" err="1"/>
              <a:t>bewegen</a:t>
            </a:r>
            <a:r>
              <a:rPr sz="1200" dirty="0"/>
              <a:t> und </a:t>
            </a:r>
            <a:r>
              <a:rPr sz="1200" dirty="0" err="1"/>
              <a:t>aufzuhalten</a:t>
            </a:r>
            <a:r>
              <a:rPr sz="1200" dirty="0"/>
              <a:t>, </a:t>
            </a:r>
            <a:r>
              <a:rPr sz="1200" dirty="0" err="1"/>
              <a:t>zur</a:t>
            </a:r>
            <a:r>
              <a:rPr sz="1200" dirty="0"/>
              <a:t> </a:t>
            </a:r>
            <a:r>
              <a:rPr sz="1200" dirty="0" err="1"/>
              <a:t>Änderung</a:t>
            </a:r>
            <a:r>
              <a:rPr sz="1200" dirty="0"/>
              <a:t> der </a:t>
            </a:r>
            <a:r>
              <a:rPr sz="1200" dirty="0" err="1"/>
              <a:t>Verordnung</a:t>
            </a:r>
            <a:r>
              <a:rPr sz="1200" dirty="0"/>
              <a:t> (EWG) Nr.1612/68 und </a:t>
            </a:r>
            <a:r>
              <a:rPr sz="1200" dirty="0" err="1"/>
              <a:t>zur</a:t>
            </a:r>
            <a:r>
              <a:rPr sz="1200" dirty="0"/>
              <a:t> </a:t>
            </a:r>
            <a:r>
              <a:rPr sz="1200" dirty="0" err="1"/>
              <a:t>Aufhebung</a:t>
            </a:r>
            <a:r>
              <a:rPr sz="1200" dirty="0"/>
              <a:t> der </a:t>
            </a:r>
            <a:r>
              <a:rPr sz="1200" dirty="0" err="1"/>
              <a:t>Richtlinien</a:t>
            </a:r>
            <a:r>
              <a:rPr sz="1200" dirty="0"/>
              <a:t> 64/221/CEE, 68/360/CEE, 72/194/CEE, 73/148/CEE, 75/34/CEE, 75/35/CEE, 90/364/CEE, 90/365/CEE </a:t>
            </a:r>
            <a:r>
              <a:rPr sz="1200" dirty="0" err="1"/>
              <a:t>și</a:t>
            </a:r>
            <a:r>
              <a:rPr sz="1200" dirty="0"/>
              <a:t> 93/96/CEE (Text von </a:t>
            </a:r>
            <a:r>
              <a:rPr sz="1200" dirty="0" err="1"/>
              <a:t>Bedeutung</a:t>
            </a:r>
            <a:r>
              <a:rPr sz="1200" dirty="0"/>
              <a:t> </a:t>
            </a:r>
            <a:r>
              <a:rPr sz="1200" dirty="0" err="1"/>
              <a:t>für</a:t>
            </a:r>
            <a:r>
              <a:rPr sz="1200" dirty="0"/>
              <a:t> den EWR) </a:t>
            </a:r>
            <a:endParaRPr lang="ro-RO" sz="1200" dirty="0"/>
          </a:p>
          <a:p>
            <a:pPr marL="0" indent="0" algn="just">
              <a:buNone/>
            </a:pPr>
            <a:r>
              <a:rPr sz="1200" dirty="0">
                <a:hlinkClick r:id="rId3"/>
              </a:rPr>
              <a:t>http://eur-lex.europa.eu/legal-content/RO/TXT/?uri=CELEX%3A02004L0038-20110616</a:t>
            </a:r>
            <a:endParaRPr lang="ro-RO" sz="1200" dirty="0"/>
          </a:p>
          <a:p>
            <a:pPr marL="0" indent="0" algn="just">
              <a:buNone/>
            </a:pPr>
            <a:r>
              <a:rPr sz="1200" dirty="0" err="1"/>
              <a:t>Rechtsprechung</a:t>
            </a:r>
            <a:r>
              <a:rPr sz="1200" dirty="0"/>
              <a:t> </a:t>
            </a:r>
            <a:r>
              <a:rPr sz="1200" dirty="0" err="1"/>
              <a:t>zur</a:t>
            </a:r>
            <a:r>
              <a:rPr sz="1200" dirty="0"/>
              <a:t> </a:t>
            </a:r>
            <a:r>
              <a:rPr sz="1200" dirty="0" err="1"/>
              <a:t>Richtlinie</a:t>
            </a:r>
            <a:r>
              <a:rPr sz="1200" dirty="0"/>
              <a:t> 2004/38 </a:t>
            </a:r>
            <a:r>
              <a:rPr sz="1200" dirty="0">
                <a:hlinkClick r:id="rId4"/>
              </a:rPr>
              <a:t>http://eur-lex.europa.eu/legal-content/RO/ALL/?uri=celex:32004L0038</a:t>
            </a:r>
            <a:endParaRPr lang="ro-RO" sz="1200" dirty="0" smtClean="0"/>
          </a:p>
          <a:p>
            <a:pPr marL="0" indent="0" algn="just">
              <a:buNone/>
            </a:pPr>
            <a:endParaRPr lang="ro-RO" sz="1200" dirty="0" smtClean="0"/>
          </a:p>
          <a:p>
            <a:pPr marL="0" indent="0" algn="just">
              <a:buNone/>
            </a:pPr>
            <a:r>
              <a:rPr sz="1200" i="1" dirty="0" err="1"/>
              <a:t>Sache</a:t>
            </a:r>
            <a:r>
              <a:rPr sz="1200" i="1" dirty="0"/>
              <a:t> C-340/89, </a:t>
            </a:r>
            <a:r>
              <a:rPr sz="1200" i="1" dirty="0" err="1"/>
              <a:t>Vlassopoulou</a:t>
            </a:r>
            <a:r>
              <a:rPr sz="1200" i="1" dirty="0"/>
              <a:t> / </a:t>
            </a:r>
            <a:r>
              <a:rPr sz="1200" i="1" dirty="0" err="1"/>
              <a:t>Ministerium</a:t>
            </a:r>
            <a:r>
              <a:rPr sz="1200" i="1" dirty="0"/>
              <a:t> </a:t>
            </a:r>
            <a:r>
              <a:rPr sz="1200" i="1" dirty="0" err="1"/>
              <a:t>für</a:t>
            </a:r>
            <a:r>
              <a:rPr sz="1200" i="1" dirty="0"/>
              <a:t> </a:t>
            </a:r>
            <a:r>
              <a:rPr sz="1200" i="1" dirty="0" err="1"/>
              <a:t>Justiz</a:t>
            </a:r>
            <a:r>
              <a:rPr sz="1200" i="1" dirty="0"/>
              <a:t>, </a:t>
            </a:r>
            <a:r>
              <a:rPr sz="1200" i="1" dirty="0" err="1"/>
              <a:t>Bundes</a:t>
            </a:r>
            <a:r>
              <a:rPr sz="1200" i="1" dirty="0"/>
              <a:t>- u. </a:t>
            </a:r>
            <a:r>
              <a:rPr sz="1200" i="1" dirty="0" err="1"/>
              <a:t>Europaangelegenheiten</a:t>
            </a:r>
            <a:r>
              <a:rPr sz="1200" i="1" dirty="0"/>
              <a:t> Baden-Württemberg, </a:t>
            </a:r>
            <a:r>
              <a:rPr sz="1200" i="1" dirty="0" err="1"/>
              <a:t>Entscheidung</a:t>
            </a:r>
            <a:r>
              <a:rPr sz="1200" i="1" dirty="0"/>
              <a:t> </a:t>
            </a:r>
            <a:r>
              <a:rPr sz="1200" i="1" dirty="0" err="1"/>
              <a:t>vom</a:t>
            </a:r>
            <a:r>
              <a:rPr sz="1200" i="1" dirty="0"/>
              <a:t> 7 Mai 1991, ECR 1991 S. I-2357, </a:t>
            </a:r>
            <a:r>
              <a:rPr sz="1200" i="1" dirty="0">
                <a:hlinkClick r:id="rId5"/>
              </a:rPr>
              <a:t>http://eur-lex.europa.eu/legal-content/EN/TXT/?uri=CELEX:61989CJ0340</a:t>
            </a:r>
            <a:endParaRPr lang="ro-RO" sz="1200" i="1" dirty="0" smtClean="0"/>
          </a:p>
          <a:p>
            <a:pPr marL="0" indent="0" algn="just">
              <a:buNone/>
            </a:pPr>
            <a:endParaRPr lang="ro-RO" sz="1200" i="1" dirty="0"/>
          </a:p>
          <a:p>
            <a:pPr marL="0" indent="0" algn="just">
              <a:buNone/>
            </a:pPr>
            <a:r>
              <a:rPr sz="1200" dirty="0"/>
              <a:t>Anna </a:t>
            </a:r>
            <a:r>
              <a:rPr sz="1200" dirty="0" err="1"/>
              <a:t>Sievälä</a:t>
            </a:r>
            <a:r>
              <a:rPr sz="1200" dirty="0"/>
              <a:t>, Mutual recognition of protection measures in the European Union: Equal protection to all EU citizens?, Master Thesis, 2016, </a:t>
            </a:r>
            <a:r>
              <a:rPr sz="1200" dirty="0" err="1"/>
              <a:t>verfügbar</a:t>
            </a:r>
            <a:r>
              <a:rPr sz="1200" dirty="0"/>
              <a:t> </a:t>
            </a:r>
            <a:r>
              <a:rPr sz="1200" dirty="0" err="1"/>
              <a:t>unter</a:t>
            </a:r>
            <a:r>
              <a:rPr sz="1200" dirty="0"/>
              <a:t> </a:t>
            </a:r>
            <a:r>
              <a:rPr sz="1200" dirty="0">
                <a:hlinkClick r:id="rId6"/>
              </a:rPr>
              <a:t>http://epublications.uef.fi/pub/urn_nbn_fi_uef-20140819/urn_nbn_fi_uef-20140819.pdf</a:t>
            </a:r>
            <a:endParaRPr lang="ro-RO" sz="1200" dirty="0" smtClean="0"/>
          </a:p>
          <a:p>
            <a:pPr marL="0" indent="0">
              <a:buNone/>
            </a:pPr>
            <a:endParaRPr lang="en-US" sz="1200" dirty="0"/>
          </a:p>
          <a:p>
            <a:pPr marL="0" indent="0">
              <a:buNone/>
            </a:pPr>
            <a:endParaRPr lang="en-US" sz="1200" dirty="0"/>
          </a:p>
        </p:txBody>
      </p:sp>
    </p:spTree>
    <p:extLst>
      <p:ext uri="{BB962C8B-B14F-4D97-AF65-F5344CB8AC3E}">
        <p14:creationId xmlns:p14="http://schemas.microsoft.com/office/powerpoint/2010/main" val="11440310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sz="2100" b="1"/>
              <a:t>Danke!</a:t>
            </a:r>
            <a:endParaRPr lang="en-US" sz="2100" b="1" dirty="0"/>
          </a:p>
        </p:txBody>
      </p:sp>
      <p:sp>
        <p:nvSpPr>
          <p:cNvPr id="3" name="Content Placeholder 2"/>
          <p:cNvSpPr>
            <a:spLocks noGrp="1"/>
          </p:cNvSpPr>
          <p:nvPr>
            <p:ph idx="1"/>
          </p:nvPr>
        </p:nvSpPr>
        <p:spPr/>
        <p:txBody>
          <a:bodyPr>
            <a:normAutofit fontScale="70000" lnSpcReduction="20000"/>
          </a:bodyPr>
          <a:lstStyle/>
          <a:p>
            <a:pPr algn="ctr">
              <a:buFont typeface="Arial" charset="0"/>
              <a:buNone/>
            </a:pPr>
            <a:r>
              <a:rPr sz="2475" b="1" dirty="0"/>
              <a:t>Prof. Dr. Daniel-</a:t>
            </a:r>
            <a:r>
              <a:rPr sz="2475" b="1" dirty="0" err="1"/>
              <a:t>Mihail</a:t>
            </a:r>
            <a:r>
              <a:rPr sz="2475" b="1" dirty="0"/>
              <a:t> </a:t>
            </a:r>
            <a:r>
              <a:rPr sz="2475" b="1" dirty="0" err="1"/>
              <a:t>Şandru</a:t>
            </a:r>
            <a:endParaRPr lang="en-US" sz="2475" b="1" dirty="0"/>
          </a:p>
          <a:p>
            <a:pPr algn="ctr">
              <a:buFont typeface="Arial" charset="0"/>
              <a:buNone/>
            </a:pPr>
            <a:endParaRPr lang="ro-RO" sz="3000" b="1" dirty="0"/>
          </a:p>
          <a:p>
            <a:pPr algn="ctr">
              <a:buNone/>
            </a:pPr>
            <a:r>
              <a:rPr dirty="0" err="1"/>
              <a:t>Wissenschaftlicher</a:t>
            </a:r>
            <a:r>
              <a:rPr dirty="0"/>
              <a:t> </a:t>
            </a:r>
            <a:r>
              <a:rPr dirty="0" err="1"/>
              <a:t>Forscher</a:t>
            </a:r>
            <a:r>
              <a:rPr dirty="0"/>
              <a:t>  II. Grad, </a:t>
            </a:r>
            <a:r>
              <a:rPr dirty="0" err="1"/>
              <a:t>Gründer</a:t>
            </a:r>
            <a:r>
              <a:rPr dirty="0"/>
              <a:t> und </a:t>
            </a:r>
            <a:r>
              <a:rPr dirty="0" err="1"/>
              <a:t>Koordinator</a:t>
            </a:r>
            <a:r>
              <a:rPr dirty="0"/>
              <a:t> des </a:t>
            </a:r>
            <a:r>
              <a:rPr dirty="0" err="1"/>
              <a:t>Centrul</a:t>
            </a:r>
            <a:r>
              <a:rPr dirty="0"/>
              <a:t> de </a:t>
            </a:r>
            <a:r>
              <a:rPr dirty="0" err="1"/>
              <a:t>Stiudii</a:t>
            </a:r>
            <a:r>
              <a:rPr dirty="0"/>
              <a:t> de </a:t>
            </a:r>
            <a:r>
              <a:rPr dirty="0" err="1"/>
              <a:t>Drept</a:t>
            </a:r>
            <a:r>
              <a:rPr dirty="0"/>
              <a:t> European - CSDE (</a:t>
            </a:r>
            <a:r>
              <a:rPr dirty="0" err="1"/>
              <a:t>deutsch</a:t>
            </a:r>
            <a:r>
              <a:rPr dirty="0"/>
              <a:t>: </a:t>
            </a:r>
            <a:r>
              <a:rPr dirty="0" err="1"/>
              <a:t>Zentrum</a:t>
            </a:r>
            <a:r>
              <a:rPr dirty="0"/>
              <a:t> </a:t>
            </a:r>
            <a:r>
              <a:rPr dirty="0" err="1"/>
              <a:t>für</a:t>
            </a:r>
            <a:r>
              <a:rPr dirty="0"/>
              <a:t> </a:t>
            </a:r>
            <a:r>
              <a:rPr dirty="0" err="1"/>
              <a:t>Studien</a:t>
            </a:r>
            <a:r>
              <a:rPr dirty="0"/>
              <a:t> </a:t>
            </a:r>
            <a:r>
              <a:rPr dirty="0" err="1"/>
              <a:t>im</a:t>
            </a:r>
            <a:r>
              <a:rPr dirty="0"/>
              <a:t> </a:t>
            </a:r>
            <a:r>
              <a:rPr dirty="0" err="1"/>
              <a:t>Bereich</a:t>
            </a:r>
            <a:r>
              <a:rPr dirty="0"/>
              <a:t> des </a:t>
            </a:r>
            <a:r>
              <a:rPr dirty="0" err="1"/>
              <a:t>Europäischen</a:t>
            </a:r>
            <a:r>
              <a:rPr dirty="0"/>
              <a:t> </a:t>
            </a:r>
            <a:r>
              <a:rPr dirty="0" err="1"/>
              <a:t>Rechts</a:t>
            </a:r>
            <a:r>
              <a:rPr dirty="0"/>
              <a:t>) </a:t>
            </a:r>
            <a:r>
              <a:rPr dirty="0" err="1"/>
              <a:t>innerhalb</a:t>
            </a:r>
            <a:r>
              <a:rPr dirty="0"/>
              <a:t> des </a:t>
            </a:r>
            <a:r>
              <a:rPr dirty="0" err="1"/>
              <a:t>Forschungsinstituts</a:t>
            </a:r>
            <a:r>
              <a:rPr dirty="0"/>
              <a:t> "</a:t>
            </a:r>
            <a:r>
              <a:rPr dirty="0" err="1"/>
              <a:t>Akad</a:t>
            </a:r>
            <a:r>
              <a:rPr dirty="0"/>
              <a:t>. Andrei </a:t>
            </a:r>
            <a:r>
              <a:rPr dirty="0" err="1"/>
              <a:t>Rădulescu</a:t>
            </a:r>
            <a:r>
              <a:rPr dirty="0"/>
              <a:t>” der </a:t>
            </a:r>
            <a:r>
              <a:rPr dirty="0" err="1"/>
              <a:t>Rumänischen</a:t>
            </a:r>
            <a:r>
              <a:rPr dirty="0"/>
              <a:t> </a:t>
            </a:r>
            <a:r>
              <a:rPr dirty="0" err="1"/>
              <a:t>Akademie</a:t>
            </a:r>
            <a:r>
              <a:rPr dirty="0"/>
              <a:t>; Prof. Dr. an der </a:t>
            </a:r>
            <a:r>
              <a:rPr dirty="0" err="1"/>
              <a:t>Universitatea</a:t>
            </a:r>
            <a:r>
              <a:rPr dirty="0"/>
              <a:t> </a:t>
            </a:r>
            <a:r>
              <a:rPr dirty="0" err="1"/>
              <a:t>Creştină</a:t>
            </a:r>
            <a:r>
              <a:rPr dirty="0"/>
              <a:t> „</a:t>
            </a:r>
            <a:r>
              <a:rPr dirty="0" err="1"/>
              <a:t>Dimitrie</a:t>
            </a:r>
            <a:r>
              <a:rPr dirty="0"/>
              <a:t> </a:t>
            </a:r>
            <a:r>
              <a:rPr dirty="0" err="1"/>
              <a:t>Cantemir</a:t>
            </a:r>
            <a:r>
              <a:rPr dirty="0"/>
              <a:t>”, </a:t>
            </a:r>
            <a:r>
              <a:rPr dirty="0" err="1"/>
              <a:t>Bukarest</a:t>
            </a:r>
            <a:r>
              <a:rPr dirty="0"/>
              <a:t>, </a:t>
            </a:r>
            <a:r>
              <a:rPr dirty="0" err="1"/>
              <a:t>Vorsitzender</a:t>
            </a:r>
            <a:r>
              <a:rPr dirty="0"/>
              <a:t> der </a:t>
            </a:r>
            <a:r>
              <a:rPr dirty="0" err="1"/>
              <a:t>Asociaţia</a:t>
            </a:r>
            <a:r>
              <a:rPr dirty="0"/>
              <a:t> </a:t>
            </a:r>
            <a:r>
              <a:rPr dirty="0" err="1"/>
              <a:t>română</a:t>
            </a:r>
            <a:r>
              <a:rPr dirty="0"/>
              <a:t> de </a:t>
            </a:r>
            <a:r>
              <a:rPr dirty="0" err="1"/>
              <a:t>drept</a:t>
            </a:r>
            <a:r>
              <a:rPr dirty="0"/>
              <a:t> </a:t>
            </a:r>
            <a:r>
              <a:rPr dirty="0" err="1"/>
              <a:t>şi</a:t>
            </a:r>
            <a:r>
              <a:rPr dirty="0"/>
              <a:t> </a:t>
            </a:r>
            <a:r>
              <a:rPr dirty="0" err="1"/>
              <a:t>afaceri</a:t>
            </a:r>
            <a:r>
              <a:rPr dirty="0"/>
              <a:t> </a:t>
            </a:r>
            <a:r>
              <a:rPr dirty="0" err="1"/>
              <a:t>europene</a:t>
            </a:r>
            <a:r>
              <a:rPr dirty="0"/>
              <a:t> - ARDAE(</a:t>
            </a:r>
            <a:r>
              <a:rPr dirty="0" err="1"/>
              <a:t>deutsch</a:t>
            </a:r>
            <a:r>
              <a:rPr dirty="0"/>
              <a:t>: </a:t>
            </a:r>
            <a:r>
              <a:rPr dirty="0" err="1"/>
              <a:t>Rumänischer</a:t>
            </a:r>
            <a:r>
              <a:rPr dirty="0"/>
              <a:t> </a:t>
            </a:r>
            <a:r>
              <a:rPr dirty="0" err="1"/>
              <a:t>Verein</a:t>
            </a:r>
            <a:r>
              <a:rPr dirty="0"/>
              <a:t> </a:t>
            </a:r>
            <a:r>
              <a:rPr dirty="0" err="1"/>
              <a:t>für</a:t>
            </a:r>
            <a:r>
              <a:rPr dirty="0"/>
              <a:t> </a:t>
            </a:r>
            <a:r>
              <a:rPr dirty="0" err="1"/>
              <a:t>europäisches</a:t>
            </a:r>
            <a:r>
              <a:rPr dirty="0"/>
              <a:t> </a:t>
            </a:r>
            <a:r>
              <a:rPr dirty="0" err="1"/>
              <a:t>Recht</a:t>
            </a:r>
            <a:r>
              <a:rPr dirty="0"/>
              <a:t> und </a:t>
            </a:r>
            <a:r>
              <a:rPr dirty="0" err="1"/>
              <a:t>europäische</a:t>
            </a:r>
            <a:r>
              <a:rPr dirty="0"/>
              <a:t> </a:t>
            </a:r>
            <a:r>
              <a:rPr dirty="0" err="1"/>
              <a:t>Angelegenheiten</a:t>
            </a:r>
            <a:r>
              <a:rPr dirty="0"/>
              <a:t>) </a:t>
            </a:r>
            <a:endParaRPr lang="ro-RO" dirty="0" smtClean="0"/>
          </a:p>
          <a:p>
            <a:pPr algn="ctr">
              <a:buNone/>
            </a:pPr>
            <a:r>
              <a:rPr dirty="0"/>
              <a:t>mihai.sandru@csde.ro</a:t>
            </a:r>
            <a:endParaRPr lang="ro-RO" dirty="0"/>
          </a:p>
          <a:p>
            <a:pPr algn="ctr">
              <a:buFont typeface="Arial" charset="0"/>
              <a:buNone/>
            </a:pPr>
            <a:endParaRPr lang="ro-RO" dirty="0" smtClean="0"/>
          </a:p>
          <a:p>
            <a:pPr algn="ctr">
              <a:buFont typeface="Arial" charset="0"/>
              <a:buNone/>
            </a:pPr>
            <a:r>
              <a:rPr b="1" dirty="0"/>
              <a:t>ardae.ro     csde.ro    iaduer.ro   mihaisandru.ro</a:t>
            </a:r>
            <a:endParaRPr lang="ro-RO" b="1" dirty="0"/>
          </a:p>
          <a:p>
            <a:pPr marL="0" indent="0">
              <a:buNone/>
            </a:pPr>
            <a:endParaRPr lang="en-US" dirty="0"/>
          </a:p>
        </p:txBody>
      </p:sp>
    </p:spTree>
    <p:extLst>
      <p:ext uri="{BB962C8B-B14F-4D97-AF65-F5344CB8AC3E}">
        <p14:creationId xmlns:p14="http://schemas.microsoft.com/office/powerpoint/2010/main" val="26511887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Zielsetzung</a:t>
            </a:r>
            <a:endParaRPr lang="en-US" dirty="0"/>
          </a:p>
        </p:txBody>
      </p:sp>
      <p:sp>
        <p:nvSpPr>
          <p:cNvPr id="3" name="Content Placeholder 2"/>
          <p:cNvSpPr>
            <a:spLocks noGrp="1"/>
          </p:cNvSpPr>
          <p:nvPr>
            <p:ph idx="1"/>
          </p:nvPr>
        </p:nvSpPr>
        <p:spPr/>
        <p:txBody>
          <a:bodyPr>
            <a:normAutofit fontScale="77500" lnSpcReduction="20000"/>
          </a:bodyPr>
          <a:lstStyle/>
          <a:p>
            <a:pPr marL="0" indent="0" algn="just">
              <a:buNone/>
            </a:pPr>
            <a:r>
              <a:rPr lang="de-DE" dirty="0" smtClean="0"/>
              <a:t>Die Verordnung wurde erlassen "um für Schutzmaßnahmen zu gelten, die angeordnet werden, um eine Person zu schützen, wenn es ernsthafte Gründe zu der Annahme gibt, dass das Leben dieser Person, ihre körperliche oder psychische Unversehrtheit, ihre persönliche Freiheit, ihre Sicherheit oder ihre sexuelle Integrität in Gefahr ist, beispielsweise zur Verhütung jeder Form von geschlechtsbezogener Gewalt oder Gewalt in engen Beziehungen wie körperliche Gewalt, Belästigung, sexuelle Übergriffe, Stalking, Einschüchterung oder andere Formen der indirekten Nötigung."</a:t>
            </a:r>
          </a:p>
          <a:p>
            <a:pPr marL="0" indent="0" algn="just">
              <a:buNone/>
            </a:pPr>
            <a:r>
              <a:rPr lang="de-DE" dirty="0" smtClean="0"/>
              <a:t>Die Verordnung "Verordnung gilt für alle Opfer, und zwar unabhängig davon, ob sie Opfer von geschlechtsbezogener Gewalt sind oder nicht."</a:t>
            </a:r>
          </a:p>
          <a:p>
            <a:pPr marL="0" indent="0">
              <a:buNone/>
            </a:pPr>
            <a:r>
              <a:rPr lang="de-DE" dirty="0" smtClean="0"/>
              <a:t>Abs.  6 der Präambel</a:t>
            </a:r>
            <a:endParaRPr lang="de-DE" dirty="0"/>
          </a:p>
        </p:txBody>
      </p:sp>
    </p:spTree>
    <p:extLst>
      <p:ext uri="{BB962C8B-B14F-4D97-AF65-F5344CB8AC3E}">
        <p14:creationId xmlns:p14="http://schemas.microsoft.com/office/powerpoint/2010/main" val="34736818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t>Zivilsachen &amp; Grundsatz der gegenseitigen Anerkennung</a:t>
            </a:r>
            <a:endParaRPr lang="en-US" dirty="0"/>
          </a:p>
        </p:txBody>
      </p:sp>
      <p:sp>
        <p:nvSpPr>
          <p:cNvPr id="3" name="Content Placeholder 2"/>
          <p:cNvSpPr>
            <a:spLocks noGrp="1"/>
          </p:cNvSpPr>
          <p:nvPr>
            <p:ph idx="1"/>
          </p:nvPr>
        </p:nvSpPr>
        <p:spPr/>
        <p:txBody>
          <a:bodyPr>
            <a:normAutofit fontScale="92500" lnSpcReduction="20000"/>
          </a:bodyPr>
          <a:lstStyle/>
          <a:p>
            <a:pPr marL="0" indent="0" algn="just">
              <a:buNone/>
            </a:pPr>
            <a:r>
              <a:rPr lang="de-DE" dirty="0" smtClean="0"/>
              <a:t>"Diese Verordnung gilt nur für Schutzmaßnahmen, die in Zivilsachen angeordnet werden" </a:t>
            </a:r>
            <a:r>
              <a:rPr lang="de-DE" dirty="0" smtClean="0"/>
              <a:t>Die </a:t>
            </a:r>
            <a:r>
              <a:rPr lang="de-DE" dirty="0" smtClean="0"/>
              <a:t>Art der Behörde ist nicht ausschlaggebend.</a:t>
            </a:r>
          </a:p>
          <a:p>
            <a:pPr marL="0" indent="0" algn="r">
              <a:buNone/>
            </a:pPr>
            <a:r>
              <a:rPr lang="de-DE" dirty="0" smtClean="0"/>
              <a:t>Abs.  9, Präambel</a:t>
            </a:r>
          </a:p>
          <a:p>
            <a:pPr marL="0" indent="0" algn="just">
              <a:buNone/>
            </a:pPr>
            <a:r>
              <a:rPr lang="de-DE" dirty="0" smtClean="0"/>
              <a:t>"Gemäß dem Grundsatz der gegenseitigen Anerkennung sollten Schutzmaßnahmen, die in dem Ursprungsmitgliedstaat in Zivilsachen angeordnet werden, in dem ersuchten Mitgliedstaat als Schutzmaßnahmen in Zivilsachen im Sinne dieser Verordnung anerkannt werden".</a:t>
            </a:r>
          </a:p>
          <a:p>
            <a:pPr marL="0" indent="0" algn="r">
              <a:buNone/>
            </a:pPr>
            <a:r>
              <a:rPr lang="de-DE" dirty="0" smtClean="0"/>
              <a:t>Abs.  14, Präambel</a:t>
            </a:r>
            <a:endParaRPr lang="de-DE" dirty="0"/>
          </a:p>
        </p:txBody>
      </p:sp>
    </p:spTree>
    <p:extLst>
      <p:ext uri="{BB962C8B-B14F-4D97-AF65-F5344CB8AC3E}">
        <p14:creationId xmlns:p14="http://schemas.microsoft.com/office/powerpoint/2010/main" val="15239383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Der Begriff des </a:t>
            </a:r>
            <a:r>
              <a:rPr i="1"/>
              <a:t>Opfers</a:t>
            </a:r>
            <a:endParaRPr lang="en-US" dirty="0"/>
          </a:p>
        </p:txBody>
      </p:sp>
      <p:sp>
        <p:nvSpPr>
          <p:cNvPr id="3" name="Content Placeholder 2"/>
          <p:cNvSpPr>
            <a:spLocks noGrp="1"/>
          </p:cNvSpPr>
          <p:nvPr>
            <p:ph idx="1"/>
          </p:nvPr>
        </p:nvSpPr>
        <p:spPr/>
        <p:txBody>
          <a:bodyPr>
            <a:normAutofit/>
          </a:bodyPr>
          <a:lstStyle/>
          <a:p>
            <a:pPr marL="0" indent="0" algn="just">
              <a:buNone/>
            </a:pPr>
            <a:r>
              <a:rPr lang="de-DE" dirty="0" smtClean="0"/>
              <a:t>Die Tatsache, dass eine Person Gegenstand einer in Zivilsachen angeordneten Schutzmaßnahme ist, schließt nicht zwingend aus, dass diese Person als „Opfer“ im Sinne der Richtlinie 2012/29/EU gilt. </a:t>
            </a:r>
          </a:p>
          <a:p>
            <a:pPr marL="0" indent="0">
              <a:buNone/>
            </a:pPr>
            <a:endParaRPr lang="ro-RO" dirty="0" smtClean="0"/>
          </a:p>
          <a:p>
            <a:pPr marL="0" indent="0">
              <a:buNone/>
            </a:pPr>
            <a:r>
              <a:rPr dirty="0"/>
              <a:t>Abs.  8, </a:t>
            </a:r>
            <a:r>
              <a:rPr dirty="0" err="1"/>
              <a:t>Präambel</a:t>
            </a:r>
            <a:endParaRPr lang="en-US" dirty="0"/>
          </a:p>
        </p:txBody>
      </p:sp>
    </p:spTree>
    <p:extLst>
      <p:ext uri="{BB962C8B-B14F-4D97-AF65-F5344CB8AC3E}">
        <p14:creationId xmlns:p14="http://schemas.microsoft.com/office/powerpoint/2010/main" val="37886368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t>Nationale Vollstreckungsmaßnahmen</a:t>
            </a:r>
            <a:endParaRPr lang="en-US" dirty="0"/>
          </a:p>
        </p:txBody>
      </p:sp>
      <p:sp>
        <p:nvSpPr>
          <p:cNvPr id="3" name="Content Placeholder 2"/>
          <p:cNvSpPr>
            <a:spLocks noGrp="1"/>
          </p:cNvSpPr>
          <p:nvPr>
            <p:ph idx="1"/>
          </p:nvPr>
        </p:nvSpPr>
        <p:spPr/>
        <p:txBody>
          <a:bodyPr>
            <a:normAutofit lnSpcReduction="10000"/>
          </a:bodyPr>
          <a:lstStyle/>
          <a:p>
            <a:endParaRPr lang="en-US" dirty="0"/>
          </a:p>
          <a:p>
            <a:pPr marL="0" indent="0" algn="just">
              <a:buNone/>
            </a:pPr>
            <a:r>
              <a:rPr lang="de-DE" dirty="0" smtClean="0"/>
              <a:t>Die Verordnung "verpflichtet die Mitgliedstaaten weder dazu, ihre nationalen Systeme dahin gehend zu ändern, dass Schutzmaßnahmen in Zivilsachen angeordnet werden können, noch dazu, für die Zwecke der Anwendung dieser Verordnung Schutzmaßnahmen in Zivilsachen einzuführen". </a:t>
            </a:r>
          </a:p>
          <a:p>
            <a:pPr marL="0" indent="0" algn="just">
              <a:buNone/>
            </a:pPr>
            <a:r>
              <a:rPr dirty="0" smtClean="0"/>
              <a:t>Abs</a:t>
            </a:r>
            <a:r>
              <a:rPr dirty="0"/>
              <a:t>.  12, </a:t>
            </a:r>
            <a:r>
              <a:rPr dirty="0" err="1"/>
              <a:t>Präambel</a:t>
            </a:r>
            <a:endParaRPr lang="en-US" dirty="0"/>
          </a:p>
        </p:txBody>
      </p:sp>
    </p:spTree>
    <p:extLst>
      <p:ext uri="{BB962C8B-B14F-4D97-AF65-F5344CB8AC3E}">
        <p14:creationId xmlns:p14="http://schemas.microsoft.com/office/powerpoint/2010/main" val="20928633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err="1"/>
              <a:t>Behörden</a:t>
            </a:r>
            <a:r>
              <a:rPr dirty="0"/>
              <a:t>, die </a:t>
            </a:r>
            <a:r>
              <a:rPr dirty="0" err="1"/>
              <a:t>die</a:t>
            </a:r>
            <a:r>
              <a:rPr dirty="0"/>
              <a:t> </a:t>
            </a:r>
            <a:r>
              <a:rPr dirty="0" err="1" smtClean="0"/>
              <a:t>Veordnun</a:t>
            </a:r>
            <a:r>
              <a:rPr lang="en-US" dirty="0" err="1" smtClean="0"/>
              <a:t>g</a:t>
            </a:r>
            <a:r>
              <a:rPr dirty="0" smtClean="0"/>
              <a:t> </a:t>
            </a:r>
            <a:r>
              <a:rPr dirty="0" err="1"/>
              <a:t>anwenden</a:t>
            </a:r>
            <a:endParaRPr lang="en-US" dirty="0"/>
          </a:p>
        </p:txBody>
      </p:sp>
      <p:sp>
        <p:nvSpPr>
          <p:cNvPr id="3" name="Content Placeholder 2"/>
          <p:cNvSpPr>
            <a:spLocks noGrp="1"/>
          </p:cNvSpPr>
          <p:nvPr>
            <p:ph idx="1"/>
          </p:nvPr>
        </p:nvSpPr>
        <p:spPr/>
        <p:txBody>
          <a:bodyPr/>
          <a:lstStyle/>
          <a:p>
            <a:r>
              <a:rPr dirty="0" err="1"/>
              <a:t>Gerichte</a:t>
            </a:r>
            <a:endParaRPr dirty="0"/>
          </a:p>
          <a:p>
            <a:r>
              <a:rPr dirty="0" err="1"/>
              <a:t>Verwaltungsbehörden</a:t>
            </a:r>
            <a:endParaRPr dirty="0"/>
          </a:p>
          <a:p>
            <a:pPr marL="0" indent="0" algn="just">
              <a:buNone/>
            </a:pPr>
            <a:r>
              <a:rPr dirty="0"/>
              <a:t>"In </a:t>
            </a:r>
            <a:r>
              <a:rPr dirty="0" err="1"/>
              <a:t>keinem</a:t>
            </a:r>
            <a:r>
              <a:rPr dirty="0"/>
              <a:t> Fall </a:t>
            </a:r>
            <a:r>
              <a:rPr dirty="0" err="1"/>
              <a:t>sollten</a:t>
            </a:r>
            <a:r>
              <a:rPr dirty="0"/>
              <a:t> die </a:t>
            </a:r>
            <a:r>
              <a:rPr dirty="0" err="1"/>
              <a:t>Polizeibehörden</a:t>
            </a:r>
            <a:r>
              <a:rPr dirty="0"/>
              <a:t> </a:t>
            </a:r>
            <a:r>
              <a:rPr dirty="0" err="1"/>
              <a:t>als</a:t>
            </a:r>
            <a:r>
              <a:rPr dirty="0"/>
              <a:t> </a:t>
            </a:r>
            <a:r>
              <a:rPr dirty="0" err="1"/>
              <a:t>Ausstellungsbehörden</a:t>
            </a:r>
            <a:r>
              <a:rPr dirty="0"/>
              <a:t>" </a:t>
            </a:r>
            <a:r>
              <a:rPr dirty="0" err="1"/>
              <a:t>im</a:t>
            </a:r>
            <a:r>
              <a:rPr dirty="0"/>
              <a:t> </a:t>
            </a:r>
            <a:r>
              <a:rPr dirty="0" err="1"/>
              <a:t>Sinne</a:t>
            </a:r>
            <a:r>
              <a:rPr dirty="0"/>
              <a:t> der </a:t>
            </a:r>
            <a:r>
              <a:rPr dirty="0" err="1"/>
              <a:t>Verordnung</a:t>
            </a:r>
            <a:r>
              <a:rPr dirty="0"/>
              <a:t> </a:t>
            </a:r>
            <a:r>
              <a:rPr dirty="0" err="1"/>
              <a:t>gelten</a:t>
            </a:r>
            <a:r>
              <a:rPr dirty="0"/>
              <a:t>.</a:t>
            </a:r>
            <a:endParaRPr lang="en-US" dirty="0" smtClean="0"/>
          </a:p>
          <a:p>
            <a:pPr marL="0" indent="0">
              <a:buNone/>
            </a:pPr>
            <a:r>
              <a:rPr dirty="0"/>
              <a:t>Abs.  13 der </a:t>
            </a:r>
            <a:r>
              <a:rPr dirty="0" err="1"/>
              <a:t>Präambel</a:t>
            </a:r>
            <a:endParaRPr lang="en-US" dirty="0"/>
          </a:p>
        </p:txBody>
      </p:sp>
    </p:spTree>
    <p:extLst>
      <p:ext uri="{BB962C8B-B14F-4D97-AF65-F5344CB8AC3E}">
        <p14:creationId xmlns:p14="http://schemas.microsoft.com/office/powerpoint/2010/main" val="2256238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t>Abgrenzung der Verordnung: Anerkennung, nicht Verfahren</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de-DE" dirty="0" smtClean="0"/>
              <a:t>Die Verordnung</a:t>
            </a:r>
          </a:p>
          <a:p>
            <a:pPr marL="0" indent="0" algn="just">
              <a:buNone/>
            </a:pPr>
            <a:r>
              <a:rPr lang="de-DE" b="1" dirty="0" smtClean="0"/>
              <a:t>*</a:t>
            </a:r>
            <a:r>
              <a:rPr lang="de-DE" dirty="0" smtClean="0"/>
              <a:t> behandelt ausschließlich die Anerkennung einer im Rahmen einer Schutzmaßnahme auferlegten Verpflichtung. </a:t>
            </a:r>
          </a:p>
          <a:p>
            <a:pPr marL="0" indent="0" algn="just">
              <a:buNone/>
            </a:pPr>
            <a:r>
              <a:rPr lang="de-DE" b="1" dirty="0" smtClean="0"/>
              <a:t>* </a:t>
            </a:r>
            <a:r>
              <a:rPr lang="de-DE" dirty="0" smtClean="0"/>
              <a:t>regelt die Verfahren zur Durchführung oder Vollstreckung der Schutzmaßnahme nicht</a:t>
            </a:r>
          </a:p>
          <a:p>
            <a:pPr marL="0" indent="0" algn="just">
              <a:buNone/>
            </a:pPr>
            <a:r>
              <a:rPr lang="de-DE" b="1" dirty="0" smtClean="0"/>
              <a:t>* </a:t>
            </a:r>
            <a:r>
              <a:rPr lang="de-DE" dirty="0" smtClean="0"/>
              <a:t>umfasst keine potenziellen Sanktionen, die verhängt werden könnten, wenn im ersuchten Mitgliedstaat gegen die im Rahmen der Schutzmaßnahme angeordnete Verpflichtung verstoßen wird. </a:t>
            </a:r>
          </a:p>
          <a:p>
            <a:pPr marL="0" indent="0" algn="just">
              <a:buNone/>
            </a:pPr>
            <a:r>
              <a:rPr lang="de-DE" dirty="0" smtClean="0"/>
              <a:t>Diese Angelegenheiten bleiben dem Recht dieses Mitgliedstaats überlassen. </a:t>
            </a:r>
          </a:p>
          <a:p>
            <a:pPr marL="0" indent="0" algn="just">
              <a:buNone/>
            </a:pPr>
            <a:r>
              <a:rPr lang="de-DE" dirty="0" smtClean="0"/>
              <a:t>Im Einklang mit den allgemeinen Grundsätzen des Unionsrechts und insbesondere dem Grundsatz der gegenseitigen Anerkennung müssen die Mitgliedstaaten jedoch sicherstellen, dass nach dieser Verordnung anerkannte Schutzmaßnahmen im ersuchten Mitgliedstaat wirksam werden können.</a:t>
            </a:r>
          </a:p>
          <a:p>
            <a:pPr marL="0" indent="0" algn="just">
              <a:buNone/>
            </a:pPr>
            <a:r>
              <a:rPr lang="de-DE" dirty="0" smtClean="0"/>
              <a:t>Abs.  18</a:t>
            </a:r>
            <a:endParaRPr lang="de-DE" dirty="0"/>
          </a:p>
        </p:txBody>
      </p:sp>
    </p:spTree>
    <p:extLst>
      <p:ext uri="{BB962C8B-B14F-4D97-AF65-F5344CB8AC3E}">
        <p14:creationId xmlns:p14="http://schemas.microsoft.com/office/powerpoint/2010/main" val="21367353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Effektiver Schutz des </a:t>
            </a:r>
            <a:r>
              <a:rPr i="1"/>
              <a:t>Opfers</a:t>
            </a:r>
            <a:endParaRPr lang="en-US" i="1" dirty="0"/>
          </a:p>
        </p:txBody>
      </p:sp>
      <p:sp>
        <p:nvSpPr>
          <p:cNvPr id="3" name="Content Placeholder 2"/>
          <p:cNvSpPr>
            <a:spLocks noGrp="1"/>
          </p:cNvSpPr>
          <p:nvPr>
            <p:ph idx="1"/>
          </p:nvPr>
        </p:nvSpPr>
        <p:spPr/>
        <p:txBody>
          <a:bodyPr/>
          <a:lstStyle/>
          <a:p>
            <a:r>
              <a:rPr dirty="0"/>
              <a:t>Art. 3, Pkt. 1, in der Definition der </a:t>
            </a:r>
            <a:r>
              <a:rPr dirty="0" smtClean="0"/>
              <a:t>"</a:t>
            </a:r>
            <a:r>
              <a:rPr lang="de-DE" dirty="0" smtClean="0"/>
              <a:t>Schutzmaßnahme</a:t>
            </a:r>
            <a:r>
              <a:rPr dirty="0" smtClean="0"/>
              <a:t>"</a:t>
            </a:r>
            <a:endParaRPr lang="ro-RO" dirty="0" smtClean="0"/>
          </a:p>
          <a:p>
            <a:r>
              <a:rPr dirty="0"/>
              <a:t>Art. 4 Abs. 1 </a:t>
            </a:r>
            <a:r>
              <a:rPr dirty="0" err="1"/>
              <a:t>Rechtsmäßige</a:t>
            </a:r>
            <a:r>
              <a:rPr dirty="0"/>
              <a:t> </a:t>
            </a:r>
            <a:r>
              <a:rPr dirty="0" err="1"/>
              <a:t>Anerkennung</a:t>
            </a:r>
            <a:endParaRPr dirty="0"/>
          </a:p>
          <a:p>
            <a:r>
              <a:rPr dirty="0"/>
              <a:t>Art. 5- 9 </a:t>
            </a:r>
            <a:r>
              <a:rPr dirty="0" err="1"/>
              <a:t>Detaillierte</a:t>
            </a:r>
            <a:r>
              <a:rPr dirty="0"/>
              <a:t> </a:t>
            </a:r>
            <a:r>
              <a:rPr dirty="0" err="1"/>
              <a:t>Regelung</a:t>
            </a:r>
            <a:r>
              <a:rPr dirty="0"/>
              <a:t> der </a:t>
            </a:r>
            <a:r>
              <a:rPr dirty="0" err="1"/>
              <a:t>Bescheinigung</a:t>
            </a:r>
            <a:endParaRPr dirty="0"/>
          </a:p>
          <a:p>
            <a:r>
              <a:rPr dirty="0" err="1"/>
              <a:t>Verordnung</a:t>
            </a:r>
            <a:r>
              <a:rPr dirty="0"/>
              <a:t> </a:t>
            </a:r>
            <a:r>
              <a:rPr dirty="0" err="1"/>
              <a:t>Nr</a:t>
            </a:r>
            <a:r>
              <a:rPr dirty="0"/>
              <a:t>. 939/2014</a:t>
            </a:r>
            <a:endParaRPr lang="en-US" dirty="0"/>
          </a:p>
        </p:txBody>
      </p:sp>
    </p:spTree>
    <p:extLst>
      <p:ext uri="{BB962C8B-B14F-4D97-AF65-F5344CB8AC3E}">
        <p14:creationId xmlns:p14="http://schemas.microsoft.com/office/powerpoint/2010/main" val="38843007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Bewertungskriterien</a:t>
            </a:r>
            <a:endParaRPr lang="en-US" dirty="0"/>
          </a:p>
        </p:txBody>
      </p:sp>
      <p:sp>
        <p:nvSpPr>
          <p:cNvPr id="3" name="Content Placeholder 2"/>
          <p:cNvSpPr>
            <a:spLocks noGrp="1"/>
          </p:cNvSpPr>
          <p:nvPr>
            <p:ph idx="1"/>
          </p:nvPr>
        </p:nvSpPr>
        <p:spPr/>
        <p:txBody>
          <a:bodyPr>
            <a:normAutofit/>
          </a:bodyPr>
          <a:lstStyle/>
          <a:p>
            <a:pPr marL="0" indent="0" algn="just">
              <a:buNone/>
            </a:pPr>
            <a:r>
              <a:rPr b="1" dirty="0" err="1"/>
              <a:t>Effektivität</a:t>
            </a:r>
            <a:endParaRPr b="1" dirty="0"/>
          </a:p>
          <a:p>
            <a:pPr marL="0" indent="0" algn="just">
              <a:buNone/>
            </a:pPr>
            <a:r>
              <a:rPr dirty="0" err="1"/>
              <a:t>Beispiel</a:t>
            </a:r>
            <a:r>
              <a:rPr dirty="0"/>
              <a:t> Abs. 13 der </a:t>
            </a:r>
            <a:r>
              <a:rPr dirty="0" err="1"/>
              <a:t>Präambel</a:t>
            </a:r>
            <a:endParaRPr dirty="0"/>
          </a:p>
          <a:p>
            <a:pPr marL="0" indent="0" algn="just">
              <a:buNone/>
            </a:pPr>
            <a:r>
              <a:rPr sz="1800" dirty="0"/>
              <a:t>Um den </a:t>
            </a:r>
            <a:r>
              <a:rPr sz="1800" dirty="0" err="1"/>
              <a:t>unterschiedlichen</a:t>
            </a:r>
            <a:r>
              <a:rPr sz="1800" dirty="0"/>
              <a:t> </a:t>
            </a:r>
            <a:r>
              <a:rPr sz="1800" dirty="0" err="1"/>
              <a:t>Arten</a:t>
            </a:r>
            <a:r>
              <a:rPr sz="1800" dirty="0"/>
              <a:t> von </a:t>
            </a:r>
            <a:r>
              <a:rPr sz="1800" dirty="0" err="1"/>
              <a:t>Behörden</a:t>
            </a:r>
            <a:r>
              <a:rPr sz="1800" dirty="0"/>
              <a:t>, die in den </a:t>
            </a:r>
            <a:r>
              <a:rPr sz="1800" dirty="0" err="1"/>
              <a:t>Mitgliedstaaten</a:t>
            </a:r>
            <a:r>
              <a:rPr sz="1800" dirty="0"/>
              <a:t> </a:t>
            </a:r>
            <a:r>
              <a:rPr sz="1800" dirty="0" err="1"/>
              <a:t>Schutzmaßnahmen</a:t>
            </a:r>
            <a:r>
              <a:rPr sz="1800" dirty="0"/>
              <a:t> in </a:t>
            </a:r>
            <a:r>
              <a:rPr sz="1800" dirty="0" err="1"/>
              <a:t>Zivilsachen</a:t>
            </a:r>
            <a:r>
              <a:rPr sz="1800" dirty="0"/>
              <a:t> </a:t>
            </a:r>
            <a:r>
              <a:rPr sz="1800" dirty="0" err="1"/>
              <a:t>anordnen</a:t>
            </a:r>
            <a:r>
              <a:rPr sz="1800" dirty="0"/>
              <a:t>, </a:t>
            </a:r>
            <a:r>
              <a:rPr sz="1800" dirty="0" err="1"/>
              <a:t>Rechnung</a:t>
            </a:r>
            <a:r>
              <a:rPr sz="1800" dirty="0"/>
              <a:t> </a:t>
            </a:r>
            <a:r>
              <a:rPr sz="1800" dirty="0" err="1"/>
              <a:t>zu</a:t>
            </a:r>
            <a:r>
              <a:rPr sz="1800" dirty="0"/>
              <a:t> </a:t>
            </a:r>
            <a:r>
              <a:rPr sz="1800" dirty="0" err="1"/>
              <a:t>tragen</a:t>
            </a:r>
            <a:r>
              <a:rPr sz="1800" dirty="0"/>
              <a:t>, </a:t>
            </a:r>
            <a:r>
              <a:rPr sz="1800" dirty="0" err="1"/>
              <a:t>sollte</a:t>
            </a:r>
            <a:r>
              <a:rPr sz="1800" dirty="0"/>
              <a:t> </a:t>
            </a:r>
            <a:r>
              <a:rPr sz="1800" dirty="0" err="1"/>
              <a:t>diese</a:t>
            </a:r>
            <a:r>
              <a:rPr sz="1800" dirty="0"/>
              <a:t> </a:t>
            </a:r>
            <a:r>
              <a:rPr sz="1800" dirty="0" err="1"/>
              <a:t>Verordnung</a:t>
            </a:r>
            <a:r>
              <a:rPr sz="1800" dirty="0"/>
              <a:t> — </a:t>
            </a:r>
            <a:r>
              <a:rPr sz="1800" dirty="0" err="1"/>
              <a:t>anders</a:t>
            </a:r>
            <a:r>
              <a:rPr sz="1800" dirty="0"/>
              <a:t> </a:t>
            </a:r>
            <a:r>
              <a:rPr sz="1800" dirty="0" err="1"/>
              <a:t>als</a:t>
            </a:r>
            <a:r>
              <a:rPr sz="1800" dirty="0"/>
              <a:t> in </a:t>
            </a:r>
            <a:r>
              <a:rPr sz="1800" dirty="0" err="1"/>
              <a:t>anderen</a:t>
            </a:r>
            <a:r>
              <a:rPr sz="1800" dirty="0"/>
              <a:t> </a:t>
            </a:r>
            <a:r>
              <a:rPr sz="1800" dirty="0" err="1"/>
              <a:t>Bereichen</a:t>
            </a:r>
            <a:r>
              <a:rPr sz="1800" dirty="0"/>
              <a:t> der </a:t>
            </a:r>
            <a:r>
              <a:rPr sz="1800" dirty="0" err="1"/>
              <a:t>justiziellen</a:t>
            </a:r>
            <a:r>
              <a:rPr sz="1800" dirty="0"/>
              <a:t> </a:t>
            </a:r>
            <a:r>
              <a:rPr sz="1800" dirty="0" err="1"/>
              <a:t>Zusammenarbeit</a:t>
            </a:r>
            <a:r>
              <a:rPr sz="1800" dirty="0"/>
              <a:t> — </a:t>
            </a:r>
            <a:r>
              <a:rPr sz="1800" dirty="0" err="1"/>
              <a:t>für</a:t>
            </a:r>
            <a:r>
              <a:rPr sz="1800" dirty="0"/>
              <a:t> </a:t>
            </a:r>
            <a:r>
              <a:rPr sz="1800" dirty="0" err="1" smtClean="0"/>
              <a:t>Entscheidungen</a:t>
            </a:r>
            <a:r>
              <a:rPr lang="en-US" sz="1800" dirty="0" smtClean="0"/>
              <a:t>,</a:t>
            </a:r>
            <a:r>
              <a:rPr sz="1800" dirty="0" smtClean="0"/>
              <a:t> </a:t>
            </a:r>
            <a:r>
              <a:rPr sz="1800" dirty="0" err="1"/>
              <a:t>sowohl</a:t>
            </a:r>
            <a:r>
              <a:rPr sz="1800" dirty="0"/>
              <a:t> von </a:t>
            </a:r>
            <a:r>
              <a:rPr sz="1800" dirty="0" err="1"/>
              <a:t>Gerichten</a:t>
            </a:r>
            <a:r>
              <a:rPr sz="1800" dirty="0"/>
              <a:t> </a:t>
            </a:r>
            <a:r>
              <a:rPr sz="1800" dirty="0" err="1"/>
              <a:t>als</a:t>
            </a:r>
            <a:r>
              <a:rPr sz="1800" dirty="0"/>
              <a:t> </a:t>
            </a:r>
            <a:r>
              <a:rPr sz="1800" dirty="0" err="1"/>
              <a:t>auch</a:t>
            </a:r>
            <a:r>
              <a:rPr sz="1800" dirty="0"/>
              <a:t> von </a:t>
            </a:r>
            <a:r>
              <a:rPr sz="1800" dirty="0" err="1"/>
              <a:t>Verwaltungsbehörden</a:t>
            </a:r>
            <a:r>
              <a:rPr sz="1800" dirty="0"/>
              <a:t> </a:t>
            </a:r>
            <a:r>
              <a:rPr sz="1800" dirty="0" err="1"/>
              <a:t>gelten</a:t>
            </a:r>
            <a:r>
              <a:rPr sz="1800" dirty="0"/>
              <a:t>, </a:t>
            </a:r>
            <a:r>
              <a:rPr sz="1800" dirty="0" err="1"/>
              <a:t>sofern</a:t>
            </a:r>
            <a:r>
              <a:rPr sz="1800" dirty="0"/>
              <a:t> </a:t>
            </a:r>
            <a:r>
              <a:rPr sz="1800" dirty="0" err="1"/>
              <a:t>Letztere</a:t>
            </a:r>
            <a:r>
              <a:rPr sz="1800" dirty="0"/>
              <a:t> </a:t>
            </a:r>
            <a:r>
              <a:rPr sz="1800" dirty="0" err="1"/>
              <a:t>Garantien</a:t>
            </a:r>
            <a:r>
              <a:rPr sz="1800" dirty="0"/>
              <a:t> </a:t>
            </a:r>
            <a:r>
              <a:rPr sz="1800" dirty="0" err="1"/>
              <a:t>insbesondere</a:t>
            </a:r>
            <a:r>
              <a:rPr sz="1800" dirty="0"/>
              <a:t> </a:t>
            </a:r>
            <a:r>
              <a:rPr sz="1800" dirty="0" err="1"/>
              <a:t>hinsichtlich</a:t>
            </a:r>
            <a:r>
              <a:rPr sz="1800" dirty="0"/>
              <a:t> </a:t>
            </a:r>
            <a:r>
              <a:rPr sz="1800" dirty="0" err="1"/>
              <a:t>ihrer</a:t>
            </a:r>
            <a:r>
              <a:rPr sz="1800" dirty="0"/>
              <a:t> </a:t>
            </a:r>
            <a:r>
              <a:rPr sz="1800" dirty="0" err="1"/>
              <a:t>Unparteilichkeit</a:t>
            </a:r>
            <a:r>
              <a:rPr sz="1800" dirty="0"/>
              <a:t> und des </a:t>
            </a:r>
            <a:r>
              <a:rPr sz="1800" dirty="0" err="1"/>
              <a:t>Rechts</a:t>
            </a:r>
            <a:r>
              <a:rPr sz="1800" dirty="0"/>
              <a:t> der </a:t>
            </a:r>
            <a:r>
              <a:rPr sz="1800" dirty="0" err="1"/>
              <a:t>Parteien</a:t>
            </a:r>
            <a:r>
              <a:rPr sz="1800" dirty="0"/>
              <a:t> auf </a:t>
            </a:r>
            <a:r>
              <a:rPr sz="1800" dirty="0" err="1"/>
              <a:t>gerichtliche</a:t>
            </a:r>
            <a:r>
              <a:rPr sz="1800" dirty="0"/>
              <a:t> </a:t>
            </a:r>
            <a:r>
              <a:rPr sz="1800" dirty="0" err="1"/>
              <a:t>Nachprüfung</a:t>
            </a:r>
            <a:r>
              <a:rPr sz="1800" dirty="0"/>
              <a:t> </a:t>
            </a:r>
            <a:r>
              <a:rPr sz="1800" dirty="0" err="1"/>
              <a:t>bieten</a:t>
            </a:r>
            <a:r>
              <a:rPr sz="1800" dirty="0"/>
              <a:t>. In </a:t>
            </a:r>
            <a:r>
              <a:rPr sz="1800" dirty="0" err="1"/>
              <a:t>keinem</a:t>
            </a:r>
            <a:r>
              <a:rPr sz="1800" dirty="0"/>
              <a:t> Fall </a:t>
            </a:r>
            <a:r>
              <a:rPr sz="1800" dirty="0" err="1"/>
              <a:t>sollten</a:t>
            </a:r>
            <a:r>
              <a:rPr sz="1800" dirty="0"/>
              <a:t> die </a:t>
            </a:r>
            <a:r>
              <a:rPr sz="1800" dirty="0" err="1"/>
              <a:t>Polizeibehörden</a:t>
            </a:r>
            <a:r>
              <a:rPr sz="1800" dirty="0"/>
              <a:t> </a:t>
            </a:r>
            <a:r>
              <a:rPr sz="1800" dirty="0" err="1"/>
              <a:t>als</a:t>
            </a:r>
            <a:r>
              <a:rPr sz="1800" dirty="0"/>
              <a:t> </a:t>
            </a:r>
            <a:r>
              <a:rPr sz="1800" dirty="0" err="1"/>
              <a:t>Ausstellungsbehörden</a:t>
            </a:r>
            <a:r>
              <a:rPr sz="1800" dirty="0"/>
              <a:t> </a:t>
            </a:r>
            <a:r>
              <a:rPr sz="1800" dirty="0" err="1"/>
              <a:t>im</a:t>
            </a:r>
            <a:r>
              <a:rPr sz="1800" dirty="0"/>
              <a:t> </a:t>
            </a:r>
            <a:r>
              <a:rPr sz="1800" dirty="0" err="1"/>
              <a:t>Sinne</a:t>
            </a:r>
            <a:r>
              <a:rPr sz="1800" dirty="0"/>
              <a:t> </a:t>
            </a:r>
            <a:r>
              <a:rPr sz="1800" dirty="0" err="1"/>
              <a:t>dieser</a:t>
            </a:r>
            <a:r>
              <a:rPr sz="1800" dirty="0"/>
              <a:t> </a:t>
            </a:r>
            <a:r>
              <a:rPr sz="1800" dirty="0" err="1"/>
              <a:t>Verordnung</a:t>
            </a:r>
            <a:r>
              <a:rPr sz="1800" dirty="0"/>
              <a:t> </a:t>
            </a:r>
            <a:r>
              <a:rPr sz="1800" dirty="0" err="1"/>
              <a:t>gelten</a:t>
            </a:r>
            <a:r>
              <a:rPr sz="1800" dirty="0"/>
              <a:t>.</a:t>
            </a:r>
            <a:endParaRPr lang="ro-RO" sz="1800" dirty="0" smtClean="0"/>
          </a:p>
          <a:p>
            <a:pPr marL="0" indent="0">
              <a:buNone/>
            </a:pPr>
            <a:r>
              <a:rPr b="1" dirty="0" err="1"/>
              <a:t>Gleichstellung</a:t>
            </a:r>
            <a:r>
              <a:rPr b="1" dirty="0"/>
              <a:t> / </a:t>
            </a:r>
            <a:r>
              <a:rPr b="1" dirty="0" err="1"/>
              <a:t>Nicht-Diskriminierung</a:t>
            </a:r>
            <a:endParaRPr lang="en-US" b="1" dirty="0"/>
          </a:p>
        </p:txBody>
      </p:sp>
    </p:spTree>
    <p:extLst>
      <p:ext uri="{BB962C8B-B14F-4D97-AF65-F5344CB8AC3E}">
        <p14:creationId xmlns:p14="http://schemas.microsoft.com/office/powerpoint/2010/main" val="15507593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751</Words>
  <Application>Microsoft Office PowerPoint</Application>
  <PresentationFormat>On-screen Show (4:3)</PresentationFormat>
  <Paragraphs>72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Zielsetzung</vt:lpstr>
      <vt:lpstr>Zivilsachen &amp; Grundsatz der gegenseitigen Anerkennung</vt:lpstr>
      <vt:lpstr>Der Begriff des Opfers</vt:lpstr>
      <vt:lpstr>Nationale Vollstreckungsmaßnahmen</vt:lpstr>
      <vt:lpstr>Behörden, die die Veordnung anwenden</vt:lpstr>
      <vt:lpstr>Abgrenzung der Verordnung: Anerkennung, nicht Verfahren</vt:lpstr>
      <vt:lpstr>Effektiver Schutz des Opfers</vt:lpstr>
      <vt:lpstr>Bewertungskriterien</vt:lpstr>
      <vt:lpstr>Schlussfolgerungen</vt:lpstr>
      <vt:lpstr>Bibliographie:</vt:lpstr>
      <vt:lpstr>Danke!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laura costescu</dc:creator>
  <cp:lastModifiedBy>hause</cp:lastModifiedBy>
  <cp:revision>54</cp:revision>
  <dcterms:created xsi:type="dcterms:W3CDTF">2017-03-14T09:36:17Z</dcterms:created>
  <dcterms:modified xsi:type="dcterms:W3CDTF">2017-03-22T14:09:02Z</dcterms:modified>
</cp:coreProperties>
</file>